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93" r:id="rId5"/>
    <p:sldId id="294" r:id="rId6"/>
    <p:sldId id="295" r:id="rId7"/>
    <p:sldId id="296" r:id="rId8"/>
    <p:sldId id="303" r:id="rId9"/>
    <p:sldId id="304" r:id="rId10"/>
    <p:sldId id="297" r:id="rId11"/>
    <p:sldId id="298" r:id="rId12"/>
    <p:sldId id="299" r:id="rId13"/>
    <p:sldId id="300" r:id="rId14"/>
    <p:sldId id="301" r:id="rId15"/>
    <p:sldId id="302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0ED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1" autoAdjust="0"/>
    <p:restoredTop sz="67007"/>
  </p:normalViewPr>
  <p:slideViewPr>
    <p:cSldViewPr snapToGrid="0">
      <p:cViewPr varScale="1">
        <p:scale>
          <a:sx n="42" d="100"/>
          <a:sy n="42" d="100"/>
        </p:scale>
        <p:origin x="12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65092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81931" y="0"/>
            <a:ext cx="0" cy="6858000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 userDrawn="1"/>
        </p:nvSpPr>
        <p:spPr>
          <a:xfrm>
            <a:off x="123986" y="681925"/>
            <a:ext cx="387458" cy="37196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 userDrawn="1"/>
        </p:nvSpPr>
        <p:spPr>
          <a:xfrm>
            <a:off x="123986" y="6172200"/>
            <a:ext cx="387458" cy="37196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 userDrawn="1"/>
        </p:nvSpPr>
        <p:spPr>
          <a:xfrm>
            <a:off x="123986" y="3200400"/>
            <a:ext cx="387458" cy="37196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32160" y="6488668"/>
            <a:ext cx="11459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charles@charlesvamadeva.com</a:t>
            </a:r>
            <a:r>
              <a:rPr lang="en-US" sz="2000" b="1" dirty="0"/>
              <a:t> (951)-551-7633</a:t>
            </a:r>
          </a:p>
        </p:txBody>
      </p:sp>
    </p:spTree>
    <p:extLst>
      <p:ext uri="{BB962C8B-B14F-4D97-AF65-F5344CB8AC3E}">
        <p14:creationId xmlns:p14="http://schemas.microsoft.com/office/powerpoint/2010/main" val="57236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0A10-2923-445D-99C8-88116A985A05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7201-9256-40A3-8B1E-7A796D84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5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0A10-2923-445D-99C8-88116A985A05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7201-9256-40A3-8B1E-7A796D84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5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65092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1931" y="0"/>
            <a:ext cx="0" cy="6858000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-Point Star 9"/>
          <p:cNvSpPr/>
          <p:nvPr userDrawn="1"/>
        </p:nvSpPr>
        <p:spPr>
          <a:xfrm>
            <a:off x="123986" y="681925"/>
            <a:ext cx="387458" cy="37196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 userDrawn="1"/>
        </p:nvSpPr>
        <p:spPr>
          <a:xfrm>
            <a:off x="123986" y="6172200"/>
            <a:ext cx="387458" cy="37196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 userDrawn="1"/>
        </p:nvSpPr>
        <p:spPr>
          <a:xfrm>
            <a:off x="123986" y="3200400"/>
            <a:ext cx="387458" cy="37196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 userDrawn="1"/>
        </p:nvSpPr>
        <p:spPr>
          <a:xfrm>
            <a:off x="897496" y="108488"/>
            <a:ext cx="281786" cy="717107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63261" y="796496"/>
            <a:ext cx="11228739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732160" y="6488668"/>
            <a:ext cx="11459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charles@charlesvamadeva.com</a:t>
            </a:r>
            <a:r>
              <a:rPr lang="en-US" sz="2000" b="1" dirty="0"/>
              <a:t> (951)-551-7633</a:t>
            </a:r>
          </a:p>
        </p:txBody>
      </p:sp>
    </p:spTree>
    <p:extLst>
      <p:ext uri="{BB962C8B-B14F-4D97-AF65-F5344CB8AC3E}">
        <p14:creationId xmlns:p14="http://schemas.microsoft.com/office/powerpoint/2010/main" val="49321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0A10-2923-445D-99C8-88116A985A05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7201-9256-40A3-8B1E-7A796D84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5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0A10-2923-445D-99C8-88116A985A05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7201-9256-40A3-8B1E-7A796D84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6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0A10-2923-445D-99C8-88116A985A05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7201-9256-40A3-8B1E-7A796D84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4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0A10-2923-445D-99C8-88116A985A05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7201-9256-40A3-8B1E-7A796D84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0A10-2923-445D-99C8-88116A985A05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7201-9256-40A3-8B1E-7A796D84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1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0A10-2923-445D-99C8-88116A985A05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7201-9256-40A3-8B1E-7A796D84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4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0A10-2923-445D-99C8-88116A985A05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7201-9256-40A3-8B1E-7A796D84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0A10-2923-445D-99C8-88116A985A05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7201-9256-40A3-8B1E-7A796D84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7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4" y="0"/>
            <a:ext cx="11465246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266609" y="2939188"/>
            <a:ext cx="7202137" cy="979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>
              <a:solidFill>
                <a:srgbClr val="C00000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4103" y="130767"/>
            <a:ext cx="6698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  <a:ea typeface="ＭＳ Ｐゴシック" panose="020B0600070205080204" pitchFamily="34" charset="-128"/>
                <a:cs typeface="Aharoni" panose="02010803020104030203" pitchFamily="2" charset="-79"/>
              </a:rPr>
              <a:t>Homebuyer Workshop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2022D2-6169-4041-AE33-922664EE40D3}"/>
              </a:ext>
            </a:extLst>
          </p:cNvPr>
          <p:cNvSpPr txBox="1"/>
          <p:nvPr/>
        </p:nvSpPr>
        <p:spPr>
          <a:xfrm>
            <a:off x="1110361" y="2775050"/>
            <a:ext cx="184731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0703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7550" y="1895420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1" y="1895421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Using Rational Data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8402" y="948216"/>
            <a:ext cx="11483598" cy="592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Step # 4 – Identify Homes You Like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84621" y="67185"/>
            <a:ext cx="5544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Homebuyer Workshop </a:t>
            </a:r>
            <a:r>
              <a:rPr lang="en-US" sz="4000" b="1" dirty="0">
                <a:solidFill>
                  <a:srgbClr val="C00000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 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7550" y="2478358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5801" y="2478359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Median Price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7550" y="3060678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85801" y="3060679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Hot Price Range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7550" y="3642998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85801" y="3642999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Days On Market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7550" y="4225318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85801" y="4225319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Sex Offender List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7550" y="4807638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85801" y="4807639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Trends In Inventory -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7549" y="5389958"/>
            <a:ext cx="7774641" cy="5662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CMA for the homes you like</a:t>
            </a:r>
          </a:p>
        </p:txBody>
      </p:sp>
      <p:sp>
        <p:nvSpPr>
          <p:cNvPr id="2" name="Rectangle 1"/>
          <p:cNvSpPr/>
          <p:nvPr/>
        </p:nvSpPr>
        <p:spPr>
          <a:xfrm>
            <a:off x="717549" y="6081335"/>
            <a:ext cx="3766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nap ITC" panose="04040A07060A02020202" pitchFamily="82" charset="0"/>
              </a:rPr>
              <a:t>Likes vs. Wants </a:t>
            </a:r>
          </a:p>
        </p:txBody>
      </p:sp>
      <p:pic>
        <p:nvPicPr>
          <p:cNvPr id="3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941" y="2272318"/>
            <a:ext cx="3668060" cy="36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56742D-4073-7F8E-6E94-433CC6185280}"/>
              </a:ext>
            </a:extLst>
          </p:cNvPr>
          <p:cNvSpPr/>
          <p:nvPr/>
        </p:nvSpPr>
        <p:spPr>
          <a:xfrm>
            <a:off x="3921071" y="6447295"/>
            <a:ext cx="5098943" cy="410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2226239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7550" y="1895420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1" y="1895421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Enough Room?	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8402" y="948216"/>
            <a:ext cx="11483598" cy="592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Step #4 cont., Identify Homes You Like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84621" y="67185"/>
            <a:ext cx="5152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Homebuyer Workshop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7550" y="2478358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5801" y="2478359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Will Furniture I already have fit in the space?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7550" y="3060678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85801" y="3060679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Do the mechanical system &amp; appliances work?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7550" y="3642998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85801" y="3642999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Is noise getting in ? Are the windows sound proof?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7550" y="4225317"/>
            <a:ext cx="7774641" cy="889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85801" y="4225318"/>
            <a:ext cx="7812739" cy="889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Energy efficiency : older homes may cause higher bills with old insulations systems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7550" y="5239559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85801" y="5239559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Do I like the floor plan?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7550" y="5821878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85801" y="5821878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Is it well lit or dinghy?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D2F1E1-EDB1-A405-5C25-CA1B090C85DF}"/>
              </a:ext>
            </a:extLst>
          </p:cNvPr>
          <p:cNvSpPr/>
          <p:nvPr/>
        </p:nvSpPr>
        <p:spPr>
          <a:xfrm>
            <a:off x="3921071" y="6447295"/>
            <a:ext cx="5098943" cy="410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4810186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7550" y="2417197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1" y="2417198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Are you ceilings low or high?	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8402" y="948216"/>
            <a:ext cx="11483598" cy="592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Step #4 cont., Identify Homes You Like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84621" y="67185"/>
            <a:ext cx="5152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Homebuyer Workshop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7550" y="3339163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5801" y="3339164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Is there room for additions?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7550" y="4261131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85801" y="4261132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Enough storage space?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7550" y="5183099"/>
            <a:ext cx="777464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85801" y="5183099"/>
            <a:ext cx="7812739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Does anything needs to be repaired or replaced?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F84CF1-D329-C2DC-58FE-3423E2DAA8F4}"/>
              </a:ext>
            </a:extLst>
          </p:cNvPr>
          <p:cNvSpPr/>
          <p:nvPr/>
        </p:nvSpPr>
        <p:spPr>
          <a:xfrm>
            <a:off x="3921071" y="6447295"/>
            <a:ext cx="5098943" cy="410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887748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7551" y="2417196"/>
            <a:ext cx="4978400" cy="6879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08402" y="948216"/>
            <a:ext cx="11483598" cy="592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Step # 5 -  Make Offers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84621" y="67185"/>
            <a:ext cx="5152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Homebuyer Workshop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7551" y="3482029"/>
            <a:ext cx="49784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7551" y="4544708"/>
            <a:ext cx="49784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17551" y="2417197"/>
            <a:ext cx="4978400" cy="687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800" b="1" dirty="0">
                <a:latin typeface="+mj-lt"/>
              </a:rPr>
              <a:t>Price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17551" y="3482030"/>
            <a:ext cx="4978400" cy="68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800" b="1" dirty="0">
                <a:latin typeface="+mj-lt"/>
              </a:rPr>
              <a:t>Terms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17551" y="4544709"/>
            <a:ext cx="4978400" cy="685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800" b="1" dirty="0">
                <a:latin typeface="+mj-lt"/>
              </a:rPr>
              <a:t>Contingencies </a:t>
            </a:r>
          </a:p>
        </p:txBody>
      </p:sp>
      <p:pic>
        <p:nvPicPr>
          <p:cNvPr id="1026" name="Picture 2" descr="http://2.bp.blogspot.com/-Qq2caXmqtiE/TsrZUpvwM8I/AAAAAAAABTU/Cg3Bhsn5qZg/s1600/ste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1" y="1679192"/>
            <a:ext cx="6496049" cy="51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FA71A3-93DE-83C6-79D8-83928FB4CFBE}"/>
              </a:ext>
            </a:extLst>
          </p:cNvPr>
          <p:cNvSpPr/>
          <p:nvPr/>
        </p:nvSpPr>
        <p:spPr>
          <a:xfrm>
            <a:off x="3921071" y="6447295"/>
            <a:ext cx="5098943" cy="410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5832949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7551" y="2417196"/>
            <a:ext cx="5538106" cy="603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08402" y="948216"/>
            <a:ext cx="11483598" cy="592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Step # 6- Do Due Diligence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84621" y="67185"/>
            <a:ext cx="5152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Homebuyer Workshop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7551" y="3482029"/>
            <a:ext cx="5538106" cy="603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7551" y="4544708"/>
            <a:ext cx="5538106" cy="109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17551" y="2417197"/>
            <a:ext cx="5538106" cy="6035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latin typeface="+mj-lt"/>
              </a:rPr>
              <a:t>Home Inspection --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17551" y="3482030"/>
            <a:ext cx="5538106" cy="6035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latin typeface="+mj-lt"/>
              </a:rPr>
              <a:t>Appraisal --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17551" y="4544709"/>
            <a:ext cx="5538106" cy="10972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latin typeface="+mj-lt"/>
              </a:rPr>
              <a:t>School Districts &amp; Sex Offenders </a:t>
            </a: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96250" y="1880576"/>
            <a:ext cx="4095750" cy="44099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5F8819-D0DD-4B87-632C-AC7C7453EB45}"/>
              </a:ext>
            </a:extLst>
          </p:cNvPr>
          <p:cNvSpPr/>
          <p:nvPr/>
        </p:nvSpPr>
        <p:spPr>
          <a:xfrm>
            <a:off x="3921071" y="6447295"/>
            <a:ext cx="5098943" cy="410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9512227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199" y="2610837"/>
            <a:ext cx="4095751" cy="2276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717550" y="2610837"/>
            <a:ext cx="6330949" cy="603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08402" y="948216"/>
            <a:ext cx="11483598" cy="592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Step #  7 – Close &amp; Celebrate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84621" y="67185"/>
            <a:ext cx="5152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Homebuyer Workshop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17551" y="2610838"/>
            <a:ext cx="6330948" cy="6035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latin typeface="+mj-lt"/>
              </a:rPr>
              <a:t>Bringing Money To Closing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7550" y="4284096"/>
            <a:ext cx="6330949" cy="603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17551" y="4284097"/>
            <a:ext cx="6330948" cy="6035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latin typeface="+mj-lt"/>
              </a:rPr>
              <a:t>Closing Day!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636BC9-6E1D-DA41-8026-4D7FBCE1889B}"/>
              </a:ext>
            </a:extLst>
          </p:cNvPr>
          <p:cNvSpPr/>
          <p:nvPr/>
        </p:nvSpPr>
        <p:spPr>
          <a:xfrm>
            <a:off x="3921071" y="6447295"/>
            <a:ext cx="5098943" cy="410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382018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01692" y="1237857"/>
            <a:ext cx="578861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Impact" panose="020B0806030902050204" pitchFamily="34" charset="0"/>
              </a:rPr>
              <a:t>CONTACT ME </a:t>
            </a:r>
            <a:r>
              <a:rPr lang="en-US" sz="6000" dirty="0">
                <a:latin typeface="Impact" panose="020B0806030902050204" pitchFamily="34" charset="0"/>
                <a:sym typeface="Wingdings"/>
              </a:rPr>
              <a:t></a:t>
            </a:r>
          </a:p>
          <a:p>
            <a:pPr algn="ctr"/>
            <a:endParaRPr lang="en-US" sz="6000" dirty="0">
              <a:latin typeface="Impact" panose="020B080603090205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9890E7-BB2D-D2D4-FCD8-F9F1FE40BACE}"/>
              </a:ext>
            </a:extLst>
          </p:cNvPr>
          <p:cNvSpPr/>
          <p:nvPr/>
        </p:nvSpPr>
        <p:spPr>
          <a:xfrm>
            <a:off x="3921071" y="6447295"/>
            <a:ext cx="5098943" cy="410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323989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3900" y="2069993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23900" y="2069993"/>
            <a:ext cx="7774640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Become familiar with terms/process</a:t>
            </a:r>
          </a:p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4621" y="67185"/>
            <a:ext cx="5152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Homebuyer Workshop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836" y="1543050"/>
            <a:ext cx="5137150" cy="39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23900" y="3112292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23900" y="3112292"/>
            <a:ext cx="7774640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Get Rid of Fear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3900" y="4154591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23900" y="4154591"/>
            <a:ext cx="7774640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Minimize Surprises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148E39-8E59-C1D4-7381-4EB042FDE70F}"/>
              </a:ext>
            </a:extLst>
          </p:cNvPr>
          <p:cNvSpPr/>
          <p:nvPr/>
        </p:nvSpPr>
        <p:spPr>
          <a:xfrm>
            <a:off x="3921071" y="6447295"/>
            <a:ext cx="5098943" cy="410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48415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23900" y="1873567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3900" y="1888605"/>
            <a:ext cx="7774640" cy="533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Know Where You Want To Live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900" y="2597467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3900" y="2612505"/>
            <a:ext cx="7774640" cy="533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Know What Type of Home You Want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900" y="3321367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23900" y="3336405"/>
            <a:ext cx="7774640" cy="533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Know What You Can Afford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3900" y="4045267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23900" y="4060305"/>
            <a:ext cx="7774640" cy="533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Know What You Want To Pay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3900" y="4769167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23900" y="4769167"/>
            <a:ext cx="7774640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Know &amp; Understand All Your Mortgage Options</a:t>
            </a: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052" y="2639664"/>
            <a:ext cx="4240206" cy="28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08402" y="948216"/>
            <a:ext cx="11483598" cy="592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You’re Not Ready To Buy Until You . . 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84621" y="67185"/>
            <a:ext cx="5152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Homebuyer Workshop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0E485-874A-B5E2-F66B-2CA4E1DF4C39}"/>
              </a:ext>
            </a:extLst>
          </p:cNvPr>
          <p:cNvSpPr/>
          <p:nvPr/>
        </p:nvSpPr>
        <p:spPr>
          <a:xfrm>
            <a:off x="3921071" y="6447295"/>
            <a:ext cx="5098943" cy="410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558181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7550" y="1825708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1" y="1825708"/>
            <a:ext cx="7812739" cy="543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Make the decision to buy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900" y="2479566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85801" y="2484805"/>
            <a:ext cx="7812739" cy="543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Assemble Your Team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900" y="3143902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1" y="3143902"/>
            <a:ext cx="7812739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Get Your Home Loan In Place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3900" y="3808238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5801" y="3808238"/>
            <a:ext cx="7812739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Identify Homes You Like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3900" y="4472574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85801" y="4472574"/>
            <a:ext cx="7812739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Make Offers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3900" y="5136910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85801" y="5136910"/>
            <a:ext cx="7812739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Do Due Diligence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8402" y="948216"/>
            <a:ext cx="11483598" cy="592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Buy, Own in 7 Steps . . 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84621" y="67185"/>
            <a:ext cx="5152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Homebuyer Workshop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900" y="5802693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85801" y="5802693"/>
            <a:ext cx="7812739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Close &amp; Celebrate </a:t>
            </a:r>
          </a:p>
        </p:txBody>
      </p:sp>
      <p:pic>
        <p:nvPicPr>
          <p:cNvPr id="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40" y="2867186"/>
            <a:ext cx="3655360" cy="281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92EA36-B150-C2DA-9057-61DB32478231}"/>
              </a:ext>
            </a:extLst>
          </p:cNvPr>
          <p:cNvSpPr/>
          <p:nvPr/>
        </p:nvSpPr>
        <p:spPr>
          <a:xfrm>
            <a:off x="3921071" y="6447295"/>
            <a:ext cx="5098943" cy="410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74491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23900" y="2459516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92151" y="2459516"/>
            <a:ext cx="7812739" cy="543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Emotional Reasons - 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0250" y="3246724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2151" y="3251963"/>
            <a:ext cx="7812739" cy="543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Rational Reasons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0250" y="4044410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92151" y="4044410"/>
            <a:ext cx="7812739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Tax Benefits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0250" y="4842096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92151" y="4842096"/>
            <a:ext cx="7812739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Inheritance Choices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900" y="1024117"/>
            <a:ext cx="11468100" cy="7603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#1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84621" y="67185"/>
            <a:ext cx="5152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Homebuyer Workshop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5850" y="2459516"/>
            <a:ext cx="3314700" cy="29312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3D209E-08E4-D4FF-7F36-6746578FE6A5}"/>
              </a:ext>
            </a:extLst>
          </p:cNvPr>
          <p:cNvSpPr/>
          <p:nvPr/>
        </p:nvSpPr>
        <p:spPr>
          <a:xfrm>
            <a:off x="3921071" y="6447295"/>
            <a:ext cx="5098943" cy="410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68243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7550" y="2429601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1" y="2429601"/>
            <a:ext cx="7812739" cy="543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What To Look For In a Real Estate Agent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900" y="3243559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85801" y="3248798"/>
            <a:ext cx="7812739" cy="543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What To Look For In a Mortgage Loan Professional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900" y="4057517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1" y="4057517"/>
            <a:ext cx="7812739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What To Look For In a Home Inspector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3900" y="4987769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5801" y="4987769"/>
            <a:ext cx="7812739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What To Look For In an Insurance Agent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8402" y="948216"/>
            <a:ext cx="11483598" cy="592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Step # 2 – Assemble Your Team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84621" y="67185"/>
            <a:ext cx="5152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Homebuyer Workshop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4C39CB-7F7E-899A-38B3-196099146447}"/>
              </a:ext>
            </a:extLst>
          </p:cNvPr>
          <p:cNvSpPr/>
          <p:nvPr/>
        </p:nvSpPr>
        <p:spPr>
          <a:xfrm>
            <a:off x="3921071" y="6447295"/>
            <a:ext cx="5098943" cy="410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9975596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7550" y="2429601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1" y="2429601"/>
            <a:ext cx="7812739" cy="543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Prequalification VS Pre - Approval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900" y="3327339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85801" y="3332578"/>
            <a:ext cx="7812739" cy="543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Automated Approval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900" y="4230316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801" y="4230316"/>
            <a:ext cx="7812739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Underwriting Approval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8402" y="948216"/>
            <a:ext cx="11483598" cy="592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Step # 3 – Get Your Home Loan In Place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84621" y="67185"/>
            <a:ext cx="5152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Homebuyer Workshop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39" y="3517879"/>
            <a:ext cx="330676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3A3985-0086-0ACC-AE50-63BB23C3EB3C}"/>
              </a:ext>
            </a:extLst>
          </p:cNvPr>
          <p:cNvSpPr/>
          <p:nvPr/>
        </p:nvSpPr>
        <p:spPr>
          <a:xfrm>
            <a:off x="3921071" y="6447295"/>
            <a:ext cx="5098943" cy="410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2629506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7550" y="2429601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1" y="2429601"/>
            <a:ext cx="7812739" cy="543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FHA 3.5% Down, Low Fixed Rates, 550 FICO Score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900" y="3327339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85801" y="3332578"/>
            <a:ext cx="8376312" cy="543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CONVENTIONAL 3% Down, 5% Down,  620 FICO Score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900" y="4230316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99449" y="4230316"/>
            <a:ext cx="7812739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VA Zero Down, 550 FICO Score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8402" y="948216"/>
            <a:ext cx="11483598" cy="592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4 Most Common Loan Options</a:t>
            </a:r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39" y="3517879"/>
            <a:ext cx="330676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6316C92-C25C-485B-81EF-FDAD8B72E291}"/>
              </a:ext>
            </a:extLst>
          </p:cNvPr>
          <p:cNvSpPr/>
          <p:nvPr/>
        </p:nvSpPr>
        <p:spPr>
          <a:xfrm>
            <a:off x="1184621" y="67185"/>
            <a:ext cx="5408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Mortgage Loan Options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18F632-9614-4910-88B8-73F307E8A0D7}"/>
              </a:ext>
            </a:extLst>
          </p:cNvPr>
          <p:cNvSpPr/>
          <p:nvPr/>
        </p:nvSpPr>
        <p:spPr>
          <a:xfrm>
            <a:off x="761998" y="5133293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 * USDA Zero Down 620 FICO Score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5301D3-0826-8D42-8666-47E17C8330F1}"/>
              </a:ext>
            </a:extLst>
          </p:cNvPr>
          <p:cNvSpPr/>
          <p:nvPr/>
        </p:nvSpPr>
        <p:spPr>
          <a:xfrm>
            <a:off x="3921071" y="6447295"/>
            <a:ext cx="5098943" cy="410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086908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7550" y="2429601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1" y="2429601"/>
            <a:ext cx="7812739" cy="543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Income Limits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900" y="3327339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85801" y="3332578"/>
            <a:ext cx="8376312" cy="543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Grant vs. Deferred Loan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900" y="4230316"/>
            <a:ext cx="777464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99449" y="4230316"/>
            <a:ext cx="7812739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j-lt"/>
              </a:rPr>
              <a:t>Credit Score Requirements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8402" y="948216"/>
            <a:ext cx="11483598" cy="592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Downpayment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 &amp; Closing Costs Assistance Programs</a:t>
            </a:r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39" y="3517879"/>
            <a:ext cx="330676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6316C92-C25C-485B-81EF-FDAD8B72E291}"/>
              </a:ext>
            </a:extLst>
          </p:cNvPr>
          <p:cNvSpPr/>
          <p:nvPr/>
        </p:nvSpPr>
        <p:spPr>
          <a:xfrm>
            <a:off x="1184621" y="67185"/>
            <a:ext cx="5408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Mortgage Loan Options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F7ACC8-640F-FA25-03F2-A7DB9514AACF}"/>
              </a:ext>
            </a:extLst>
          </p:cNvPr>
          <p:cNvSpPr/>
          <p:nvPr/>
        </p:nvSpPr>
        <p:spPr>
          <a:xfrm>
            <a:off x="3921071" y="6447295"/>
            <a:ext cx="5098943" cy="4107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179281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438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</vt:lpstr>
      <vt:lpstr>Calibri (Body)</vt:lpstr>
      <vt:lpstr>Calibri Light</vt:lpstr>
      <vt:lpstr>Candara</vt:lpstr>
      <vt:lpstr>Impact</vt:lpstr>
      <vt:lpstr>Snap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E-Marketing Experts</dc:creator>
  <cp:lastModifiedBy>Charles Vamadeva</cp:lastModifiedBy>
  <cp:revision>153</cp:revision>
  <dcterms:created xsi:type="dcterms:W3CDTF">2013-09-11T16:51:23Z</dcterms:created>
  <dcterms:modified xsi:type="dcterms:W3CDTF">2023-01-14T22:26:31Z</dcterms:modified>
</cp:coreProperties>
</file>