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69" r:id="rId3"/>
    <p:sldId id="291" r:id="rId4"/>
    <p:sldId id="294" r:id="rId5"/>
    <p:sldId id="257" r:id="rId6"/>
    <p:sldId id="293" r:id="rId7"/>
    <p:sldId id="267" r:id="rId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 userDrawn="1">
          <p15:clr>
            <a:srgbClr val="A4A3A4"/>
          </p15:clr>
        </p15:guide>
        <p15:guide id="2" pos="17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D8C"/>
    <a:srgbClr val="57AC4A"/>
    <a:srgbClr val="FFFFFF"/>
    <a:srgbClr val="94B4CF"/>
    <a:srgbClr val="59AF46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3B94F-DD6F-41EC-836F-D9047A7122EC}" v="6" dt="2022-02-08T15:56:03.3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8"/>
    <p:restoredTop sz="94721"/>
  </p:normalViewPr>
  <p:slideViewPr>
    <p:cSldViewPr snapToGrid="0" snapToObjects="1">
      <p:cViewPr varScale="1">
        <p:scale>
          <a:sx n="59" d="100"/>
          <a:sy n="59" d="100"/>
        </p:scale>
        <p:origin x="1212" y="72"/>
      </p:cViewPr>
      <p:guideLst>
        <p:guide orient="horz" pos="1457"/>
        <p:guide pos="175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95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es Vamadeva" userId="18ce59ac476bde5d" providerId="LiveId" clId="{45C3B94F-DD6F-41EC-836F-D9047A7122EC}"/>
    <pc:docChg chg="custSel addSld modSld">
      <pc:chgData name="Charles Vamadeva" userId="18ce59ac476bde5d" providerId="LiveId" clId="{45C3B94F-DD6F-41EC-836F-D9047A7122EC}" dt="2022-02-08T15:57:39.474" v="39" actId="20577"/>
      <pc:docMkLst>
        <pc:docMk/>
      </pc:docMkLst>
      <pc:sldChg chg="addSp delSp modSp add mod delAnim modAnim">
        <pc:chgData name="Charles Vamadeva" userId="18ce59ac476bde5d" providerId="LiveId" clId="{45C3B94F-DD6F-41EC-836F-D9047A7122EC}" dt="2022-02-08T15:57:39.474" v="39" actId="20577"/>
        <pc:sldMkLst>
          <pc:docMk/>
          <pc:sldMk cId="3247498445" sldId="294"/>
        </pc:sldMkLst>
        <pc:spChg chg="mod">
          <ac:chgData name="Charles Vamadeva" userId="18ce59ac476bde5d" providerId="LiveId" clId="{45C3B94F-DD6F-41EC-836F-D9047A7122EC}" dt="2022-02-08T15:54:57.330" v="1" actId="6549"/>
          <ac:spMkLst>
            <pc:docMk/>
            <pc:sldMk cId="3247498445" sldId="294"/>
            <ac:spMk id="2" creationId="{098C5F9F-2174-42EF-AD07-10AEE5660CE1}"/>
          </ac:spMkLst>
        </pc:spChg>
        <pc:spChg chg="del">
          <ac:chgData name="Charles Vamadeva" userId="18ce59ac476bde5d" providerId="LiveId" clId="{45C3B94F-DD6F-41EC-836F-D9047A7122EC}" dt="2022-02-08T15:55:35.131" v="9" actId="478"/>
          <ac:spMkLst>
            <pc:docMk/>
            <pc:sldMk cId="3247498445" sldId="294"/>
            <ac:spMk id="3" creationId="{1E19DEF7-503A-47E5-A757-DE38CE23578B}"/>
          </ac:spMkLst>
        </pc:spChg>
        <pc:spChg chg="del">
          <ac:chgData name="Charles Vamadeva" userId="18ce59ac476bde5d" providerId="LiveId" clId="{45C3B94F-DD6F-41EC-836F-D9047A7122EC}" dt="2022-02-08T15:55:04.913" v="2" actId="478"/>
          <ac:spMkLst>
            <pc:docMk/>
            <pc:sldMk cId="3247498445" sldId="294"/>
            <ac:spMk id="4" creationId="{1E19DEF7-503A-47E5-A757-DE38CE23578B}"/>
          </ac:spMkLst>
        </pc:spChg>
        <pc:spChg chg="del">
          <ac:chgData name="Charles Vamadeva" userId="18ce59ac476bde5d" providerId="LiveId" clId="{45C3B94F-DD6F-41EC-836F-D9047A7122EC}" dt="2022-02-08T15:55:47.178" v="12" actId="478"/>
          <ac:spMkLst>
            <pc:docMk/>
            <pc:sldMk cId="3247498445" sldId="294"/>
            <ac:spMk id="6" creationId="{1E19DEF7-503A-47E5-A757-DE38CE23578B}"/>
          </ac:spMkLst>
        </pc:spChg>
        <pc:spChg chg="del mod">
          <ac:chgData name="Charles Vamadeva" userId="18ce59ac476bde5d" providerId="LiveId" clId="{45C3B94F-DD6F-41EC-836F-D9047A7122EC}" dt="2022-02-08T15:55:50.265" v="14" actId="478"/>
          <ac:spMkLst>
            <pc:docMk/>
            <pc:sldMk cId="3247498445" sldId="294"/>
            <ac:spMk id="7" creationId="{1E19DEF7-503A-47E5-A757-DE38CE23578B}"/>
          </ac:spMkLst>
        </pc:spChg>
        <pc:spChg chg="mod">
          <ac:chgData name="Charles Vamadeva" userId="18ce59ac476bde5d" providerId="LiveId" clId="{45C3B94F-DD6F-41EC-836F-D9047A7122EC}" dt="2022-02-08T15:55:27.269" v="8" actId="6549"/>
          <ac:spMkLst>
            <pc:docMk/>
            <pc:sldMk cId="3247498445" sldId="294"/>
            <ac:spMk id="8" creationId="{1E19DEF7-503A-47E5-A757-DE38CE23578B}"/>
          </ac:spMkLst>
        </pc:spChg>
        <pc:spChg chg="del">
          <ac:chgData name="Charles Vamadeva" userId="18ce59ac476bde5d" providerId="LiveId" clId="{45C3B94F-DD6F-41EC-836F-D9047A7122EC}" dt="2022-02-08T15:55:43.592" v="11" actId="478"/>
          <ac:spMkLst>
            <pc:docMk/>
            <pc:sldMk cId="3247498445" sldId="294"/>
            <ac:spMk id="9" creationId="{1E19DEF7-503A-47E5-A757-DE38CE23578B}"/>
          </ac:spMkLst>
        </pc:spChg>
        <pc:spChg chg="del">
          <ac:chgData name="Charles Vamadeva" userId="18ce59ac476bde5d" providerId="LiveId" clId="{45C3B94F-DD6F-41EC-836F-D9047A7122EC}" dt="2022-02-08T15:56:14.465" v="20" actId="478"/>
          <ac:spMkLst>
            <pc:docMk/>
            <pc:sldMk cId="3247498445" sldId="294"/>
            <ac:spMk id="10" creationId="{1E19DEF7-503A-47E5-A757-DE38CE23578B}"/>
          </ac:spMkLst>
        </pc:spChg>
        <pc:spChg chg="add del mod">
          <ac:chgData name="Charles Vamadeva" userId="18ce59ac476bde5d" providerId="LiveId" clId="{45C3B94F-DD6F-41EC-836F-D9047A7122EC}" dt="2022-02-08T15:55:38.217" v="10" actId="478"/>
          <ac:spMkLst>
            <pc:docMk/>
            <pc:sldMk cId="3247498445" sldId="294"/>
            <ac:spMk id="11" creationId="{C55C5949-8B8F-4570-9D28-23D99A08D17B}"/>
          </ac:spMkLst>
        </pc:spChg>
        <pc:spChg chg="del">
          <ac:chgData name="Charles Vamadeva" userId="18ce59ac476bde5d" providerId="LiveId" clId="{45C3B94F-DD6F-41EC-836F-D9047A7122EC}" dt="2022-02-08T15:55:22.250" v="6" actId="478"/>
          <ac:spMkLst>
            <pc:docMk/>
            <pc:sldMk cId="3247498445" sldId="294"/>
            <ac:spMk id="12" creationId="{1E19DEF7-503A-47E5-A757-DE38CE23578B}"/>
          </ac:spMkLst>
        </pc:spChg>
        <pc:spChg chg="del">
          <ac:chgData name="Charles Vamadeva" userId="18ce59ac476bde5d" providerId="LiveId" clId="{45C3B94F-DD6F-41EC-836F-D9047A7122EC}" dt="2022-02-08T15:55:24.193" v="7" actId="478"/>
          <ac:spMkLst>
            <pc:docMk/>
            <pc:sldMk cId="3247498445" sldId="294"/>
            <ac:spMk id="13" creationId="{1E19DEF7-503A-47E5-A757-DE38CE23578B}"/>
          </ac:spMkLst>
        </pc:spChg>
        <pc:spChg chg="del">
          <ac:chgData name="Charles Vamadeva" userId="18ce59ac476bde5d" providerId="LiveId" clId="{45C3B94F-DD6F-41EC-836F-D9047A7122EC}" dt="2022-02-08T15:55:20.707" v="5" actId="478"/>
          <ac:spMkLst>
            <pc:docMk/>
            <pc:sldMk cId="3247498445" sldId="294"/>
            <ac:spMk id="14" creationId="{1E19DEF7-503A-47E5-A757-DE38CE23578B}"/>
          </ac:spMkLst>
        </pc:spChg>
        <pc:spChg chg="del mod">
          <ac:chgData name="Charles Vamadeva" userId="18ce59ac476bde5d" providerId="LiveId" clId="{45C3B94F-DD6F-41EC-836F-D9047A7122EC}" dt="2022-02-08T15:55:18.025" v="4" actId="478"/>
          <ac:spMkLst>
            <pc:docMk/>
            <pc:sldMk cId="3247498445" sldId="294"/>
            <ac:spMk id="15" creationId="{1E19DEF7-503A-47E5-A757-DE38CE23578B}"/>
          </ac:spMkLst>
        </pc:spChg>
        <pc:spChg chg="add mod">
          <ac:chgData name="Charles Vamadeva" userId="18ce59ac476bde5d" providerId="LiveId" clId="{45C3B94F-DD6F-41EC-836F-D9047A7122EC}" dt="2022-02-08T15:57:39.474" v="39" actId="20577"/>
          <ac:spMkLst>
            <pc:docMk/>
            <pc:sldMk cId="3247498445" sldId="294"/>
            <ac:spMk id="16" creationId="{209AD362-1B36-4EC8-A61C-A6965793E71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CBC5A-453C-4E62-A671-6537F615381C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FC3FB-7DD9-46D0-99CB-0085641BC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66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65635-10D5-2C4F-91F0-C876C9D46B46}" type="datetimeFigureOut">
              <a:rPr lang="es-ES_tradnl" smtClean="0"/>
              <a:t>14/01/2023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6F271-A6EB-E243-8D28-6152BACBF5B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3298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6F271-A6EB-E243-8D28-6152BACBF5B1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48192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6F271-A6EB-E243-8D28-6152BACBF5B1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0824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6F271-A6EB-E243-8D28-6152BACBF5B1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9399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425A-EC2B-1349-9D25-F8C4D716298F}" type="datetimeFigureOut">
              <a:rPr lang="es-ES_tradnl" smtClean="0"/>
              <a:t>14/01/2023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A92E-4CD1-9A4B-A47A-01C2C1A4B9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2809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425A-EC2B-1349-9D25-F8C4D716298F}" type="datetimeFigureOut">
              <a:rPr lang="es-ES_tradnl" smtClean="0"/>
              <a:t>14/01/2023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A92E-4CD1-9A4B-A47A-01C2C1A4B9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212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425A-EC2B-1349-9D25-F8C4D716298F}" type="datetimeFigureOut">
              <a:rPr lang="es-ES_tradnl" smtClean="0"/>
              <a:t>14/01/2023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A92E-4CD1-9A4B-A47A-01C2C1A4B9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474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425A-EC2B-1349-9D25-F8C4D716298F}" type="datetimeFigureOut">
              <a:rPr lang="es-ES_tradnl" smtClean="0"/>
              <a:t>14/01/2023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A92E-4CD1-9A4B-A47A-01C2C1A4B9A5}" type="slidenum">
              <a:rPr lang="es-ES_tradnl" smtClean="0"/>
              <a:t>‹#›</a:t>
            </a:fld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33819" r="45045"/>
          <a:stretch/>
        </p:blipFill>
        <p:spPr>
          <a:xfrm>
            <a:off x="0" y="0"/>
            <a:ext cx="2319226" cy="6858000"/>
          </a:xfrm>
          <a:prstGeom prst="rect">
            <a:avLst/>
          </a:prstGeom>
        </p:spPr>
      </p:pic>
      <p:sp>
        <p:nvSpPr>
          <p:cNvPr id="11" name="Rectángulo redondeado 10"/>
          <p:cNvSpPr/>
          <p:nvPr userDrawn="1"/>
        </p:nvSpPr>
        <p:spPr>
          <a:xfrm>
            <a:off x="6323527" y="6445205"/>
            <a:ext cx="5818287" cy="3606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>
                <a:solidFill>
                  <a:srgbClr val="104D8C"/>
                </a:solidFill>
              </a:rPr>
              <a:t>Charles </a:t>
            </a:r>
            <a:r>
              <a:rPr lang="es-ES_tradnl" sz="1600" dirty="0" err="1">
                <a:solidFill>
                  <a:srgbClr val="104D8C"/>
                </a:solidFill>
              </a:rPr>
              <a:t>Vamadeva</a:t>
            </a:r>
            <a:r>
              <a:rPr lang="es-ES_tradnl" sz="1600" dirty="0">
                <a:solidFill>
                  <a:srgbClr val="104D8C"/>
                </a:solidFill>
              </a:rPr>
              <a:t> </a:t>
            </a:r>
            <a:r>
              <a:rPr lang="es-ES_tradnl" sz="1600" dirty="0">
                <a:solidFill>
                  <a:srgbClr val="57AC4A"/>
                </a:solidFill>
              </a:rPr>
              <a:t>951 551 7633 </a:t>
            </a:r>
            <a:r>
              <a:rPr lang="es-ES_tradnl" sz="1600" dirty="0" err="1">
                <a:solidFill>
                  <a:srgbClr val="104D8C"/>
                </a:solidFill>
              </a:rPr>
              <a:t>Charles@californiahomebuyer.net</a:t>
            </a:r>
            <a:endParaRPr lang="es-ES_tradnl" sz="1600" dirty="0">
              <a:solidFill>
                <a:srgbClr val="104D8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79" y="-497927"/>
            <a:ext cx="3102728" cy="2234107"/>
          </a:xfrm>
          <a:prstGeom prst="rect">
            <a:avLst/>
          </a:prstGeom>
          <a:effectLst>
            <a:outerShdw blurRad="190500" dist="50800" dir="5400000" sx="26000" sy="26000" algn="ctr" rotWithShape="0">
              <a:srgbClr val="000000">
                <a:alpha val="9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2025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425A-EC2B-1349-9D25-F8C4D716298F}" type="datetimeFigureOut">
              <a:rPr lang="es-ES_tradnl" smtClean="0"/>
              <a:t>14/01/2023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A92E-4CD1-9A4B-A47A-01C2C1A4B9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978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425A-EC2B-1349-9D25-F8C4D716298F}" type="datetimeFigureOut">
              <a:rPr lang="es-ES_tradnl" smtClean="0"/>
              <a:t>14/01/2023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A92E-4CD1-9A4B-A47A-01C2C1A4B9A5}" type="slidenum">
              <a:rPr lang="es-ES_tradnl" smtClean="0"/>
              <a:t>‹#›</a:t>
            </a:fld>
            <a:endParaRPr lang="es-ES_tradnl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79" y="-497927"/>
            <a:ext cx="3102728" cy="2234107"/>
          </a:xfrm>
          <a:prstGeom prst="rect">
            <a:avLst/>
          </a:prstGeom>
          <a:effectLst>
            <a:outerShdw blurRad="190500" dist="50800" dir="5400000" sx="26000" sy="26000" algn="ctr" rotWithShape="0">
              <a:srgbClr val="000000">
                <a:alpha val="9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118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425A-EC2B-1349-9D25-F8C4D716298F}" type="datetimeFigureOut">
              <a:rPr lang="es-ES_tradnl" smtClean="0"/>
              <a:t>14/01/2023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A92E-4CD1-9A4B-A47A-01C2C1A4B9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674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425A-EC2B-1349-9D25-F8C4D716298F}" type="datetimeFigureOut">
              <a:rPr lang="es-ES_tradnl" smtClean="0"/>
              <a:t>14/01/2023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A92E-4CD1-9A4B-A47A-01C2C1A4B9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949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425A-EC2B-1349-9D25-F8C4D716298F}" type="datetimeFigureOut">
              <a:rPr lang="es-ES_tradnl" smtClean="0"/>
              <a:t>14/01/2023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A92E-4CD1-9A4B-A47A-01C2C1A4B9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341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425A-EC2B-1349-9D25-F8C4D716298F}" type="datetimeFigureOut">
              <a:rPr lang="es-ES_tradnl" smtClean="0"/>
              <a:t>14/01/2023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A92E-4CD1-9A4B-A47A-01C2C1A4B9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556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425A-EC2B-1349-9D25-F8C4D716298F}" type="datetimeFigureOut">
              <a:rPr lang="es-ES_tradnl" smtClean="0"/>
              <a:t>14/01/2023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A92E-4CD1-9A4B-A47A-01C2C1A4B9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415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3425A-EC2B-1349-9D25-F8C4D716298F}" type="datetimeFigureOut">
              <a:rPr lang="es-ES_tradnl" smtClean="0"/>
              <a:t>14/01/2023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A92E-4CD1-9A4B-A47A-01C2C1A4B9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81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5346808"/>
            <a:ext cx="12192000" cy="1521701"/>
          </a:xfrm>
          <a:prstGeom prst="rect">
            <a:avLst/>
          </a:prstGeom>
          <a:gradFill flip="none" rotWithShape="1">
            <a:gsLst>
              <a:gs pos="0">
                <a:srgbClr val="57AC4A">
                  <a:shade val="30000"/>
                  <a:satMod val="115000"/>
                </a:srgbClr>
              </a:gs>
              <a:gs pos="50000">
                <a:srgbClr val="57AC4A">
                  <a:shade val="67500"/>
                  <a:satMod val="115000"/>
                </a:srgbClr>
              </a:gs>
              <a:gs pos="100000">
                <a:srgbClr val="57AC4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t="75253" r="-902" b="267"/>
          <a:stretch/>
        </p:blipFill>
        <p:spPr>
          <a:xfrm>
            <a:off x="0" y="5123422"/>
            <a:ext cx="12299324" cy="1745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CuadroTexto 12"/>
          <p:cNvSpPr txBox="1"/>
          <p:nvPr/>
        </p:nvSpPr>
        <p:spPr>
          <a:xfrm>
            <a:off x="11011437" y="-10045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3" name="TextBox 2"/>
          <p:cNvSpPr txBox="1"/>
          <p:nvPr/>
        </p:nvSpPr>
        <p:spPr>
          <a:xfrm>
            <a:off x="3677442" y="2944612"/>
            <a:ext cx="76152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chemeClr val="bg1"/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 Black" panose="00000A00000000000000" pitchFamily="2" charset="0"/>
              </a:rPr>
              <a:t>MAKING YOUR BEST</a:t>
            </a:r>
          </a:p>
          <a:p>
            <a:pPr algn="ctr"/>
            <a:r>
              <a:rPr lang="en-US" sz="4400" b="1" dirty="0">
                <a:ln w="19050">
                  <a:solidFill>
                    <a:schemeClr val="bg1"/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 Black" panose="00000A00000000000000" pitchFamily="2" charset="0"/>
              </a:rPr>
              <a:t>VA OFFER</a:t>
            </a:r>
            <a:endParaRPr lang="en-US" sz="7200" b="1" dirty="0">
              <a:ln w="19050">
                <a:solidFill>
                  <a:schemeClr val="bg1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tserrat Black" panose="00000A00000000000000" pitchFamily="2" charset="0"/>
              <a:cs typeface="Calibri bold" panose="020F0702030404030204" pitchFamily="34" charset="0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C0D241D-6A1D-43E5-B875-EC7E1B790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302" y="289382"/>
            <a:ext cx="4520977" cy="2322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823" y="-1382758"/>
            <a:ext cx="11430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3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43" y="958361"/>
            <a:ext cx="2784230" cy="2784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296" y="958361"/>
            <a:ext cx="2899261" cy="2899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96" y="2717800"/>
            <a:ext cx="2955922" cy="295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5F9F-2174-42EF-AD07-10AEE566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675" y="592156"/>
            <a:ext cx="2593848" cy="11640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Calibri bold" panose="020F0702030404030204" pitchFamily="34" charset="0"/>
                <a:cs typeface="Calibri bold" panose="020F0702030404030204" pitchFamily="34" charset="0"/>
              </a:rPr>
              <a:t>Your Belief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9DEF7-503A-47E5-A757-DE38CE235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580" y="1187548"/>
            <a:ext cx="4800893" cy="494799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/>
              <a:t>Lenders Like to Do VA Loans</a:t>
            </a:r>
            <a:r>
              <a:rPr lang="en-US" sz="2000" dirty="0"/>
              <a:t>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19DEF7-503A-47E5-A757-DE38CE23578B}"/>
              </a:ext>
            </a:extLst>
          </p:cNvPr>
          <p:cNvSpPr txBox="1">
            <a:spLocks/>
          </p:cNvSpPr>
          <p:nvPr/>
        </p:nvSpPr>
        <p:spPr>
          <a:xfrm>
            <a:off x="3045198" y="1187548"/>
            <a:ext cx="8825753" cy="1151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dirty="0"/>
              <a:t>                                                     Default Rates VA 1.98% FHA 9.10% CONV 2.47% / VA Guaranty.</a:t>
            </a:r>
          </a:p>
          <a:p>
            <a:pPr algn="just"/>
            <a:endParaRPr lang="en-US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19DEF7-503A-47E5-A757-DE38CE23578B}"/>
              </a:ext>
            </a:extLst>
          </p:cNvPr>
          <p:cNvSpPr txBox="1">
            <a:spLocks/>
          </p:cNvSpPr>
          <p:nvPr/>
        </p:nvSpPr>
        <p:spPr>
          <a:xfrm>
            <a:off x="2730580" y="1794502"/>
            <a:ext cx="5991518" cy="49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dirty="0"/>
              <a:t>Myth: VA Loans Take Longer to Close</a:t>
            </a:r>
            <a:r>
              <a:rPr lang="en-US" sz="2000" dirty="0"/>
              <a:t>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19DEF7-503A-47E5-A757-DE38CE23578B}"/>
              </a:ext>
            </a:extLst>
          </p:cNvPr>
          <p:cNvSpPr txBox="1">
            <a:spLocks/>
          </p:cNvSpPr>
          <p:nvPr/>
        </p:nvSpPr>
        <p:spPr>
          <a:xfrm>
            <a:off x="7015599" y="1797320"/>
            <a:ext cx="2343151" cy="494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Average is 24 days.</a:t>
            </a:r>
          </a:p>
          <a:p>
            <a:pPr algn="just"/>
            <a:endParaRPr lang="en-US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19DEF7-503A-47E5-A757-DE38CE23578B}"/>
              </a:ext>
            </a:extLst>
          </p:cNvPr>
          <p:cNvSpPr txBox="1">
            <a:spLocks/>
          </p:cNvSpPr>
          <p:nvPr/>
        </p:nvSpPr>
        <p:spPr>
          <a:xfrm>
            <a:off x="2722916" y="4176625"/>
            <a:ext cx="4912746" cy="306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Myth: Seller Has to pay for Veteran’s costs.</a:t>
            </a:r>
            <a:endParaRPr lang="en-US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E19DEF7-503A-47E5-A757-DE38CE23578B}"/>
              </a:ext>
            </a:extLst>
          </p:cNvPr>
          <p:cNvSpPr txBox="1">
            <a:spLocks/>
          </p:cNvSpPr>
          <p:nvPr/>
        </p:nvSpPr>
        <p:spPr>
          <a:xfrm>
            <a:off x="2722916" y="2190870"/>
            <a:ext cx="8894639" cy="1902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dirty="0"/>
              <a:t>                                                                                                                </a:t>
            </a:r>
          </a:p>
          <a:p>
            <a:pPr marL="0" indent="0" algn="just">
              <a:buNone/>
            </a:pPr>
            <a:r>
              <a:rPr lang="en-US" sz="2000" dirty="0"/>
              <a:t>    Debt ratios as high as 70%, Lower scores.</a:t>
            </a:r>
          </a:p>
          <a:p>
            <a:pPr marL="0" indent="0" algn="just">
              <a:buNone/>
            </a:pPr>
            <a:r>
              <a:rPr lang="en-US" sz="2000" dirty="0"/>
              <a:t>    Active Duty-stable employment.</a:t>
            </a:r>
          </a:p>
          <a:p>
            <a:pPr marL="0" indent="0" algn="just">
              <a:buNone/>
            </a:pPr>
            <a:r>
              <a:rPr lang="en-US" sz="2000" dirty="0"/>
              <a:t>    VA has Less Overlays </a:t>
            </a:r>
            <a:r>
              <a:rPr lang="en-US" sz="2000" b="1" dirty="0"/>
              <a:t>than </a:t>
            </a:r>
            <a:r>
              <a:rPr lang="en-US" sz="2000" dirty="0"/>
              <a:t>Conventional or FHA One example: </a:t>
            </a:r>
          </a:p>
          <a:p>
            <a:pPr marL="0" indent="0" algn="just">
              <a:buNone/>
            </a:pPr>
            <a:r>
              <a:rPr lang="en-US" sz="2000" dirty="0"/>
              <a:t>    Deferred Student Loans.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19DEF7-503A-47E5-A757-DE38CE23578B}"/>
              </a:ext>
            </a:extLst>
          </p:cNvPr>
          <p:cNvSpPr txBox="1">
            <a:spLocks/>
          </p:cNvSpPr>
          <p:nvPr/>
        </p:nvSpPr>
        <p:spPr>
          <a:xfrm>
            <a:off x="2722916" y="2187306"/>
            <a:ext cx="9044747" cy="700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dirty="0"/>
              <a:t>Myth: VA Loans Are Difficult to get through Underwriting</a:t>
            </a:r>
            <a:endParaRPr lang="en-US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9DEF7-503A-47E5-A757-DE38CE23578B}"/>
              </a:ext>
            </a:extLst>
          </p:cNvPr>
          <p:cNvSpPr txBox="1">
            <a:spLocks/>
          </p:cNvSpPr>
          <p:nvPr/>
        </p:nvSpPr>
        <p:spPr>
          <a:xfrm>
            <a:off x="2730580" y="4566149"/>
            <a:ext cx="6365428" cy="49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dirty="0"/>
              <a:t>Myth: VA Appraisals are tougher on property and value</a:t>
            </a:r>
            <a:r>
              <a:rPr lang="en-US" sz="2000" dirty="0"/>
              <a:t>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E19DEF7-503A-47E5-A757-DE38CE23578B}"/>
              </a:ext>
            </a:extLst>
          </p:cNvPr>
          <p:cNvSpPr txBox="1">
            <a:spLocks/>
          </p:cNvSpPr>
          <p:nvPr/>
        </p:nvSpPr>
        <p:spPr>
          <a:xfrm>
            <a:off x="2722916" y="5181667"/>
            <a:ext cx="4800893" cy="494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dirty="0"/>
              <a:t>Myth: VA Buyers are Weak Buyers</a:t>
            </a:r>
            <a:r>
              <a:rPr lang="en-US" sz="2000" dirty="0"/>
              <a:t>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19DEF7-503A-47E5-A757-DE38CE23578B}"/>
              </a:ext>
            </a:extLst>
          </p:cNvPr>
          <p:cNvSpPr txBox="1">
            <a:spLocks/>
          </p:cNvSpPr>
          <p:nvPr/>
        </p:nvSpPr>
        <p:spPr>
          <a:xfrm>
            <a:off x="3045199" y="4570837"/>
            <a:ext cx="8899152" cy="756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dirty="0"/>
              <a:t>                                                                                                      - 1% of Appraisals come in under Price. </a:t>
            </a:r>
          </a:p>
          <a:p>
            <a:pPr marL="0" indent="0" algn="just">
              <a:buNone/>
            </a:pPr>
            <a:endParaRPr lang="en-US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E19DEF7-503A-47E5-A757-DE38CE23578B}"/>
              </a:ext>
            </a:extLst>
          </p:cNvPr>
          <p:cNvSpPr txBox="1">
            <a:spLocks/>
          </p:cNvSpPr>
          <p:nvPr/>
        </p:nvSpPr>
        <p:spPr>
          <a:xfrm>
            <a:off x="2998912" y="5188037"/>
            <a:ext cx="8492753" cy="1378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                                                              - Median Income of Vets higher than civilian.</a:t>
            </a:r>
          </a:p>
          <a:p>
            <a:pPr marL="0" indent="0">
              <a:buNone/>
            </a:pPr>
            <a:r>
              <a:rPr lang="en-US" sz="2000" dirty="0"/>
              <a:t>28% of Vets 25 Yrs. and Older have at least Bachelors Degree. </a:t>
            </a:r>
          </a:p>
          <a:p>
            <a:pPr marL="0" indent="0">
              <a:buNone/>
            </a:pPr>
            <a:r>
              <a:rPr lang="en-US" sz="2000" dirty="0"/>
              <a:t>Median FICO Score is 728, compared to 680 Civilians.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5065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5F9F-2174-42EF-AD07-10AEE566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675" y="592156"/>
            <a:ext cx="2593848" cy="11640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Calibri bold" panose="020F0702030404030204" pitchFamily="34" charset="0"/>
                <a:cs typeface="Calibri bold" panose="020F0702030404030204" pitchFamily="34" charset="0"/>
              </a:rPr>
              <a:t>Your Belief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19DEF7-503A-47E5-A757-DE38CE23578B}"/>
              </a:ext>
            </a:extLst>
          </p:cNvPr>
          <p:cNvSpPr txBox="1">
            <a:spLocks/>
          </p:cNvSpPr>
          <p:nvPr/>
        </p:nvSpPr>
        <p:spPr>
          <a:xfrm>
            <a:off x="2722916" y="4176625"/>
            <a:ext cx="4912746" cy="306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209AD362-1B36-4EC8-A61C-A6965793E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555" y="1554479"/>
            <a:ext cx="7961776" cy="348175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 “Underwriters are encouraged </a:t>
            </a:r>
            <a:r>
              <a:rPr lang="en-US"/>
              <a:t>to consider </a:t>
            </a:r>
            <a:r>
              <a:rPr lang="en-US" dirty="0"/>
              <a:t>every possible appropriate factor in seeking a proper basis for approving loan applications for every qualified Veteran”</a:t>
            </a:r>
          </a:p>
          <a:p>
            <a:pPr marL="0" indent="0">
              <a:buNone/>
            </a:pPr>
            <a:r>
              <a:rPr lang="en-US" dirty="0"/>
              <a:t>											</a:t>
            </a:r>
            <a:r>
              <a:rPr lang="en-US" sz="2000" dirty="0"/>
              <a:t>VA Pamphlet 26-7, VA Lender Handbook, Current Issues</a:t>
            </a:r>
          </a:p>
          <a:p>
            <a:r>
              <a:rPr lang="en-US" dirty="0">
                <a:solidFill>
                  <a:srgbClr val="0000FF"/>
                </a:solidFill>
              </a:rPr>
              <a:t>“As Long as Lenders document their reasoning, it is extremely unlikely VA Staff would ever take issue with their decision.”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</a:rPr>
              <a:t>																						Bill White, Circa 1944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47498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61899" y="377180"/>
            <a:ext cx="719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YOUR PREPARATION: MISC FACTS TO KNOW</a:t>
            </a:r>
          </a:p>
          <a:p>
            <a:pPr algn="ctr"/>
            <a:r>
              <a:rPr lang="en-US" sz="2400" b="1" dirty="0"/>
              <a:t> BEFORE MAKING A VA OFFER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634903" y="1485900"/>
            <a:ext cx="88918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/>
              <a:t>Veteran must occupancy the home typically within 60-Days – Reasonable period of time.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/>
              <a:t>If Power of Attorney to be used, Get a copy to Title Co early in the process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/>
              <a:t>Pest Inspection: Section 1 Clearance needed. Veteran CAN pay for Report &amp; Repairs.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/>
              <a:t>If Manufactured home, both HUD Tags must be present, newer than 1976, permanently affixed.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/>
              <a:t>If Veteran going through Divorce, Spouse needs to sign </a:t>
            </a:r>
            <a:r>
              <a:rPr lang="en-US" sz="2200" dirty="0" err="1"/>
              <a:t>Interspousal</a:t>
            </a:r>
            <a:r>
              <a:rPr lang="en-US" sz="2200" dirty="0"/>
              <a:t> Deed with Notary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/>
              <a:t>If Veteran is selling home that has a VA loan, allow 3-4 business days for Restoration of entitlement.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/>
              <a:t>Condos have to be in VA Approved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2</a:t>
            </a:r>
            <a:r>
              <a:rPr lang="en-US" sz="2200" baseline="30000" dirty="0"/>
              <a:t>nd</a:t>
            </a:r>
            <a:r>
              <a:rPr lang="en-US" sz="2200" dirty="0"/>
              <a:t> Floor Condos Don’t require a Termite report</a:t>
            </a:r>
          </a:p>
        </p:txBody>
      </p:sp>
    </p:spTree>
    <p:extLst>
      <p:ext uri="{BB962C8B-B14F-4D97-AF65-F5344CB8AC3E}">
        <p14:creationId xmlns:p14="http://schemas.microsoft.com/office/powerpoint/2010/main" val="930729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E11F-6C4D-45C7-ACD2-C3AFECCD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851" y="475660"/>
            <a:ext cx="1955800" cy="521093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 bold" panose="020F0702030404030204" pitchFamily="34" charset="0"/>
                <a:cs typeface="Calibri bold" panose="020F0702030404030204" pitchFamily="34" charset="0"/>
              </a:rPr>
              <a:t>Your Offer: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90FAC-4972-41AE-81FB-3E63AE192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178" y="1248508"/>
            <a:ext cx="9320946" cy="5512778"/>
          </a:xfrm>
        </p:spPr>
        <p:txBody>
          <a:bodyPr>
            <a:noAutofit/>
          </a:bodyPr>
          <a:lstStyle/>
          <a:p>
            <a:r>
              <a:rPr lang="en-US" sz="1800" dirty="0"/>
              <a:t>Largest possible EMD even if borrowed money – remember if the EMD is to be returned at Close of escrow it doesn’t matter. [</a:t>
            </a:r>
            <a:r>
              <a:rPr lang="en-US" sz="1800" dirty="0">
                <a:solidFill>
                  <a:srgbClr val="C00000"/>
                </a:solidFill>
              </a:rPr>
              <a:t>This is an expression of STRENGTH</a:t>
            </a:r>
            <a:r>
              <a:rPr lang="en-US" sz="1800" dirty="0"/>
              <a:t>]</a:t>
            </a:r>
          </a:p>
          <a:p>
            <a:r>
              <a:rPr lang="en-US" sz="1800" dirty="0"/>
              <a:t>Allow Seller to rent back for 30-days at no Cost [Buyer Mortgage payment begins at least 30-days after closing]. [</a:t>
            </a:r>
            <a:r>
              <a:rPr lang="en-US" sz="1800" dirty="0">
                <a:solidFill>
                  <a:srgbClr val="C00000"/>
                </a:solidFill>
              </a:rPr>
              <a:t>This is an expression of BENEFIT</a:t>
            </a:r>
            <a:r>
              <a:rPr lang="en-US" sz="1800" dirty="0"/>
              <a:t>]</a:t>
            </a:r>
          </a:p>
          <a:p>
            <a:r>
              <a:rPr lang="en-US" sz="1800" dirty="0"/>
              <a:t>If asking for Seller Credit for Closing Costs, write it in such a way to leave no money on the table. </a:t>
            </a:r>
          </a:p>
          <a:p>
            <a:r>
              <a:rPr lang="en-US" sz="1600" b="1" u="sng" dirty="0"/>
              <a:t>Cover Letter letting Agent know:</a:t>
            </a:r>
            <a:endParaRPr lang="en-US" sz="1600" b="1" dirty="0"/>
          </a:p>
          <a:p>
            <a:pPr marL="0" indent="0">
              <a:buNone/>
            </a:pPr>
            <a:r>
              <a:rPr lang="en-US" sz="1600" dirty="0"/>
              <a:t>[A] Lender has  experience funding VA Loans – Credit has been reviewed, Assets verified, ran DU and secured Certificate of Eligibility. We are prepared for a quick close. [</a:t>
            </a:r>
            <a:r>
              <a:rPr lang="en-US" sz="1600" dirty="0">
                <a:solidFill>
                  <a:srgbClr val="C00000"/>
                </a:solidFill>
              </a:rPr>
              <a:t>This is an expression of CERTAINTY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r>
              <a:rPr lang="en-US" sz="1600" dirty="0"/>
              <a:t>[B] that VA Appraisals, unlike FHA, do not carry with the property. And VA gives 2 established opportunities to Support value if Purchase price is questioned. [</a:t>
            </a:r>
            <a:r>
              <a:rPr lang="en-US" sz="1600" dirty="0">
                <a:solidFill>
                  <a:srgbClr val="C00000"/>
                </a:solidFill>
              </a:rPr>
              <a:t>This is an expression of BENEFIT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r>
              <a:rPr lang="en-US" sz="1600" dirty="0"/>
              <a:t>[C] If it’s a Condo -send proof of VA Approval status. Shows Agent you are thinking ahead and prepared.  It oozes with you are going to be an Agent they’ll enjoy working with. [</a:t>
            </a:r>
            <a:r>
              <a:rPr lang="en-US" sz="1600" dirty="0">
                <a:solidFill>
                  <a:srgbClr val="C00000"/>
                </a:solidFill>
              </a:rPr>
              <a:t>This is an expression of COMPETENCY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r>
              <a:rPr lang="en-US" sz="1600" dirty="0"/>
              <a:t>[D] VA Appraisal will be ordered on Day 1 of Escrow being opened without waiting for Lender Disclosures to be issued. Per VA guidelines Appraisal is due back in 7 business days. Unlike FHA CONV, Lender will give copy of 1805 form with Appraiser contact info to Agent.  [</a:t>
            </a:r>
            <a:r>
              <a:rPr lang="en-US" sz="1600" dirty="0">
                <a:solidFill>
                  <a:srgbClr val="C00000"/>
                </a:solidFill>
              </a:rPr>
              <a:t>This is an expression of CERTAINTY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r>
              <a:rPr lang="en-US" sz="1600" dirty="0"/>
              <a:t>[E] Seller is under no obligation to pay any Veteran costs. [</a:t>
            </a:r>
            <a:r>
              <a:rPr lang="en-US" sz="1600" dirty="0">
                <a:solidFill>
                  <a:srgbClr val="C00000"/>
                </a:solidFill>
              </a:rPr>
              <a:t>This is an expression of BENEFIT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r>
              <a:rPr lang="en-US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98104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057" y="-1059843"/>
            <a:ext cx="11430000" cy="600075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5346808"/>
            <a:ext cx="12192000" cy="1521701"/>
          </a:xfrm>
          <a:prstGeom prst="rect">
            <a:avLst/>
          </a:prstGeom>
          <a:gradFill flip="none" rotWithShape="1">
            <a:gsLst>
              <a:gs pos="0">
                <a:srgbClr val="57AC4A">
                  <a:shade val="30000"/>
                  <a:satMod val="115000"/>
                </a:srgbClr>
              </a:gs>
              <a:gs pos="50000">
                <a:srgbClr val="57AC4A">
                  <a:shade val="67500"/>
                  <a:satMod val="115000"/>
                </a:srgbClr>
              </a:gs>
              <a:gs pos="100000">
                <a:srgbClr val="57AC4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t="75253" r="-902" b="267"/>
          <a:stretch/>
        </p:blipFill>
        <p:spPr>
          <a:xfrm>
            <a:off x="0" y="5123422"/>
            <a:ext cx="12299324" cy="174508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1011437" y="-10045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8" name="Rectángulo redondeado 7"/>
          <p:cNvSpPr/>
          <p:nvPr/>
        </p:nvSpPr>
        <p:spPr>
          <a:xfrm>
            <a:off x="750740" y="3036649"/>
            <a:ext cx="6195239" cy="1721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4000" dirty="0">
                <a:solidFill>
                  <a:srgbClr val="002060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Charles </a:t>
            </a:r>
            <a:r>
              <a:rPr lang="es-ES_tradnl" sz="4000" dirty="0" err="1">
                <a:solidFill>
                  <a:srgbClr val="002060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Vamadeva</a:t>
            </a:r>
            <a:r>
              <a:rPr lang="es-ES_tradnl" sz="4000" dirty="0">
                <a:solidFill>
                  <a:srgbClr val="002060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</a:p>
          <a:p>
            <a:r>
              <a:rPr lang="es-ES_tradnl" sz="2800" dirty="0">
                <a:solidFill>
                  <a:srgbClr val="104D8C"/>
                </a:solidFill>
              </a:rPr>
              <a:t>951 551 7633 </a:t>
            </a:r>
          </a:p>
          <a:p>
            <a:r>
              <a:rPr lang="es-ES_tradnl" sz="2800" dirty="0">
                <a:solidFill>
                  <a:srgbClr val="104D8C"/>
                </a:solidFill>
              </a:rPr>
              <a:t>Charles@californiahomebuyer.net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-1722035" y="-352476"/>
            <a:ext cx="90098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04D8C"/>
                </a:solidFill>
                <a:latin typeface="Gill Sans" charset="0"/>
                <a:ea typeface="Gill Sans" charset="0"/>
                <a:cs typeface="Gill Sans" charset="0"/>
              </a:rPr>
              <a:t>CONTACT ME</a:t>
            </a:r>
            <a:endParaRPr lang="es-ES_tradnl" sz="3600" b="1" dirty="0">
              <a:solidFill>
                <a:srgbClr val="104D8C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732" y="3831821"/>
            <a:ext cx="398172" cy="39817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732" y="4291631"/>
            <a:ext cx="378008" cy="289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4" y="1000618"/>
            <a:ext cx="5050485" cy="19743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79" y="-497927"/>
            <a:ext cx="3102728" cy="2234107"/>
          </a:xfrm>
          <a:prstGeom prst="rect">
            <a:avLst/>
          </a:prstGeom>
          <a:effectLst>
            <a:outerShdw blurRad="190500" dist="50800" dir="5400000" sx="26000" sy="26000" algn="ctr" rotWithShape="0">
              <a:srgbClr val="000000">
                <a:alpha val="9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7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2458</TotalTime>
  <Words>712</Words>
  <Application>Microsoft Office PowerPoint</Application>
  <PresentationFormat>Widescreen</PresentationFormat>
  <Paragraphs>53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bold</vt:lpstr>
      <vt:lpstr>Calibri Light</vt:lpstr>
      <vt:lpstr>Gill Sans</vt:lpstr>
      <vt:lpstr>Montserrat Black</vt:lpstr>
      <vt:lpstr>Tema de Office</vt:lpstr>
      <vt:lpstr>PowerPoint Presentation</vt:lpstr>
      <vt:lpstr>PowerPoint Presentation</vt:lpstr>
      <vt:lpstr>Your Belief</vt:lpstr>
      <vt:lpstr>Your Belief</vt:lpstr>
      <vt:lpstr>PowerPoint Presentation</vt:lpstr>
      <vt:lpstr>Your Offer: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Linda Quezada</dc:creator>
  <cp:lastModifiedBy>Charles Vamadeva</cp:lastModifiedBy>
  <cp:revision>150</cp:revision>
  <dcterms:created xsi:type="dcterms:W3CDTF">2017-03-16T00:49:16Z</dcterms:created>
  <dcterms:modified xsi:type="dcterms:W3CDTF">2023-01-14T10:44:31Z</dcterms:modified>
</cp:coreProperties>
</file>