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9" r:id="rId1"/>
  </p:sldMasterIdLst>
  <p:notesMasterIdLst>
    <p:notesMasterId r:id="rId12"/>
  </p:notesMasterIdLst>
  <p:sldIdLst>
    <p:sldId id="256" r:id="rId2"/>
    <p:sldId id="258" r:id="rId3"/>
    <p:sldId id="259" r:id="rId4"/>
    <p:sldId id="260" r:id="rId5"/>
    <p:sldId id="264" r:id="rId6"/>
    <p:sldId id="261" r:id="rId7"/>
    <p:sldId id="262" r:id="rId8"/>
    <p:sldId id="263"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33"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4DFF31-EFAA-41AE-BA59-3F7B91622FFF}" type="datetimeFigureOut">
              <a:rPr lang="en-US" smtClean="0"/>
              <a:t>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921B34-D9C8-442D-BA67-180A6BDEA060}" type="slidenum">
              <a:rPr lang="en-US" smtClean="0"/>
              <a:t>‹#›</a:t>
            </a:fld>
            <a:endParaRPr lang="en-US"/>
          </a:p>
        </p:txBody>
      </p:sp>
    </p:spTree>
    <p:extLst>
      <p:ext uri="{BB962C8B-B14F-4D97-AF65-F5344CB8AC3E}">
        <p14:creationId xmlns:p14="http://schemas.microsoft.com/office/powerpoint/2010/main" val="3137479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2/2/2022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F28FB93-0A08-4E7D-8E63-9EFA29F1E093}"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96350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0241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02972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117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86629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smtClean="0"/>
              <a:pPr/>
              <a:t>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156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83632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smtClean="0"/>
              <a:pPr/>
              <a:t>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7358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840645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8253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E36636D-D922-432D-A958-524484B5923D}" type="datetimeFigureOut">
              <a:rPr lang="en-US" smtClean="0"/>
              <a:pPr/>
              <a:t>2/2/2022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8601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E36636D-D922-432D-A958-524484B5923D}" type="datetimeFigureOut">
              <a:rPr lang="en-US" smtClean="0"/>
              <a:pPr/>
              <a:t>2/2/2022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F28FB93-0A08-4E7D-8E63-9EFA29F1E093}"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263664"/>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sf.freddiemac.com/content/_assets/resources/pdf/forms/form-476a.pdf" TargetMode="External"/><Relationship Id="rId2" Type="http://schemas.openxmlformats.org/officeDocument/2006/relationships/hyperlink" Target="https://singlefamily.fanniemae.com/media/15656/display"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dropbox.com/s/hia30d6udkis8q9/Page%207.pdf?dl=0" TargetMode="External"/><Relationship Id="rId2" Type="http://schemas.openxmlformats.org/officeDocument/2006/relationships/hyperlink" Target="https://www.dropbox.com/s/dwcjqxd4f7a1mrz/Page%206.pdf?dl=0" TargetMode="External"/><Relationship Id="rId1" Type="http://schemas.openxmlformats.org/officeDocument/2006/relationships/slideLayout" Target="../slideLayouts/slideLayout7.xml"/><Relationship Id="rId4" Type="http://schemas.openxmlformats.org/officeDocument/2006/relationships/hyperlink" Target="https://www.dropbox.com/s/a1te7bjtnggl2yb/page%208.pdf?dl=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flagstar.com/content/dam/tpo/resources/forms/underwriting-forms/3281.pdf" TargetMode="External"/><Relationship Id="rId2" Type="http://schemas.openxmlformats.org/officeDocument/2006/relationships/hyperlink" Target="https://www.flagstar.com/content/dam/tpo/sellers-guide/guidelines/UWCondo.pdf" TargetMode="External"/><Relationship Id="rId1" Type="http://schemas.openxmlformats.org/officeDocument/2006/relationships/slideLayout" Target="../slideLayouts/slideLayout7.xml"/><Relationship Id="rId4" Type="http://schemas.openxmlformats.org/officeDocument/2006/relationships/hyperlink" Target="https://www.flagstar.com/content/dam/tpo/resources/forms/underwriting-forms/3254.pdf"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angeloakms.com/wp-content/uploads/Condominium-Project-Questionnaire.pdf"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singlefamily.fanniemae.com/media/30206/display"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B2BC1-44F9-481A-935E-9FCDC71B6B90}"/>
              </a:ext>
            </a:extLst>
          </p:cNvPr>
          <p:cNvSpPr>
            <a:spLocks noGrp="1"/>
          </p:cNvSpPr>
          <p:nvPr>
            <p:ph type="ctrTitle"/>
          </p:nvPr>
        </p:nvSpPr>
        <p:spPr/>
        <p:txBody>
          <a:bodyPr/>
          <a:lstStyle/>
          <a:p>
            <a:pPr algn="ctr"/>
            <a:r>
              <a:rPr lang="en-US" dirty="0"/>
              <a:t>New Condo Guidelines for 2022</a:t>
            </a:r>
          </a:p>
        </p:txBody>
      </p:sp>
      <p:sp>
        <p:nvSpPr>
          <p:cNvPr id="3" name="Subtitle 2">
            <a:extLst>
              <a:ext uri="{FF2B5EF4-FFF2-40B4-BE49-F238E27FC236}">
                <a16:creationId xmlns:a16="http://schemas.microsoft.com/office/drawing/2014/main" id="{9F9A9E86-4FA8-43C5-8D9D-53BECEC55E26}"/>
              </a:ext>
            </a:extLst>
          </p:cNvPr>
          <p:cNvSpPr>
            <a:spLocks noGrp="1"/>
          </p:cNvSpPr>
          <p:nvPr>
            <p:ph type="subTitle" idx="1"/>
          </p:nvPr>
        </p:nvSpPr>
        <p:spPr/>
        <p:txBody>
          <a:bodyPr/>
          <a:lstStyle/>
          <a:p>
            <a:pPr algn="ctr"/>
            <a:r>
              <a:rPr lang="en-US" dirty="0"/>
              <a:t>Changes in the condo questionnaire process</a:t>
            </a:r>
          </a:p>
        </p:txBody>
      </p:sp>
    </p:spTree>
    <p:extLst>
      <p:ext uri="{BB962C8B-B14F-4D97-AF65-F5344CB8AC3E}">
        <p14:creationId xmlns:p14="http://schemas.microsoft.com/office/powerpoint/2010/main" val="2289061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00BC8CF-B914-423D-9A75-D39B99B8D07C}"/>
              </a:ext>
            </a:extLst>
          </p:cNvPr>
          <p:cNvSpPr txBox="1"/>
          <p:nvPr/>
        </p:nvSpPr>
        <p:spPr>
          <a:xfrm>
            <a:off x="931985" y="1019908"/>
            <a:ext cx="9407769" cy="369332"/>
          </a:xfrm>
          <a:prstGeom prst="rect">
            <a:avLst/>
          </a:prstGeom>
          <a:noFill/>
        </p:spPr>
        <p:txBody>
          <a:bodyPr wrap="square" rtlCol="0">
            <a:spAutoFit/>
          </a:bodyPr>
          <a:lstStyle/>
          <a:p>
            <a:pPr algn="ctr"/>
            <a:r>
              <a:rPr lang="en-US" b="1" dirty="0"/>
              <a:t>What can we do as mortgage professionals to help borrowers</a:t>
            </a:r>
          </a:p>
        </p:txBody>
      </p:sp>
      <p:sp>
        <p:nvSpPr>
          <p:cNvPr id="5" name="TextBox 4">
            <a:extLst>
              <a:ext uri="{FF2B5EF4-FFF2-40B4-BE49-F238E27FC236}">
                <a16:creationId xmlns:a16="http://schemas.microsoft.com/office/drawing/2014/main" id="{D6CCE7C9-2F0B-48E7-92DD-959FD608AB16}"/>
              </a:ext>
            </a:extLst>
          </p:cNvPr>
          <p:cNvSpPr txBox="1"/>
          <p:nvPr/>
        </p:nvSpPr>
        <p:spPr>
          <a:xfrm>
            <a:off x="1037492" y="1608992"/>
            <a:ext cx="10221057" cy="2308324"/>
          </a:xfrm>
          <a:prstGeom prst="rect">
            <a:avLst/>
          </a:prstGeom>
          <a:noFill/>
        </p:spPr>
        <p:txBody>
          <a:bodyPr wrap="square" rtlCol="0">
            <a:spAutoFit/>
          </a:bodyPr>
          <a:lstStyle/>
          <a:p>
            <a:pPr marL="285750" indent="-285750">
              <a:buFont typeface="Arial" panose="020B0604020202020204" pitchFamily="34" charset="0"/>
              <a:buChar char="•"/>
            </a:pPr>
            <a:r>
              <a:rPr lang="en-US" dirty="0"/>
              <a:t>Disclose in writing to the borrower the steps of the process</a:t>
            </a:r>
          </a:p>
          <a:p>
            <a:pPr marL="285750" indent="-285750">
              <a:buFont typeface="Arial" panose="020B0604020202020204" pitchFamily="34" charset="0"/>
              <a:buChar char="•"/>
            </a:pPr>
            <a:r>
              <a:rPr lang="en-US" dirty="0"/>
              <a:t>Know your guidelines! Know when to use symmetry to do a combo loan to allow a limited review with a CLTV</a:t>
            </a:r>
          </a:p>
          <a:p>
            <a:pPr marL="285750" indent="-285750">
              <a:buFont typeface="Arial" panose="020B0604020202020204" pitchFamily="34" charset="0"/>
              <a:buChar char="•"/>
            </a:pPr>
            <a:r>
              <a:rPr lang="en-US" dirty="0"/>
              <a:t>Try to get a condo questionnaire ordered asap on a transaction this should be done the same day as the loan registration</a:t>
            </a:r>
          </a:p>
          <a:p>
            <a:pPr marL="285750" indent="-285750">
              <a:buFont typeface="Arial" panose="020B0604020202020204" pitchFamily="34" charset="0"/>
              <a:buChar char="•"/>
            </a:pPr>
            <a:r>
              <a:rPr lang="en-US" dirty="0"/>
              <a:t>Try to cross reference the condo on the CPM when and if we get access to it. </a:t>
            </a:r>
          </a:p>
          <a:p>
            <a:pPr marL="285750" indent="-285750">
              <a:buFont typeface="Arial" panose="020B0604020202020204" pitchFamily="34" charset="0"/>
              <a:buChar char="•"/>
            </a:pPr>
            <a:r>
              <a:rPr lang="en-US" dirty="0"/>
              <a:t>Explain in detail that some townhouses have condo associations and explain to the realtor or client how to look up the legal description on the property appraiser's website.  </a:t>
            </a:r>
          </a:p>
        </p:txBody>
      </p:sp>
    </p:spTree>
    <p:extLst>
      <p:ext uri="{BB962C8B-B14F-4D97-AF65-F5344CB8AC3E}">
        <p14:creationId xmlns:p14="http://schemas.microsoft.com/office/powerpoint/2010/main" val="1918822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780DB6-EE53-475E-A822-442DEFE3C240}"/>
              </a:ext>
            </a:extLst>
          </p:cNvPr>
          <p:cNvSpPr txBox="1"/>
          <p:nvPr/>
        </p:nvSpPr>
        <p:spPr>
          <a:xfrm>
            <a:off x="971551" y="1160586"/>
            <a:ext cx="9661944" cy="2943626"/>
          </a:xfrm>
          <a:prstGeom prst="rect">
            <a:avLst/>
          </a:prstGeom>
          <a:noFill/>
        </p:spPr>
        <p:txBody>
          <a:bodyPr wrap="square">
            <a:sp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On June 24</a:t>
            </a:r>
            <a:r>
              <a:rPr lang="en-US" sz="24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2400" dirty="0">
                <a:effectLst/>
                <a:latin typeface="Calibri" panose="020F0502020204030204" pitchFamily="34" charset="0"/>
                <a:ea typeface="Calibri" panose="020F0502020204030204" pitchFamily="34" charset="0"/>
                <a:cs typeface="Times New Roman" panose="02020603050405020304" pitchFamily="18" charset="0"/>
              </a:rPr>
              <a:t>, 2021, the twelve story Champlain Towers South condominium partially collapsed killing ninety-eight residents and injuring eleven. The building was under repairs at the time for its forty-year recertification.  </a:t>
            </a:r>
          </a:p>
          <a:p>
            <a:pPr marL="0" marR="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Forty-year recertifications/inspections are required on all properties in Miami Dade and Broward counties. Since this has become such a big issue lenders are now asking for a copy of these inspections on the older buildings.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9185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9AF83E-F85A-4A96-8EC0-9B73EAED6EC7}"/>
              </a:ext>
            </a:extLst>
          </p:cNvPr>
          <p:cNvSpPr txBox="1"/>
          <p:nvPr/>
        </p:nvSpPr>
        <p:spPr>
          <a:xfrm>
            <a:off x="1319842" y="446992"/>
            <a:ext cx="9420045" cy="3693319"/>
          </a:xfrm>
          <a:prstGeom prst="rect">
            <a:avLst/>
          </a:prstGeom>
          <a:noFill/>
        </p:spPr>
        <p:txBody>
          <a:bodyPr wrap="square">
            <a:spAutoFit/>
          </a:bodyPr>
          <a:lstStyle/>
          <a:p>
            <a:r>
              <a:rPr lang="en-US" dirty="0"/>
              <a:t>In response to this Fannie Mae implemented new guidelines (labeled temporary) that went into effect in January of 2022, the new rules will disallow any condominiums that have levied an assessment to pay for deferred maintenance that affects the structural integrity of the building. </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 new rules added an addendum to the full condo questionnaire and removed the option of putting down a higher down payment to use the short questionnaire. </a:t>
            </a:r>
          </a:p>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hlinkClick r:id="rId2"/>
              </a:rPr>
              <a:t>Fannie Mae Form 1076 Condominium Project Questionnaire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hlinkClick r:id="rId3"/>
              </a:rPr>
              <a:t>Freddie Mac Form 476 Condominium Project Questionnaire Addendum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85573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6E9CF40-0134-4FC0-803B-EB12138FA96F}"/>
              </a:ext>
            </a:extLst>
          </p:cNvPr>
          <p:cNvSpPr txBox="1"/>
          <p:nvPr/>
        </p:nvSpPr>
        <p:spPr>
          <a:xfrm>
            <a:off x="1492370" y="642668"/>
            <a:ext cx="9471804" cy="4247317"/>
          </a:xfrm>
          <a:prstGeom prst="rect">
            <a:avLst/>
          </a:prstGeom>
          <a:noFill/>
        </p:spPr>
        <p:txBody>
          <a:bodyPr wrap="square" rtlCol="0">
            <a:spAutoFit/>
          </a:bodyPr>
          <a:lstStyle/>
          <a:p>
            <a:r>
              <a:rPr lang="en-US" dirty="0"/>
              <a:t>Fannie Mae Addendum Sections</a:t>
            </a:r>
          </a:p>
          <a:p>
            <a:endParaRPr lang="en-US" dirty="0"/>
          </a:p>
          <a:p>
            <a:r>
              <a:rPr lang="en-US" dirty="0"/>
              <a:t>	This section is to give an overview of the three pages of the addendum </a:t>
            </a:r>
          </a:p>
          <a:p>
            <a:endParaRPr lang="en-US" dirty="0"/>
          </a:p>
          <a:p>
            <a:endParaRPr lang="en-US" dirty="0"/>
          </a:p>
          <a:p>
            <a:r>
              <a:rPr lang="en-US" dirty="0">
                <a:hlinkClick r:id="rId2"/>
              </a:rPr>
              <a:t>Page 6</a:t>
            </a:r>
            <a:endParaRPr lang="en-US" dirty="0"/>
          </a:p>
          <a:p>
            <a:endParaRPr lang="en-US" dirty="0"/>
          </a:p>
          <a:p>
            <a:r>
              <a:rPr lang="en-US" dirty="0">
                <a:hlinkClick r:id="rId3"/>
              </a:rPr>
              <a:t>Page 7</a:t>
            </a:r>
            <a:endParaRPr lang="en-US" dirty="0"/>
          </a:p>
          <a:p>
            <a:endParaRPr lang="en-US" dirty="0"/>
          </a:p>
          <a:p>
            <a:r>
              <a:rPr lang="en-US" dirty="0">
                <a:hlinkClick r:id="rId4"/>
              </a:rPr>
              <a:t>Page 8</a:t>
            </a: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24215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51F65A-D5AF-4C12-B544-789DBDACB752}"/>
              </a:ext>
            </a:extLst>
          </p:cNvPr>
          <p:cNvSpPr txBox="1"/>
          <p:nvPr/>
        </p:nvSpPr>
        <p:spPr>
          <a:xfrm>
            <a:off x="3392337" y="687805"/>
            <a:ext cx="6094562" cy="2061205"/>
          </a:xfrm>
          <a:prstGeom prst="rect">
            <a:avLst/>
          </a:prstGeom>
          <a:noFill/>
        </p:spPr>
        <p:txBody>
          <a:bodyPr wrap="square">
            <a:sp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An example of one lender’s questionnaires:</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Flagstar Current Condo Questionnaires </a:t>
            </a: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The </a:t>
            </a:r>
            <a:r>
              <a:rPr lang="en-US" sz="2000" dirty="0">
                <a:latin typeface="Calibri" panose="020F0502020204030204" pitchFamily="34" charset="0"/>
                <a:ea typeface="Calibri" panose="020F0502020204030204" pitchFamily="34" charset="0"/>
                <a:cs typeface="Times New Roman" panose="02020603050405020304" pitchFamily="18" charset="0"/>
                <a:hlinkClick r:id="rId2"/>
              </a:rPr>
              <a:t>Condominium underwriting guidelines </a:t>
            </a:r>
            <a:r>
              <a:rPr lang="en-US" sz="2000" dirty="0">
                <a:latin typeface="Calibri" panose="020F0502020204030204" pitchFamily="34" charset="0"/>
                <a:ea typeface="Calibri" panose="020F0502020204030204" pitchFamily="34" charset="0"/>
                <a:cs typeface="Times New Roman" panose="02020603050405020304" pitchFamily="18" charset="0"/>
              </a:rPr>
              <a:t>determine which questionnaire can be used. Please read the document carefully as it contains a lot of information.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6CF7A9B9-9890-4442-9AD3-5F18CA3F6E94}"/>
              </a:ext>
            </a:extLst>
          </p:cNvPr>
          <p:cNvSpPr txBox="1"/>
          <p:nvPr/>
        </p:nvSpPr>
        <p:spPr>
          <a:xfrm>
            <a:off x="3728345" y="3201673"/>
            <a:ext cx="5883215" cy="1200329"/>
          </a:xfrm>
          <a:prstGeom prst="rect">
            <a:avLst/>
          </a:prstGeom>
          <a:noFill/>
        </p:spPr>
        <p:txBody>
          <a:bodyPr wrap="square" rtlCol="0">
            <a:spAutoFit/>
          </a:bodyPr>
          <a:lstStyle/>
          <a:p>
            <a:r>
              <a:rPr lang="en-US" dirty="0">
                <a:hlinkClick r:id="rId3"/>
              </a:rPr>
              <a:t>Flagstar Limited Review Questionnaire  </a:t>
            </a:r>
            <a:endParaRPr lang="en-US" dirty="0"/>
          </a:p>
          <a:p>
            <a:endParaRPr lang="en-US" dirty="0"/>
          </a:p>
          <a:p>
            <a:r>
              <a:rPr lang="en-US" dirty="0">
                <a:hlinkClick r:id="rId4"/>
              </a:rPr>
              <a:t>Flagstar Full Review Questionnaire</a:t>
            </a:r>
            <a:endParaRPr lang="en-US" dirty="0"/>
          </a:p>
          <a:p>
            <a:endParaRPr lang="en-US" dirty="0"/>
          </a:p>
        </p:txBody>
      </p:sp>
    </p:spTree>
    <p:extLst>
      <p:ext uri="{BB962C8B-B14F-4D97-AF65-F5344CB8AC3E}">
        <p14:creationId xmlns:p14="http://schemas.microsoft.com/office/powerpoint/2010/main" val="348322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3ACA98-88A8-4013-AEB8-61FAC809E124}"/>
              </a:ext>
            </a:extLst>
          </p:cNvPr>
          <p:cNvSpPr txBox="1"/>
          <p:nvPr/>
        </p:nvSpPr>
        <p:spPr>
          <a:xfrm>
            <a:off x="888521" y="409754"/>
            <a:ext cx="10429336" cy="5509200"/>
          </a:xfrm>
          <a:prstGeom prst="rect">
            <a:avLst/>
          </a:prstGeom>
          <a:noFill/>
        </p:spPr>
        <p:txBody>
          <a:bodyPr wrap="square" rtlCol="0">
            <a:spAutoFit/>
          </a:bodyPr>
          <a:lstStyle/>
          <a:p>
            <a:r>
              <a:rPr lang="en-US" dirty="0"/>
              <a:t>Example of what Non-QM is looking for… Here is one example but every Non-QM lender is different:</a:t>
            </a:r>
          </a:p>
          <a:p>
            <a:endParaRPr lang="en-US" dirty="0"/>
          </a:p>
          <a:p>
            <a:r>
              <a:rPr lang="en-US" dirty="0"/>
              <a:t>Angel Oak</a:t>
            </a:r>
          </a:p>
          <a:p>
            <a:endParaRPr lang="en-US" dirty="0"/>
          </a:p>
          <a:p>
            <a:r>
              <a:rPr lang="en-US" sz="1100" dirty="0">
                <a:latin typeface="Arial" panose="020B0604020202020204" pitchFamily="34" charset="0"/>
                <a:cs typeface="Arial" panose="020B0604020202020204" pitchFamily="34" charset="0"/>
              </a:rPr>
              <a:t>The only thing they</a:t>
            </a:r>
            <a:r>
              <a:rPr lang="en-US" sz="1100" dirty="0">
                <a:latin typeface="Arial" panose="020B0604020202020204" pitchFamily="34" charset="0"/>
                <a:cs typeface="Arial" panose="020B0604020202020204" pitchFamily="34" charset="0"/>
                <a:hlinkClick r:id="rId2"/>
              </a:rPr>
              <a:t> require is the attached questionnaire</a:t>
            </a:r>
            <a:r>
              <a:rPr lang="en-US" sz="1100" dirty="0">
                <a:latin typeface="Arial" panose="020B0604020202020204" pitchFamily="34" charset="0"/>
                <a:cs typeface="Arial" panose="020B0604020202020204" pitchFamily="34" charset="0"/>
              </a:rPr>
              <a:t>, that is it. No budget or condo docs are required. They also do non warrantable condos in the sense that they allow up to 100% investor concentration, litigations, land leases and certain Rec leases. Regarding the reserve requirements, please see them below; however, please note that they count both what is being collected in the current years budget + any amount the HOA has from previous years reserves to meet the total reserve requirements. </a:t>
            </a:r>
          </a:p>
          <a:p>
            <a:r>
              <a:rPr lang="en-US" sz="1100" dirty="0"/>
              <a:t>Condo Reserves Policy:</a:t>
            </a:r>
          </a:p>
          <a:p>
            <a:endParaRPr lang="en-US" sz="1100" dirty="0"/>
          </a:p>
          <a:p>
            <a:r>
              <a:rPr lang="en-US" sz="1100" dirty="0"/>
              <a:t>LTV’S 80% and Higher</a:t>
            </a:r>
          </a:p>
          <a:p>
            <a:r>
              <a:rPr lang="en-US" sz="1100" dirty="0"/>
              <a:t>•	10% Reserves required</a:t>
            </a:r>
          </a:p>
          <a:p>
            <a:endParaRPr lang="en-US" sz="1100" dirty="0"/>
          </a:p>
          <a:p>
            <a:r>
              <a:rPr lang="en-US" sz="1100" dirty="0"/>
              <a:t>LTV’s 80% - 70%:</a:t>
            </a:r>
          </a:p>
          <a:p>
            <a:r>
              <a:rPr lang="en-US" sz="1100" dirty="0"/>
              <a:t>•	5% Reserves required</a:t>
            </a:r>
          </a:p>
          <a:p>
            <a:r>
              <a:rPr lang="en-US" sz="1100" dirty="0"/>
              <a:t> </a:t>
            </a:r>
          </a:p>
          <a:p>
            <a:r>
              <a:rPr lang="en-US" sz="1100" dirty="0"/>
              <a:t>LTV’s &lt; 70%:</a:t>
            </a:r>
          </a:p>
          <a:p>
            <a:r>
              <a:rPr lang="en-US" sz="1100" dirty="0"/>
              <a:t>•	No reserve accounts required</a:t>
            </a:r>
          </a:p>
          <a:p>
            <a:endParaRPr lang="en-US" sz="1200" dirty="0"/>
          </a:p>
          <a:p>
            <a:r>
              <a:rPr lang="en-US" sz="1200" dirty="0"/>
              <a:t>Angel Oak Condo Guidelines: </a:t>
            </a:r>
          </a:p>
          <a:p>
            <a:r>
              <a:rPr lang="en-US" sz="1200" dirty="0"/>
              <a:t>•	Condominiums: HOA Max Units Delinquent (maximum): 15% </a:t>
            </a:r>
          </a:p>
          <a:p>
            <a:r>
              <a:rPr lang="en-US" sz="1200" dirty="0"/>
              <a:t>•	Annual Budget Dollar Delinquency (maximum): 10% </a:t>
            </a:r>
          </a:p>
          <a:p>
            <a:r>
              <a:rPr lang="en-US" sz="1200" dirty="0"/>
              <a:t>•	Investor Concentration (maximum): 100% </a:t>
            </a:r>
          </a:p>
          <a:p>
            <a:r>
              <a:rPr lang="en-US" sz="1200" dirty="0"/>
              <a:t>•	No single entity, the same individual, investor group, partnership, or corporation may own more</a:t>
            </a:r>
          </a:p>
          <a:p>
            <a:r>
              <a:rPr lang="en-US" sz="1200" dirty="0"/>
              <a:t>	than 20% of the total units in the project. In the case of a project that has fewer than ten units, no single entity may own more than one unit. </a:t>
            </a:r>
          </a:p>
          <a:p>
            <a:r>
              <a:rPr lang="en-US" sz="1200" dirty="0"/>
              <a:t>•	No pending litigation allowed. (Exceptions case by case with lawsuit details)</a:t>
            </a:r>
          </a:p>
          <a:p>
            <a:r>
              <a:rPr lang="en-US" sz="1200" dirty="0"/>
              <a:t>•	Max Commercial Space Allowed- 30%</a:t>
            </a:r>
          </a:p>
          <a:p>
            <a:endParaRPr lang="en-US" dirty="0"/>
          </a:p>
        </p:txBody>
      </p:sp>
    </p:spTree>
    <p:extLst>
      <p:ext uri="{BB962C8B-B14F-4D97-AF65-F5344CB8AC3E}">
        <p14:creationId xmlns:p14="http://schemas.microsoft.com/office/powerpoint/2010/main" val="3753257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A26032-8427-4BC3-A015-0B308442EAD8}"/>
              </a:ext>
            </a:extLst>
          </p:cNvPr>
          <p:cNvSpPr txBox="1"/>
          <p:nvPr/>
        </p:nvSpPr>
        <p:spPr>
          <a:xfrm>
            <a:off x="2156604" y="594117"/>
            <a:ext cx="7686136" cy="523220"/>
          </a:xfrm>
          <a:prstGeom prst="rect">
            <a:avLst/>
          </a:prstGeom>
          <a:noFill/>
        </p:spPr>
        <p:txBody>
          <a:bodyPr wrap="square">
            <a:spAutoFit/>
          </a:bodyPr>
          <a:lstStyle/>
          <a:p>
            <a:pPr algn="ctr"/>
            <a:r>
              <a:rPr lang="en-US" sz="2800" dirty="0"/>
              <a:t>What to watch out for with Non-QM condos </a:t>
            </a:r>
            <a:endParaRPr lang="en-US" dirty="0"/>
          </a:p>
        </p:txBody>
      </p:sp>
      <p:sp>
        <p:nvSpPr>
          <p:cNvPr id="2" name="TextBox 1">
            <a:extLst>
              <a:ext uri="{FF2B5EF4-FFF2-40B4-BE49-F238E27FC236}">
                <a16:creationId xmlns:a16="http://schemas.microsoft.com/office/drawing/2014/main" id="{4D3054BF-19AB-430B-AA20-FCBF1BCE8075}"/>
              </a:ext>
            </a:extLst>
          </p:cNvPr>
          <p:cNvSpPr txBox="1"/>
          <p:nvPr/>
        </p:nvSpPr>
        <p:spPr>
          <a:xfrm>
            <a:off x="2813902" y="2295427"/>
            <a:ext cx="7480168" cy="2862322"/>
          </a:xfrm>
          <a:prstGeom prst="rect">
            <a:avLst/>
          </a:prstGeom>
          <a:noFill/>
        </p:spPr>
        <p:txBody>
          <a:bodyPr wrap="square" rtlCol="0">
            <a:spAutoFit/>
          </a:bodyPr>
          <a:lstStyle/>
          <a:p>
            <a:r>
              <a:rPr lang="en-US" dirty="0"/>
              <a:t>Even though they may not ask about deferred maintenance, or special assessments, the appraiser will comment if there is a special assessment and so will the contract if it’s a purchase.  This means the underwriter will ask what is the purpose of the special assessment. There is no escaping this so do not let an account executive tell you to not worry about it. </a:t>
            </a:r>
          </a:p>
          <a:p>
            <a:endParaRPr lang="en-US" dirty="0"/>
          </a:p>
          <a:p>
            <a:r>
              <a:rPr lang="en-US" dirty="0"/>
              <a:t>Just because the questionnaire does not specifically ask if there is no special assessment, or deferred maintenance, do not assume you are in the clear. </a:t>
            </a:r>
          </a:p>
          <a:p>
            <a:endParaRPr lang="en-US" dirty="0"/>
          </a:p>
          <a:p>
            <a:endParaRPr lang="en-US" dirty="0"/>
          </a:p>
        </p:txBody>
      </p:sp>
    </p:spTree>
    <p:extLst>
      <p:ext uri="{BB962C8B-B14F-4D97-AF65-F5344CB8AC3E}">
        <p14:creationId xmlns:p14="http://schemas.microsoft.com/office/powerpoint/2010/main" val="1674931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4A4A4C-2F4E-45D0-927A-8ABD21B59E95}"/>
              </a:ext>
            </a:extLst>
          </p:cNvPr>
          <p:cNvSpPr txBox="1"/>
          <p:nvPr/>
        </p:nvSpPr>
        <p:spPr>
          <a:xfrm>
            <a:off x="1789235" y="793635"/>
            <a:ext cx="8167047" cy="470000"/>
          </a:xfrm>
          <a:prstGeom prst="rect">
            <a:avLst/>
          </a:prstGeom>
          <a:noFill/>
        </p:spPr>
        <p:txBody>
          <a:bodyPr wrap="square">
            <a:spAutoFit/>
          </a:bodyPr>
          <a:lstStyle/>
          <a:p>
            <a:pPr marL="0" marR="0" algn="ctr">
              <a:lnSpc>
                <a:spcPct val="107000"/>
              </a:lnSpc>
              <a:spcBef>
                <a:spcPts val="0"/>
              </a:spcBef>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How can we prepare the borrowers for this journey? </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C3CA0A57-D7B9-44C2-BF38-AB09B6986B4B}"/>
              </a:ext>
            </a:extLst>
          </p:cNvPr>
          <p:cNvSpPr txBox="1"/>
          <p:nvPr/>
        </p:nvSpPr>
        <p:spPr>
          <a:xfrm>
            <a:off x="435219" y="1200671"/>
            <a:ext cx="11091496" cy="5078313"/>
          </a:xfrm>
          <a:prstGeom prst="rect">
            <a:avLst/>
          </a:prstGeom>
          <a:noFill/>
        </p:spPr>
        <p:txBody>
          <a:bodyPr wrap="square" rtlCol="0">
            <a:spAutoFit/>
          </a:bodyPr>
          <a:lstStyle/>
          <a:p>
            <a:pPr marL="285750" indent="-285750">
              <a:buFont typeface="Arial" panose="020B0604020202020204" pitchFamily="34" charset="0"/>
              <a:buChar char="•"/>
            </a:pPr>
            <a:r>
              <a:rPr lang="en-US" dirty="0"/>
              <a:t>Explain to the borrower that condo associations must go through their own underwriting process that is independent of the borrower's assets/income or credit.  That even if they were putting down 50% and had an 800-credit score there is still some kind of process that the condo must go through.</a:t>
            </a:r>
          </a:p>
          <a:p>
            <a:pPr marL="285750" indent="-285750">
              <a:buFont typeface="Arial" panose="020B0604020202020204" pitchFamily="34" charset="0"/>
              <a:buChar char="•"/>
            </a:pPr>
            <a:r>
              <a:rPr lang="en-US" dirty="0"/>
              <a:t>For borrowers putting down less than 25%, you will continue to ask about the reserves as the primary question with the disclosure that this is just one of many questions that must be answered but is the most common to cause a problem.</a:t>
            </a:r>
          </a:p>
          <a:p>
            <a:pPr marL="285750" indent="-285750">
              <a:buFont typeface="Arial" panose="020B0604020202020204" pitchFamily="34" charset="0"/>
              <a:buChar char="•"/>
            </a:pPr>
            <a:r>
              <a:rPr lang="en-US" dirty="0"/>
              <a:t>Explain that the lenders are looking at each building to determine if there is a special assessment that relates to deferred maintenance or any safety issues. </a:t>
            </a:r>
          </a:p>
          <a:p>
            <a:pPr marL="285750" indent="-285750">
              <a:buFont typeface="Arial" panose="020B0604020202020204" pitchFamily="34" charset="0"/>
              <a:buChar char="•"/>
            </a:pPr>
            <a:r>
              <a:rPr lang="en-US" dirty="0"/>
              <a:t>Buyers should expect that inspections and appraisals will most likely be required to be completed within a time frame that is earlier than the results of the condo questionnaire. In other words, you want them to understand that there are only so many questions that can be easily screen for upfront without the questionnaire being filled out and they may end up spending money on their appraisal and inspection and the building may not pass.  You do not want a borrower asking you for their appraisal money back because their contract called for a shorter appraisal time period and the questionnaire is not back yet.  Put this disclosure in writing.</a:t>
            </a:r>
          </a:p>
          <a:p>
            <a:pPr marL="285750" indent="-285750">
              <a:buFont typeface="Arial" panose="020B0604020202020204" pitchFamily="34" charset="0"/>
              <a:buChar char="•"/>
            </a:pPr>
            <a:r>
              <a:rPr lang="en-US" dirty="0"/>
              <a:t>You can try to cross reference the property with the new Fannie Mae denied list of condos. The CPM ( Condo Project Manager ) will be updating on March 4</a:t>
            </a:r>
            <a:r>
              <a:rPr lang="en-US" baseline="30000" dirty="0"/>
              <a:t>th</a:t>
            </a:r>
            <a:r>
              <a:rPr lang="en-US" dirty="0"/>
              <a:t>.  We hope to be able to access this list to be able </a:t>
            </a:r>
            <a:r>
              <a:rPr lang="en-US" dirty="0" err="1"/>
              <a:t>tos</a:t>
            </a:r>
            <a:r>
              <a:rPr lang="en-US" dirty="0"/>
              <a:t> screen properties. </a:t>
            </a:r>
            <a:r>
              <a:rPr lang="en-US" dirty="0">
                <a:hlinkClick r:id="rId2"/>
              </a:rPr>
              <a:t>https://singlefamily.fanniemae.com/media/30206/display</a:t>
            </a:r>
            <a:endParaRPr lang="en-US" dirty="0"/>
          </a:p>
          <a:p>
            <a:pPr lvl="1"/>
            <a:endParaRPr lang="en-US" dirty="0"/>
          </a:p>
        </p:txBody>
      </p:sp>
    </p:spTree>
    <p:extLst>
      <p:ext uri="{BB962C8B-B14F-4D97-AF65-F5344CB8AC3E}">
        <p14:creationId xmlns:p14="http://schemas.microsoft.com/office/powerpoint/2010/main" val="394217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9BE796-A79B-4CA4-A2C1-4A3A3032E575}"/>
              </a:ext>
            </a:extLst>
          </p:cNvPr>
          <p:cNvSpPr txBox="1"/>
          <p:nvPr/>
        </p:nvSpPr>
        <p:spPr>
          <a:xfrm>
            <a:off x="1477108" y="1072661"/>
            <a:ext cx="9948496" cy="523220"/>
          </a:xfrm>
          <a:prstGeom prst="rect">
            <a:avLst/>
          </a:prstGeom>
          <a:noFill/>
        </p:spPr>
        <p:txBody>
          <a:bodyPr wrap="square" rtlCol="0">
            <a:spAutoFit/>
          </a:bodyPr>
          <a:lstStyle/>
          <a:p>
            <a:r>
              <a:rPr lang="en-US" sz="2800" b="1" dirty="0"/>
              <a:t>How can we better prepare our realtor partners? </a:t>
            </a:r>
          </a:p>
        </p:txBody>
      </p:sp>
      <p:sp>
        <p:nvSpPr>
          <p:cNvPr id="3" name="TextBox 2">
            <a:extLst>
              <a:ext uri="{FF2B5EF4-FFF2-40B4-BE49-F238E27FC236}">
                <a16:creationId xmlns:a16="http://schemas.microsoft.com/office/drawing/2014/main" id="{50B554F0-DD70-44BC-B8E4-252D6033E637}"/>
              </a:ext>
            </a:extLst>
          </p:cNvPr>
          <p:cNvSpPr txBox="1"/>
          <p:nvPr/>
        </p:nvSpPr>
        <p:spPr>
          <a:xfrm>
            <a:off x="734158" y="1679331"/>
            <a:ext cx="9996854" cy="3139321"/>
          </a:xfrm>
          <a:prstGeom prst="rect">
            <a:avLst/>
          </a:prstGeom>
          <a:noFill/>
        </p:spPr>
        <p:txBody>
          <a:bodyPr wrap="square" rtlCol="0">
            <a:spAutoFit/>
          </a:bodyPr>
          <a:lstStyle/>
          <a:p>
            <a:pPr marL="285750" indent="-285750">
              <a:buFont typeface="Arial" panose="020B0604020202020204" pitchFamily="34" charset="0"/>
              <a:buChar char="•"/>
            </a:pPr>
            <a:r>
              <a:rPr lang="en-US" dirty="0"/>
              <a:t>Explain to them that condo financing has changed as of January 2022 because of the surfside incident.</a:t>
            </a:r>
          </a:p>
          <a:p>
            <a:pPr marL="285750" indent="-285750">
              <a:buFont typeface="Arial" panose="020B0604020202020204" pitchFamily="34" charset="0"/>
              <a:buChar char="•"/>
            </a:pPr>
            <a:r>
              <a:rPr lang="en-US" dirty="0"/>
              <a:t>Explain to them as a result of that change that they should be asking for at least a 30-day financing contingency and 45 day close on condos to be safe.</a:t>
            </a:r>
          </a:p>
          <a:p>
            <a:pPr marL="285750" indent="-285750">
              <a:buFont typeface="Arial" panose="020B0604020202020204" pitchFamily="34" charset="0"/>
              <a:buChar char="•"/>
            </a:pPr>
            <a:r>
              <a:rPr lang="en-US" dirty="0"/>
              <a:t>Ask them if they can try to get longer inspection periods, so we can try to get a condo questionnaire back prior to the end of the inspection period.</a:t>
            </a:r>
          </a:p>
          <a:p>
            <a:pPr marL="285750" indent="-285750">
              <a:buFont typeface="Arial" panose="020B0604020202020204" pitchFamily="34" charset="0"/>
              <a:buChar char="•"/>
            </a:pPr>
            <a:r>
              <a:rPr lang="en-US" dirty="0"/>
              <a:t>Explain to them the days of “ oh they are putting down 25% so the reserves won’t matter, and all is ok” are over and that there is a lot more due diligence now. </a:t>
            </a:r>
          </a:p>
          <a:p>
            <a:pPr marL="285750" indent="-285750">
              <a:buFont typeface="Arial" panose="020B0604020202020204" pitchFamily="34" charset="0"/>
              <a:buChar char="•"/>
            </a:pPr>
            <a:r>
              <a:rPr lang="en-US" dirty="0"/>
              <a:t>Have them try to find out upfront if there are any specials assessments outstanding and can they get a copy of the letter that details the special assessments. </a:t>
            </a:r>
          </a:p>
          <a:p>
            <a:pPr marL="285750" indent="-285750">
              <a:buFont typeface="Arial" panose="020B0604020202020204" pitchFamily="34" charset="0"/>
              <a:buChar char="•"/>
            </a:pPr>
            <a:r>
              <a:rPr lang="en-US" dirty="0"/>
              <a:t>Of course, if it’s a full review ask upfront for a copy of the budget. In Florida, it’s a law that the budget must be provided within three days of an executed contract so often agents have this ready.</a:t>
            </a:r>
          </a:p>
        </p:txBody>
      </p:sp>
    </p:spTree>
    <p:extLst>
      <p:ext uri="{BB962C8B-B14F-4D97-AF65-F5344CB8AC3E}">
        <p14:creationId xmlns:p14="http://schemas.microsoft.com/office/powerpoint/2010/main" val="17737934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433</TotalTime>
  <Words>1243</Words>
  <Application>Microsoft Office PowerPoint</Application>
  <PresentationFormat>Widescreen</PresentationFormat>
  <Paragraphs>77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Gill Sans MT</vt:lpstr>
      <vt:lpstr>Gallery</vt:lpstr>
      <vt:lpstr>New Condo Guidelines for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Condo Guidelines for 2020</dc:title>
  <dc:creator>Dean Loudermilk</dc:creator>
  <cp:lastModifiedBy>Melinda Payan</cp:lastModifiedBy>
  <cp:revision>21</cp:revision>
  <dcterms:created xsi:type="dcterms:W3CDTF">2022-02-01T16:05:43Z</dcterms:created>
  <dcterms:modified xsi:type="dcterms:W3CDTF">2022-02-02T18:36:23Z</dcterms:modified>
</cp:coreProperties>
</file>