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720" r:id="rId2"/>
  </p:sldMasterIdLst>
  <p:notesMasterIdLst>
    <p:notesMasterId r:id="rId35"/>
  </p:notesMasterIdLst>
  <p:sldIdLst>
    <p:sldId id="639" r:id="rId3"/>
    <p:sldId id="304" r:id="rId4"/>
    <p:sldId id="375" r:id="rId5"/>
    <p:sldId id="644" r:id="rId6"/>
    <p:sldId id="646" r:id="rId7"/>
    <p:sldId id="294" r:id="rId8"/>
    <p:sldId id="269" r:id="rId9"/>
    <p:sldId id="543" r:id="rId10"/>
    <p:sldId id="645" r:id="rId11"/>
    <p:sldId id="648" r:id="rId12"/>
    <p:sldId id="650" r:id="rId13"/>
    <p:sldId id="284" r:id="rId14"/>
    <p:sldId id="642" r:id="rId15"/>
    <p:sldId id="643" r:id="rId16"/>
    <p:sldId id="376" r:id="rId17"/>
    <p:sldId id="651" r:id="rId18"/>
    <p:sldId id="640" r:id="rId19"/>
    <p:sldId id="267" r:id="rId20"/>
    <p:sldId id="641" r:id="rId21"/>
    <p:sldId id="626" r:id="rId22"/>
    <p:sldId id="653" r:id="rId23"/>
    <p:sldId id="630" r:id="rId24"/>
    <p:sldId id="654" r:id="rId25"/>
    <p:sldId id="628" r:id="rId26"/>
    <p:sldId id="629" r:id="rId27"/>
    <p:sldId id="656" r:id="rId28"/>
    <p:sldId id="657" r:id="rId29"/>
    <p:sldId id="658" r:id="rId30"/>
    <p:sldId id="275" r:id="rId31"/>
    <p:sldId id="665" r:id="rId32"/>
    <p:sldId id="638" r:id="rId33"/>
    <p:sldId id="63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774"/>
    <a:srgbClr val="0069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9770" autoAdjust="0"/>
  </p:normalViewPr>
  <p:slideViewPr>
    <p:cSldViewPr snapToGrid="0">
      <p:cViewPr varScale="1">
        <p:scale>
          <a:sx n="63" d="100"/>
          <a:sy n="63" d="100"/>
        </p:scale>
        <p:origin x="764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ACB462-5968-4B16-B6A8-310CF9BFD099}" type="datetimeFigureOut">
              <a:rPr lang="en-US" smtClean="0"/>
              <a:pPr/>
              <a:t>1/14/2023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3F619F-B573-41E4-9FC0-F88936356D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059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2682E-8F0A-4005-B046-916134AC10B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1232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1544D-F39A-4F55-BC21-9BE909A9BACC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42136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1544D-F39A-4F55-BC21-9BE909A9BACC}" type="slidenum">
              <a:rPr lang="de-DE" smtClean="0"/>
              <a:pPr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49383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1544D-F39A-4F55-BC21-9BE909A9BACC}" type="slidenum">
              <a:rPr lang="de-DE" smtClean="0"/>
              <a:pPr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23627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1544D-F39A-4F55-BC21-9BE909A9BACC}" type="slidenum">
              <a:rPr lang="de-DE" smtClean="0"/>
              <a:pPr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16335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1544D-F39A-4F55-BC21-9BE909A9BACC}" type="slidenum">
              <a:rPr lang="de-DE" smtClean="0"/>
              <a:pPr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67387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1544D-F39A-4F55-BC21-9BE909A9BACC}" type="slidenum">
              <a:rPr lang="de-DE" smtClean="0"/>
              <a:pPr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1320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D1544D-F39A-4F55-BC21-9BE909A9BAC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767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D1544D-F39A-4F55-BC21-9BE909A9BAC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463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D1544D-F39A-4F55-BC21-9BE909A9BAC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544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D1544D-F39A-4F55-BC21-9BE909A9BAC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22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*Source: Statisticbrain.com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52682E-8F0A-4005-B046-916134AC10B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3816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1544D-F39A-4F55-BC21-9BE909A9BACC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98563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1544D-F39A-4F55-BC21-9BE909A9BACC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4302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1544D-F39A-4F55-BC21-9BE909A9BACC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3205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2130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37EF2-CD2E-4A3B-AF73-995CAAEF1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648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129F8-44E8-4306-8725-966E281E165D}" type="datetimeFigureOut">
              <a:rPr lang="en-US" smtClean="0"/>
              <a:pPr/>
              <a:t>1/14/2023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37EF2-CD2E-4A3B-AF73-995CAAEF1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930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1/14/2023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37EF2-CD2E-4A3B-AF73-995CAAEF1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1674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129F8-44E8-4306-8725-966E281E165D}" type="datetimeFigureOut">
              <a:rPr lang="en-US" smtClean="0"/>
              <a:pPr/>
              <a:t>1/14/2023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37EF2-CD2E-4A3B-AF73-995CAAEF1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3400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129F8-44E8-4306-8725-966E281E165D}" type="datetimeFigureOut">
              <a:rPr lang="en-US" smtClean="0"/>
              <a:pPr/>
              <a:t>1/14/2023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37EF2-CD2E-4A3B-AF73-995CAAEF1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1063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129F8-44E8-4306-8725-966E281E165D}" type="datetimeFigureOut">
              <a:rPr lang="en-US" smtClean="0"/>
              <a:pPr/>
              <a:t>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37EF2-CD2E-4A3B-AF73-995CAAEF1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8668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37EF2-CD2E-4A3B-AF73-995CAAEF1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546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37EF2-CD2E-4A3B-AF73-995CAAEF1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0530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40548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37EF2-CD2E-4A3B-AF73-995CAAEF1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695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06599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1/14/2023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37EF2-CD2E-4A3B-AF73-995CAAEF1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6107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1/14/2023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37EF2-CD2E-4A3B-AF73-995CAAEF1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1801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129F8-44E8-4306-8725-966E281E165D}" type="datetimeFigureOut">
              <a:rPr lang="en-US" smtClean="0"/>
              <a:pPr/>
              <a:t>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37EF2-CD2E-4A3B-AF73-995CAAEF1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6665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129F8-44E8-4306-8725-966E281E165D}" type="datetimeFigureOut">
              <a:rPr lang="en-US" smtClean="0"/>
              <a:pPr/>
              <a:t>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37EF2-CD2E-4A3B-AF73-995CAAEF1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212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3ADAA53-9F71-444A-9E7E-ED7DAE3836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25DE5-9908-43C8-B87C-FB79A8E36E02}" type="datetimeFigureOut">
              <a:rPr lang="en-GB" smtClean="0"/>
              <a:pPr/>
              <a:t>14/01/2023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A9A009B-3253-4CE4-A3C0-81697E6C34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DA2A557-0188-4290-92D3-C4CBEC4499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15D88E-8C99-45A4-91EE-2C240A6403F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5393116"/>
      </p:ext>
    </p:extLst>
  </p:cSld>
  <p:clrMapOvr>
    <a:masterClrMapping/>
  </p:clrMapOvr>
  <p:transition spd="slow">
    <p:cove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06701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7864128" y="1101436"/>
            <a:ext cx="2213382" cy="2213382"/>
          </a:xfrm>
          <a:custGeom>
            <a:avLst/>
            <a:gdLst>
              <a:gd name="connsiteX0" fmla="*/ 1106691 w 2213382"/>
              <a:gd name="connsiteY0" fmla="*/ 0 h 2213382"/>
              <a:gd name="connsiteX1" fmla="*/ 2213382 w 2213382"/>
              <a:gd name="connsiteY1" fmla="*/ 1106691 h 2213382"/>
              <a:gd name="connsiteX2" fmla="*/ 1106691 w 2213382"/>
              <a:gd name="connsiteY2" fmla="*/ 2213382 h 2213382"/>
              <a:gd name="connsiteX3" fmla="*/ 0 w 2213382"/>
              <a:gd name="connsiteY3" fmla="*/ 1106691 h 221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3382" h="2213382">
                <a:moveTo>
                  <a:pt x="1106691" y="0"/>
                </a:moveTo>
                <a:lnTo>
                  <a:pt x="2213382" y="1106691"/>
                </a:lnTo>
                <a:lnTo>
                  <a:pt x="1106691" y="2213382"/>
                </a:lnTo>
                <a:lnTo>
                  <a:pt x="0" y="110669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7864128" y="3543183"/>
            <a:ext cx="2213382" cy="2213382"/>
          </a:xfrm>
          <a:custGeom>
            <a:avLst/>
            <a:gdLst>
              <a:gd name="connsiteX0" fmla="*/ 1106691 w 2213382"/>
              <a:gd name="connsiteY0" fmla="*/ 0 h 2213382"/>
              <a:gd name="connsiteX1" fmla="*/ 2213382 w 2213382"/>
              <a:gd name="connsiteY1" fmla="*/ 1106691 h 2213382"/>
              <a:gd name="connsiteX2" fmla="*/ 1106691 w 2213382"/>
              <a:gd name="connsiteY2" fmla="*/ 2213382 h 2213382"/>
              <a:gd name="connsiteX3" fmla="*/ 0 w 2213382"/>
              <a:gd name="connsiteY3" fmla="*/ 1106691 h 221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3382" h="2213382">
                <a:moveTo>
                  <a:pt x="1106691" y="0"/>
                </a:moveTo>
                <a:lnTo>
                  <a:pt x="2213382" y="1106691"/>
                </a:lnTo>
                <a:lnTo>
                  <a:pt x="1106691" y="2213382"/>
                </a:lnTo>
                <a:lnTo>
                  <a:pt x="0" y="110669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9085000" y="2322309"/>
            <a:ext cx="2213382" cy="2213382"/>
          </a:xfrm>
          <a:custGeom>
            <a:avLst/>
            <a:gdLst>
              <a:gd name="connsiteX0" fmla="*/ 1106691 w 2213382"/>
              <a:gd name="connsiteY0" fmla="*/ 0 h 2213382"/>
              <a:gd name="connsiteX1" fmla="*/ 2213382 w 2213382"/>
              <a:gd name="connsiteY1" fmla="*/ 1106691 h 2213382"/>
              <a:gd name="connsiteX2" fmla="*/ 1106691 w 2213382"/>
              <a:gd name="connsiteY2" fmla="*/ 2213382 h 2213382"/>
              <a:gd name="connsiteX3" fmla="*/ 0 w 2213382"/>
              <a:gd name="connsiteY3" fmla="*/ 1106691 h 221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3382" h="2213382">
                <a:moveTo>
                  <a:pt x="1106691" y="0"/>
                </a:moveTo>
                <a:lnTo>
                  <a:pt x="2213382" y="1106691"/>
                </a:lnTo>
                <a:lnTo>
                  <a:pt x="1106691" y="2213382"/>
                </a:lnTo>
                <a:lnTo>
                  <a:pt x="0" y="110669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6643253" y="2322309"/>
            <a:ext cx="2213382" cy="2213382"/>
          </a:xfrm>
          <a:custGeom>
            <a:avLst/>
            <a:gdLst>
              <a:gd name="connsiteX0" fmla="*/ 1106691 w 2213382"/>
              <a:gd name="connsiteY0" fmla="*/ 0 h 2213382"/>
              <a:gd name="connsiteX1" fmla="*/ 2213382 w 2213382"/>
              <a:gd name="connsiteY1" fmla="*/ 1106691 h 2213382"/>
              <a:gd name="connsiteX2" fmla="*/ 1106691 w 2213382"/>
              <a:gd name="connsiteY2" fmla="*/ 2213382 h 2213382"/>
              <a:gd name="connsiteX3" fmla="*/ 0 w 2213382"/>
              <a:gd name="connsiteY3" fmla="*/ 1106691 h 221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3382" h="2213382">
                <a:moveTo>
                  <a:pt x="1106691" y="0"/>
                </a:moveTo>
                <a:lnTo>
                  <a:pt x="2213382" y="1106691"/>
                </a:lnTo>
                <a:lnTo>
                  <a:pt x="1106691" y="2213382"/>
                </a:lnTo>
                <a:lnTo>
                  <a:pt x="0" y="110669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BC074ED-961A-4270-91C0-C842E303E8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25DE5-9908-43C8-B87C-FB79A8E36E02}" type="datetimeFigureOut">
              <a:rPr lang="en-GB" smtClean="0"/>
              <a:pPr/>
              <a:t>14/01/2023</a:t>
            </a:fld>
            <a:endParaRPr lang="en-GB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4F18EDC-58B6-4BB0-86AE-0D6DF919C1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419E9A7-4CBA-4EEA-8766-D87AA19E5E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15D88E-8C99-45A4-91EE-2C240A6403F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1811749"/>
      </p:ext>
    </p:extLst>
  </p:cSld>
  <p:clrMapOvr>
    <a:masterClrMapping/>
  </p:clrMapOvr>
  <p:transition spd="slow">
    <p:cover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3ADAA53-9F71-444A-9E7E-ED7DAE3836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25DE5-9908-43C8-B87C-FB79A8E36E02}" type="datetimeFigureOut">
              <a:rPr lang="en-GB" smtClean="0"/>
              <a:pPr/>
              <a:t>14/01/2023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A9A009B-3253-4CE4-A3C0-81697E6C34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DA2A557-0188-4290-92D3-C4CBEC4499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15D88E-8C99-45A4-91EE-2C240A6403F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4291109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3ADAA53-9F71-444A-9E7E-ED7DAE3836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25DE5-9908-43C8-B87C-FB79A8E36E02}" type="datetimeFigureOut">
              <a:rPr lang="en-GB" smtClean="0"/>
              <a:pPr/>
              <a:t>14/01/2023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A9A009B-3253-4CE4-A3C0-81697E6C34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DA2A557-0188-4290-92D3-C4CBEC4499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15D88E-8C99-45A4-91EE-2C240A6403F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189438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7864128" y="1101436"/>
            <a:ext cx="2213382" cy="2213382"/>
          </a:xfrm>
          <a:custGeom>
            <a:avLst/>
            <a:gdLst>
              <a:gd name="connsiteX0" fmla="*/ 1106691 w 2213382"/>
              <a:gd name="connsiteY0" fmla="*/ 0 h 2213382"/>
              <a:gd name="connsiteX1" fmla="*/ 2213382 w 2213382"/>
              <a:gd name="connsiteY1" fmla="*/ 1106691 h 2213382"/>
              <a:gd name="connsiteX2" fmla="*/ 1106691 w 2213382"/>
              <a:gd name="connsiteY2" fmla="*/ 2213382 h 2213382"/>
              <a:gd name="connsiteX3" fmla="*/ 0 w 2213382"/>
              <a:gd name="connsiteY3" fmla="*/ 1106691 h 221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3382" h="2213382">
                <a:moveTo>
                  <a:pt x="1106691" y="0"/>
                </a:moveTo>
                <a:lnTo>
                  <a:pt x="2213382" y="1106691"/>
                </a:lnTo>
                <a:lnTo>
                  <a:pt x="1106691" y="2213382"/>
                </a:lnTo>
                <a:lnTo>
                  <a:pt x="0" y="110669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7864128" y="3543183"/>
            <a:ext cx="2213382" cy="2213382"/>
          </a:xfrm>
          <a:custGeom>
            <a:avLst/>
            <a:gdLst>
              <a:gd name="connsiteX0" fmla="*/ 1106691 w 2213382"/>
              <a:gd name="connsiteY0" fmla="*/ 0 h 2213382"/>
              <a:gd name="connsiteX1" fmla="*/ 2213382 w 2213382"/>
              <a:gd name="connsiteY1" fmla="*/ 1106691 h 2213382"/>
              <a:gd name="connsiteX2" fmla="*/ 1106691 w 2213382"/>
              <a:gd name="connsiteY2" fmla="*/ 2213382 h 2213382"/>
              <a:gd name="connsiteX3" fmla="*/ 0 w 2213382"/>
              <a:gd name="connsiteY3" fmla="*/ 1106691 h 221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3382" h="2213382">
                <a:moveTo>
                  <a:pt x="1106691" y="0"/>
                </a:moveTo>
                <a:lnTo>
                  <a:pt x="2213382" y="1106691"/>
                </a:lnTo>
                <a:lnTo>
                  <a:pt x="1106691" y="2213382"/>
                </a:lnTo>
                <a:lnTo>
                  <a:pt x="0" y="110669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9085000" y="2322309"/>
            <a:ext cx="2213382" cy="2213382"/>
          </a:xfrm>
          <a:custGeom>
            <a:avLst/>
            <a:gdLst>
              <a:gd name="connsiteX0" fmla="*/ 1106691 w 2213382"/>
              <a:gd name="connsiteY0" fmla="*/ 0 h 2213382"/>
              <a:gd name="connsiteX1" fmla="*/ 2213382 w 2213382"/>
              <a:gd name="connsiteY1" fmla="*/ 1106691 h 2213382"/>
              <a:gd name="connsiteX2" fmla="*/ 1106691 w 2213382"/>
              <a:gd name="connsiteY2" fmla="*/ 2213382 h 2213382"/>
              <a:gd name="connsiteX3" fmla="*/ 0 w 2213382"/>
              <a:gd name="connsiteY3" fmla="*/ 1106691 h 221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3382" h="2213382">
                <a:moveTo>
                  <a:pt x="1106691" y="0"/>
                </a:moveTo>
                <a:lnTo>
                  <a:pt x="2213382" y="1106691"/>
                </a:lnTo>
                <a:lnTo>
                  <a:pt x="1106691" y="2213382"/>
                </a:lnTo>
                <a:lnTo>
                  <a:pt x="0" y="110669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6643253" y="2322309"/>
            <a:ext cx="2213382" cy="2213382"/>
          </a:xfrm>
          <a:custGeom>
            <a:avLst/>
            <a:gdLst>
              <a:gd name="connsiteX0" fmla="*/ 1106691 w 2213382"/>
              <a:gd name="connsiteY0" fmla="*/ 0 h 2213382"/>
              <a:gd name="connsiteX1" fmla="*/ 2213382 w 2213382"/>
              <a:gd name="connsiteY1" fmla="*/ 1106691 h 2213382"/>
              <a:gd name="connsiteX2" fmla="*/ 1106691 w 2213382"/>
              <a:gd name="connsiteY2" fmla="*/ 2213382 h 2213382"/>
              <a:gd name="connsiteX3" fmla="*/ 0 w 2213382"/>
              <a:gd name="connsiteY3" fmla="*/ 1106691 h 221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3382" h="2213382">
                <a:moveTo>
                  <a:pt x="1106691" y="0"/>
                </a:moveTo>
                <a:lnTo>
                  <a:pt x="2213382" y="1106691"/>
                </a:lnTo>
                <a:lnTo>
                  <a:pt x="1106691" y="2213382"/>
                </a:lnTo>
                <a:lnTo>
                  <a:pt x="0" y="110669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BC074ED-961A-4270-91C0-C842E303E8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25DE5-9908-43C8-B87C-FB79A8E36E02}" type="datetimeFigureOut">
              <a:rPr lang="en-GB" smtClean="0"/>
              <a:pPr/>
              <a:t>14/01/2023</a:t>
            </a:fld>
            <a:endParaRPr lang="en-GB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4F18EDC-58B6-4BB0-86AE-0D6DF919C1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419E9A7-4CBA-4EEA-8766-D87AA19E5E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15D88E-8C99-45A4-91EE-2C240A6403F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5511583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37EF2-CD2E-4A3B-AF73-995CAAEF1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021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37EF2-CD2E-4A3B-AF73-995CAAEF1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537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9A4509-560F-3B98-F83E-CFB4F7C8A1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8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9743BFE-1AD2-F208-9BA9-B94F8EEA90F7}"/>
              </a:ext>
            </a:extLst>
          </p:cNvPr>
          <p:cNvSpPr/>
          <p:nvPr userDrawn="1"/>
        </p:nvSpPr>
        <p:spPr>
          <a:xfrm>
            <a:off x="1981200" y="457200"/>
            <a:ext cx="8229600" cy="5486400"/>
          </a:xfrm>
          <a:prstGeom prst="rect">
            <a:avLst/>
          </a:prstGeom>
          <a:solidFill>
            <a:srgbClr val="00699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05245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37EF2-CD2E-4A3B-AF73-995CAAEF1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148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129F8-44E8-4306-8725-966E281E165D}" type="datetimeFigureOut">
              <a:rPr lang="en-US" smtClean="0"/>
              <a:pPr/>
              <a:t>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37EF2-CD2E-4A3B-AF73-995CAAEF1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879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26" Type="http://schemas.openxmlformats.org/officeDocument/2006/relationships/image" Target="../media/image5.png"/><Relationship Id="rId3" Type="http://schemas.openxmlformats.org/officeDocument/2006/relationships/slideLayout" Target="../slideLayouts/slideLayout9.xml"/><Relationship Id="rId21" Type="http://schemas.openxmlformats.org/officeDocument/2006/relationships/slideLayout" Target="../slideLayouts/slideLayout27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image" Target="../media/image4.png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0971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90" r:id="rId5"/>
    <p:sldLayoutId id="2147483691" r:id="rId6"/>
  </p:sldLayoutIdLst>
  <p:txStyles>
    <p:titleStyle>
      <a:lvl1pPr algn="l" defTabSz="914202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1" indent="-228551" algn="l" defTabSz="91420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51" indent="-228551" algn="l" defTabSz="9142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52" indent="-228551" algn="l" defTabSz="9142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54" indent="-228551" algn="l" defTabSz="9142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54" indent="-228551" algn="l" defTabSz="9142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56" indent="-228551" algn="l" defTabSz="9142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56" indent="-228551" algn="l" defTabSz="9142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57" indent="-228551" algn="l" defTabSz="9142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58" indent="-228551" algn="l" defTabSz="9142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1" algn="l" defTabSz="9142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2" algn="l" defTabSz="9142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3" algn="l" defTabSz="9142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04" algn="l" defTabSz="9142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05" algn="l" defTabSz="9142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05" algn="l" defTabSz="9142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06" algn="l" defTabSz="9142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07" algn="l" defTabSz="9142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dirty="0"/>
              <a:t>1/14/2023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bk object 18">
            <a:extLst>
              <a:ext uri="{FF2B5EF4-FFF2-40B4-BE49-F238E27FC236}">
                <a16:creationId xmlns:a16="http://schemas.microsoft.com/office/drawing/2014/main" id="{952CBDFE-1C5F-24E4-C46F-98CE46DBE81A}"/>
              </a:ext>
            </a:extLst>
          </p:cNvPr>
          <p:cNvSpPr/>
          <p:nvPr userDrawn="1"/>
        </p:nvSpPr>
        <p:spPr>
          <a:xfrm>
            <a:off x="1" y="268941"/>
            <a:ext cx="12191999" cy="605118"/>
          </a:xfrm>
          <a:custGeom>
            <a:avLst/>
            <a:gdLst/>
            <a:ahLst/>
            <a:cxnLst/>
            <a:rect l="l" t="t" r="r" b="b"/>
            <a:pathLst>
              <a:path w="6858000" h="685800">
                <a:moveTo>
                  <a:pt x="0" y="685800"/>
                </a:moveTo>
                <a:lnTo>
                  <a:pt x="6858000" y="685800"/>
                </a:lnTo>
                <a:lnTo>
                  <a:pt x="6858000" y="0"/>
                </a:lnTo>
                <a:lnTo>
                  <a:pt x="0" y="0"/>
                </a:lnTo>
                <a:lnTo>
                  <a:pt x="0" y="685800"/>
                </a:lnTo>
                <a:close/>
              </a:path>
            </a:pathLst>
          </a:custGeom>
          <a:solidFill>
            <a:srgbClr val="00ADEE"/>
          </a:solidFill>
        </p:spPr>
        <p:txBody>
          <a:bodyPr wrap="square" lIns="0" tIns="0" rIns="0" bIns="0" rtlCol="0">
            <a:noAutofit/>
          </a:bodyPr>
          <a:lstStyle/>
          <a:p>
            <a:pPr defTabSz="820199"/>
            <a:endParaRPr sz="16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3368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  <p:sldLayoutId id="2147483740" r:id="rId20"/>
    <p:sldLayoutId id="2147483694" r:id="rId21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arallelogram 23">
            <a:extLst>
              <a:ext uri="{FF2B5EF4-FFF2-40B4-BE49-F238E27FC236}">
                <a16:creationId xmlns:a16="http://schemas.microsoft.com/office/drawing/2014/main" id="{38D503C7-EF84-4041-9FD3-B5263E0DD9A9}"/>
              </a:ext>
            </a:extLst>
          </p:cNvPr>
          <p:cNvSpPr/>
          <p:nvPr/>
        </p:nvSpPr>
        <p:spPr>
          <a:xfrm>
            <a:off x="3315425" y="893"/>
            <a:ext cx="12180007" cy="6856214"/>
          </a:xfrm>
          <a:prstGeom prst="parallelogram">
            <a:avLst/>
          </a:prstGeom>
          <a:solidFill>
            <a:schemeClr val="accent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B0F0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1C26912-C4DD-4E7D-B543-6222C83DBE13}"/>
              </a:ext>
            </a:extLst>
          </p:cNvPr>
          <p:cNvSpPr/>
          <p:nvPr/>
        </p:nvSpPr>
        <p:spPr>
          <a:xfrm rot="10800000" flipV="1">
            <a:off x="77858" y="4375346"/>
            <a:ext cx="8543627" cy="2053913"/>
          </a:xfrm>
          <a:custGeom>
            <a:avLst/>
            <a:gdLst>
              <a:gd name="connsiteX0" fmla="*/ 4673151 w 4673151"/>
              <a:gd name="connsiteY0" fmla="*/ 0 h 3171825"/>
              <a:gd name="connsiteX1" fmla="*/ 4673151 w 4673151"/>
              <a:gd name="connsiteY1" fmla="*/ 3171825 h 3171825"/>
              <a:gd name="connsiteX2" fmla="*/ 0 w 4673151"/>
              <a:gd name="connsiteY2" fmla="*/ 3171825 h 3171825"/>
              <a:gd name="connsiteX3" fmla="*/ 721450 w 4673151"/>
              <a:gd name="connsiteY3" fmla="*/ 0 h 3171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73151" h="3171825">
                <a:moveTo>
                  <a:pt x="4673151" y="0"/>
                </a:moveTo>
                <a:lnTo>
                  <a:pt x="4673151" y="3171825"/>
                </a:lnTo>
                <a:lnTo>
                  <a:pt x="0" y="3171825"/>
                </a:lnTo>
                <a:lnTo>
                  <a:pt x="721450" y="0"/>
                </a:lnTo>
                <a:close/>
              </a:path>
            </a:pathLst>
          </a:cu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0449A14-222D-4087-9EAA-C8A69E2961E1}"/>
              </a:ext>
            </a:extLst>
          </p:cNvPr>
          <p:cNvSpPr/>
          <p:nvPr/>
        </p:nvSpPr>
        <p:spPr>
          <a:xfrm rot="10800000" flipV="1">
            <a:off x="-7934" y="4362342"/>
            <a:ext cx="9609134" cy="1510798"/>
          </a:xfrm>
          <a:custGeom>
            <a:avLst/>
            <a:gdLst>
              <a:gd name="connsiteX0" fmla="*/ 2155601 w 2155601"/>
              <a:gd name="connsiteY0" fmla="*/ 0 h 3171824"/>
              <a:gd name="connsiteX1" fmla="*/ 2155600 w 2155601"/>
              <a:gd name="connsiteY1" fmla="*/ 3171824 h 3171824"/>
              <a:gd name="connsiteX2" fmla="*/ 0 w 2155601"/>
              <a:gd name="connsiteY2" fmla="*/ 3171824 h 3171824"/>
              <a:gd name="connsiteX3" fmla="*/ 721450 w 2155601"/>
              <a:gd name="connsiteY3" fmla="*/ 0 h 3171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5601" h="3171824">
                <a:moveTo>
                  <a:pt x="2155601" y="0"/>
                </a:moveTo>
                <a:lnTo>
                  <a:pt x="2155600" y="3171824"/>
                </a:lnTo>
                <a:lnTo>
                  <a:pt x="0" y="3171824"/>
                </a:lnTo>
                <a:lnTo>
                  <a:pt x="72145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327805" y="4812942"/>
            <a:ext cx="7539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A Realtor’s Untapped Market: </a:t>
            </a:r>
          </a:p>
          <a:p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   Non-QM or Portfolio Loans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CFA9366-AFD3-4061-8BED-F7B84D2282FF}"/>
              </a:ext>
            </a:extLst>
          </p:cNvPr>
          <p:cNvSpPr/>
          <p:nvPr/>
        </p:nvSpPr>
        <p:spPr>
          <a:xfrm rot="10800000" flipV="1">
            <a:off x="-7934" y="6289210"/>
            <a:ext cx="2310652" cy="568070"/>
          </a:xfrm>
          <a:custGeom>
            <a:avLst/>
            <a:gdLst>
              <a:gd name="connsiteX0" fmla="*/ 5073201 w 5073201"/>
              <a:gd name="connsiteY0" fmla="*/ 0 h 3171824"/>
              <a:gd name="connsiteX1" fmla="*/ 5073201 w 5073201"/>
              <a:gd name="connsiteY1" fmla="*/ 3171824 h 3171824"/>
              <a:gd name="connsiteX2" fmla="*/ 0 w 5073201"/>
              <a:gd name="connsiteY2" fmla="*/ 3171823 h 3171824"/>
              <a:gd name="connsiteX3" fmla="*/ 721451 w 5073201"/>
              <a:gd name="connsiteY3" fmla="*/ 0 h 3171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73201" h="3171824">
                <a:moveTo>
                  <a:pt x="5073201" y="0"/>
                </a:moveTo>
                <a:lnTo>
                  <a:pt x="5073201" y="3171824"/>
                </a:lnTo>
                <a:lnTo>
                  <a:pt x="0" y="3171823"/>
                </a:lnTo>
                <a:lnTo>
                  <a:pt x="721451" y="0"/>
                </a:lnTo>
                <a:close/>
              </a:path>
            </a:pathLst>
          </a:cu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437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7F4BD619-6899-442B-B49D-98CBF8956159}"/>
              </a:ext>
            </a:extLst>
          </p:cNvPr>
          <p:cNvSpPr/>
          <p:nvPr/>
        </p:nvSpPr>
        <p:spPr>
          <a:xfrm>
            <a:off x="0" y="3357005"/>
            <a:ext cx="12192000" cy="2308324"/>
          </a:xfrm>
          <a:custGeom>
            <a:avLst/>
            <a:gdLst/>
            <a:ahLst/>
            <a:cxnLst/>
            <a:rect l="l" t="t" r="r" b="b"/>
            <a:pathLst>
              <a:path w="6858000" h="685800">
                <a:moveTo>
                  <a:pt x="0" y="685800"/>
                </a:moveTo>
                <a:lnTo>
                  <a:pt x="6858000" y="685800"/>
                </a:lnTo>
                <a:lnTo>
                  <a:pt x="6858000" y="0"/>
                </a:lnTo>
                <a:lnTo>
                  <a:pt x="0" y="0"/>
                </a:lnTo>
                <a:lnTo>
                  <a:pt x="0" y="685800"/>
                </a:lnTo>
                <a:close/>
              </a:path>
            </a:pathLst>
          </a:custGeom>
          <a:solidFill>
            <a:srgbClr val="00ADEE"/>
          </a:solidFill>
        </p:spPr>
        <p:txBody>
          <a:bodyPr wrap="square" lIns="0" tIns="0" rIns="0" bIns="0" rtlCol="0">
            <a:noAutofit/>
          </a:bodyPr>
          <a:lstStyle/>
          <a:p>
            <a:pPr defTabSz="820103"/>
            <a:endParaRPr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40" name="Textfeld 39"/>
          <p:cNvSpPr txBox="1"/>
          <p:nvPr/>
        </p:nvSpPr>
        <p:spPr>
          <a:xfrm>
            <a:off x="0" y="173772"/>
            <a:ext cx="92758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Close just 3 more deals a year using Portfolio products and you can increase your commission by $21,000! </a:t>
            </a:r>
            <a:endParaRPr lang="en-US" sz="4800" b="1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C62E74-A3F3-4A0D-87BE-B74C7AB32A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645" y="1816405"/>
            <a:ext cx="6592230" cy="504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88738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6"/>
          <p:cNvSpPr/>
          <p:nvPr/>
        </p:nvSpPr>
        <p:spPr>
          <a:xfrm>
            <a:off x="10713340" y="6214879"/>
            <a:ext cx="1324355" cy="4663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7"/>
          <p:cNvSpPr txBox="1"/>
          <p:nvPr/>
        </p:nvSpPr>
        <p:spPr>
          <a:xfrm>
            <a:off x="10040112" y="6663941"/>
            <a:ext cx="267081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000" i="1" dirty="0">
                <a:solidFill>
                  <a:schemeClr val="bg1"/>
                </a:solidFill>
                <a:cs typeface="Garamond"/>
              </a:rPr>
              <a:t>2017 Profile </a:t>
            </a:r>
            <a:r>
              <a:rPr sz="1000" i="1" spc="-5" dirty="0">
                <a:solidFill>
                  <a:schemeClr val="bg1"/>
                </a:solidFill>
                <a:cs typeface="Garamond"/>
              </a:rPr>
              <a:t>of Home </a:t>
            </a:r>
            <a:r>
              <a:rPr sz="1000" i="1" spc="-10" dirty="0">
                <a:solidFill>
                  <a:schemeClr val="bg1"/>
                </a:solidFill>
                <a:cs typeface="Garamond"/>
              </a:rPr>
              <a:t>Buyers </a:t>
            </a:r>
            <a:r>
              <a:rPr sz="1000" i="1" spc="-5" dirty="0">
                <a:solidFill>
                  <a:schemeClr val="bg1"/>
                </a:solidFill>
                <a:cs typeface="Garamond"/>
              </a:rPr>
              <a:t>and</a:t>
            </a:r>
            <a:r>
              <a:rPr sz="1000" i="1" spc="-80" dirty="0">
                <a:solidFill>
                  <a:schemeClr val="bg1"/>
                </a:solidFill>
                <a:cs typeface="Garamond"/>
              </a:rPr>
              <a:t> </a:t>
            </a:r>
            <a:r>
              <a:rPr sz="1000" i="1" spc="-10" dirty="0">
                <a:solidFill>
                  <a:schemeClr val="bg1"/>
                </a:solidFill>
                <a:cs typeface="Garamond"/>
              </a:rPr>
              <a:t>Sellers</a:t>
            </a:r>
            <a:endParaRPr sz="1000" dirty="0">
              <a:solidFill>
                <a:schemeClr val="bg1"/>
              </a:solidFill>
              <a:cs typeface="Garamond"/>
            </a:endParaRPr>
          </a:p>
        </p:txBody>
      </p:sp>
      <p:sp>
        <p:nvSpPr>
          <p:cNvPr id="82" name="object 83"/>
          <p:cNvSpPr txBox="1"/>
          <p:nvPr/>
        </p:nvSpPr>
        <p:spPr>
          <a:xfrm>
            <a:off x="2469266" y="520513"/>
            <a:ext cx="8130310" cy="2870016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5400" b="1" dirty="0"/>
              <a:t>Buyers Who Were Rejected by a Mortgage Lender</a:t>
            </a:r>
          </a:p>
          <a:p>
            <a:pPr marL="12700" algn="ctr">
              <a:spcBef>
                <a:spcPts val="100"/>
              </a:spcBef>
            </a:pPr>
            <a:endParaRPr lang="en-US" sz="4000" b="1" spc="-5" dirty="0">
              <a:cs typeface="Tw Cen MT"/>
            </a:endParaRPr>
          </a:p>
          <a:p>
            <a:pPr marL="12700" algn="ctr">
              <a:spcBef>
                <a:spcPts val="100"/>
              </a:spcBef>
            </a:pPr>
            <a:r>
              <a:rPr sz="3600" b="1" spc="-5" dirty="0">
                <a:cs typeface="Tw Cen MT"/>
              </a:rPr>
              <a:t>Unique </a:t>
            </a:r>
            <a:r>
              <a:rPr lang="en-US" sz="3600" b="1" dirty="0">
                <a:cs typeface="Tw Cen MT"/>
              </a:rPr>
              <a:t>to T</a:t>
            </a:r>
            <a:r>
              <a:rPr sz="3600" b="1" dirty="0">
                <a:cs typeface="Tw Cen MT"/>
              </a:rPr>
              <a:t>hese</a:t>
            </a:r>
            <a:r>
              <a:rPr sz="3600" b="1" spc="-75" dirty="0">
                <a:cs typeface="Tw Cen MT"/>
              </a:rPr>
              <a:t> </a:t>
            </a:r>
            <a:r>
              <a:rPr lang="en-US" sz="3600" b="1" spc="-5" dirty="0">
                <a:cs typeface="Tw Cen MT"/>
              </a:rPr>
              <a:t>B</a:t>
            </a:r>
            <a:r>
              <a:rPr sz="3600" b="1" spc="-5" dirty="0">
                <a:cs typeface="Tw Cen MT"/>
              </a:rPr>
              <a:t>uyers:</a:t>
            </a:r>
            <a:endParaRPr sz="3600" b="1" dirty="0">
              <a:cs typeface="Tw Cen MT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06355" y="3629608"/>
            <a:ext cx="11579290" cy="2275627"/>
            <a:chOff x="1748201" y="1679620"/>
            <a:chExt cx="8810792" cy="1706350"/>
          </a:xfrm>
        </p:grpSpPr>
        <p:sp>
          <p:nvSpPr>
            <p:cNvPr id="79" name="object 80"/>
            <p:cNvSpPr/>
            <p:nvPr/>
          </p:nvSpPr>
          <p:spPr>
            <a:xfrm>
              <a:off x="6464623" y="1695810"/>
              <a:ext cx="1717332" cy="1673970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4"/>
            <p:cNvSpPr txBox="1"/>
            <p:nvPr/>
          </p:nvSpPr>
          <p:spPr>
            <a:xfrm>
              <a:off x="6622246" y="2161312"/>
              <a:ext cx="1402086" cy="84043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indent="3175" algn="ctr">
                <a:lnSpc>
                  <a:spcPct val="100000"/>
                </a:lnSpc>
                <a:spcBef>
                  <a:spcPts val="100"/>
                </a:spcBef>
              </a:pPr>
              <a:r>
                <a:rPr lang="en-US" b="1" dirty="0">
                  <a:solidFill>
                    <a:srgbClr val="FFFFFF"/>
                  </a:solidFill>
                  <a:cs typeface="Tw Cen MT"/>
                </a:rPr>
                <a:t>39% </a:t>
              </a:r>
              <a:r>
                <a:rPr lang="en-US" b="1" spc="-10" dirty="0">
                  <a:solidFill>
                    <a:srgbClr val="FFFFFF"/>
                  </a:solidFill>
                  <a:cs typeface="Tw Cen MT"/>
                </a:rPr>
                <a:t>have  </a:t>
              </a:r>
              <a:r>
                <a:rPr lang="en-US" b="1" spc="-5" dirty="0">
                  <a:solidFill>
                    <a:srgbClr val="FFFFFF"/>
                  </a:solidFill>
                  <a:cs typeface="Tw Cen MT"/>
                </a:rPr>
                <a:t>student </a:t>
              </a:r>
              <a:r>
                <a:rPr lang="en-US" b="1" dirty="0">
                  <a:solidFill>
                    <a:srgbClr val="FFFFFF"/>
                  </a:solidFill>
                  <a:cs typeface="Tw Cen MT"/>
                </a:rPr>
                <a:t>loan  </a:t>
              </a:r>
              <a:r>
                <a:rPr lang="en-US" b="1" spc="-5" dirty="0">
                  <a:solidFill>
                    <a:srgbClr val="FFFFFF"/>
                  </a:solidFill>
                  <a:cs typeface="Tw Cen MT"/>
                </a:rPr>
                <a:t>debt, </a:t>
              </a:r>
              <a:r>
                <a:rPr lang="en-US" b="1" dirty="0">
                  <a:solidFill>
                    <a:srgbClr val="FFFFFF"/>
                  </a:solidFill>
                  <a:cs typeface="Tw Cen MT"/>
                </a:rPr>
                <a:t>with a  median </a:t>
              </a:r>
              <a:r>
                <a:rPr lang="en-US" b="1" spc="-5" dirty="0">
                  <a:solidFill>
                    <a:srgbClr val="FFFFFF"/>
                  </a:solidFill>
                  <a:cs typeface="Tw Cen MT"/>
                </a:rPr>
                <a:t>debt</a:t>
              </a:r>
              <a:r>
                <a:rPr lang="en-US" b="1" spc="-120" dirty="0">
                  <a:solidFill>
                    <a:srgbClr val="FFFFFF"/>
                  </a:solidFill>
                  <a:cs typeface="Tw Cen MT"/>
                </a:rPr>
                <a:t> </a:t>
              </a:r>
              <a:r>
                <a:rPr lang="en-US" b="1" dirty="0">
                  <a:solidFill>
                    <a:srgbClr val="FFFFFF"/>
                  </a:solidFill>
                  <a:cs typeface="Tw Cen MT"/>
                </a:rPr>
                <a:t>of</a:t>
              </a:r>
              <a:endParaRPr lang="en-US" b="1" dirty="0">
                <a:cs typeface="Tw Cen MT"/>
              </a:endParaRPr>
            </a:p>
            <a:p>
              <a:pPr marL="4445" algn="ctr">
                <a:lnSpc>
                  <a:spcPct val="100000"/>
                </a:lnSpc>
                <a:spcBef>
                  <a:spcPts val="5"/>
                </a:spcBef>
              </a:pPr>
              <a:r>
                <a:rPr lang="en-US" b="1" dirty="0">
                  <a:solidFill>
                    <a:srgbClr val="FFFFFF"/>
                  </a:solidFill>
                  <a:cs typeface="Tw Cen MT"/>
                </a:rPr>
                <a:t>$30,000</a:t>
              </a:r>
              <a:endParaRPr lang="en-US" b="1" dirty="0">
                <a:cs typeface="Tw Cen MT"/>
              </a:endParaRPr>
            </a:p>
          </p:txBody>
        </p:sp>
        <p:sp>
          <p:nvSpPr>
            <p:cNvPr id="77" name="object 78"/>
            <p:cNvSpPr/>
            <p:nvPr/>
          </p:nvSpPr>
          <p:spPr>
            <a:xfrm>
              <a:off x="1748201" y="1686021"/>
              <a:ext cx="1742768" cy="1693549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5"/>
            <p:cNvSpPr txBox="1"/>
            <p:nvPr/>
          </p:nvSpPr>
          <p:spPr>
            <a:xfrm>
              <a:off x="1953707" y="2068519"/>
              <a:ext cx="1331756" cy="933226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065" marR="5080" indent="1270" algn="ctr">
                <a:lnSpc>
                  <a:spcPct val="100000"/>
                </a:lnSpc>
                <a:spcBef>
                  <a:spcPts val="105"/>
                </a:spcBef>
              </a:pPr>
              <a:r>
                <a:rPr lang="en-US" sz="2000" b="1" spc="-5" dirty="0">
                  <a:solidFill>
                    <a:srgbClr val="FFFFFF"/>
                  </a:solidFill>
                  <a:cs typeface="Tw Cen MT"/>
                </a:rPr>
                <a:t>Mortgage  </a:t>
              </a:r>
              <a:r>
                <a:rPr lang="en-US" sz="2000" b="1" dirty="0">
                  <a:solidFill>
                    <a:srgbClr val="FFFFFF"/>
                  </a:solidFill>
                  <a:cs typeface="Tw Cen MT"/>
                </a:rPr>
                <a:t>application </a:t>
              </a:r>
              <a:r>
                <a:rPr lang="en-US" sz="2000" b="1" spc="-20" dirty="0">
                  <a:solidFill>
                    <a:srgbClr val="FFFFFF"/>
                  </a:solidFill>
                  <a:cs typeface="Tw Cen MT"/>
                </a:rPr>
                <a:t>was  </a:t>
              </a:r>
              <a:r>
                <a:rPr lang="en-US" sz="2000" b="1" dirty="0">
                  <a:solidFill>
                    <a:srgbClr val="FFFFFF"/>
                  </a:solidFill>
                  <a:cs typeface="Tw Cen MT"/>
                </a:rPr>
                <a:t>typically</a:t>
              </a:r>
              <a:r>
                <a:rPr lang="en-US" sz="2000" b="1" spc="-100" dirty="0">
                  <a:solidFill>
                    <a:srgbClr val="FFFFFF"/>
                  </a:solidFill>
                  <a:cs typeface="Tw Cen MT"/>
                </a:rPr>
                <a:t> </a:t>
              </a:r>
              <a:r>
                <a:rPr lang="en-US" sz="2000" b="1" dirty="0">
                  <a:solidFill>
                    <a:srgbClr val="FFFFFF"/>
                  </a:solidFill>
                  <a:cs typeface="Tw Cen MT"/>
                </a:rPr>
                <a:t>denied  one</a:t>
              </a:r>
              <a:r>
                <a:rPr lang="en-US" sz="2000" b="1" spc="-30" dirty="0">
                  <a:solidFill>
                    <a:srgbClr val="FFFFFF"/>
                  </a:solidFill>
                  <a:cs typeface="Tw Cen MT"/>
                </a:rPr>
                <a:t> </a:t>
              </a:r>
              <a:r>
                <a:rPr lang="en-US" sz="2000" b="1" dirty="0">
                  <a:solidFill>
                    <a:srgbClr val="FFFFFF"/>
                  </a:solidFill>
                  <a:cs typeface="Tw Cen MT"/>
                </a:rPr>
                <a:t>time</a:t>
              </a:r>
              <a:endParaRPr lang="en-US" sz="2000" b="1" dirty="0">
                <a:cs typeface="Tw Cen MT"/>
              </a:endParaRPr>
            </a:p>
          </p:txBody>
        </p:sp>
        <p:sp>
          <p:nvSpPr>
            <p:cNvPr id="75" name="object 76"/>
            <p:cNvSpPr/>
            <p:nvPr/>
          </p:nvSpPr>
          <p:spPr>
            <a:xfrm>
              <a:off x="4140329" y="1693174"/>
              <a:ext cx="1650871" cy="1679242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6"/>
            <p:cNvSpPr txBox="1"/>
            <p:nvPr/>
          </p:nvSpPr>
          <p:spPr>
            <a:xfrm>
              <a:off x="4190018" y="2008486"/>
              <a:ext cx="1501211" cy="1048617"/>
            </a:xfrm>
            <a:prstGeom prst="rect">
              <a:avLst/>
            </a:prstGeom>
          </p:spPr>
          <p:txBody>
            <a:bodyPr vert="horz" wrap="square" lIns="0" tIns="13335" rIns="0" bIns="0" rtlCol="0">
              <a:spAutoFit/>
            </a:bodyPr>
            <a:lstStyle/>
            <a:p>
              <a:pPr marL="12065" marR="5080" indent="-2540" algn="ctr">
                <a:lnSpc>
                  <a:spcPct val="100000"/>
                </a:lnSpc>
                <a:spcBef>
                  <a:spcPts val="105"/>
                </a:spcBef>
              </a:pPr>
              <a:r>
                <a:rPr lang="en-US" b="1" spc="-5" dirty="0">
                  <a:solidFill>
                    <a:schemeClr val="bg1"/>
                  </a:solidFill>
                  <a:cs typeface="Tw Cen MT"/>
                </a:rPr>
                <a:t>Debt </a:t>
              </a:r>
              <a:r>
                <a:rPr lang="en-US" b="1" dirty="0">
                  <a:solidFill>
                    <a:schemeClr val="bg1"/>
                  </a:solidFill>
                  <a:cs typeface="Tw Cen MT"/>
                </a:rPr>
                <a:t>typically  </a:t>
              </a:r>
              <a:r>
                <a:rPr lang="en-US" b="1" spc="-5" dirty="0">
                  <a:solidFill>
                    <a:schemeClr val="bg1"/>
                  </a:solidFill>
                  <a:cs typeface="Tw Cen MT"/>
                </a:rPr>
                <a:t>delayed buyers </a:t>
              </a:r>
              <a:r>
                <a:rPr lang="en-US" b="1" spc="-10" dirty="0">
                  <a:solidFill>
                    <a:schemeClr val="bg1"/>
                  </a:solidFill>
                  <a:cs typeface="Tw Cen MT"/>
                </a:rPr>
                <a:t>for </a:t>
              </a:r>
              <a:r>
                <a:rPr lang="en-US" b="1" dirty="0">
                  <a:solidFill>
                    <a:schemeClr val="bg1"/>
                  </a:solidFill>
                  <a:cs typeface="Tw Cen MT"/>
                </a:rPr>
                <a:t>3 </a:t>
              </a:r>
              <a:r>
                <a:rPr lang="en-US" b="1" spc="-5" dirty="0">
                  <a:solidFill>
                    <a:schemeClr val="bg1"/>
                  </a:solidFill>
                  <a:cs typeface="Tw Cen MT"/>
                </a:rPr>
                <a:t>years </a:t>
              </a:r>
              <a:r>
                <a:rPr lang="en-US" b="1" spc="-10" dirty="0">
                  <a:solidFill>
                    <a:schemeClr val="bg1"/>
                  </a:solidFill>
                  <a:cs typeface="Tw Cen MT"/>
                </a:rPr>
                <a:t>from  </a:t>
              </a:r>
              <a:r>
                <a:rPr lang="en-US" b="1" dirty="0">
                  <a:solidFill>
                    <a:schemeClr val="bg1"/>
                  </a:solidFill>
                  <a:cs typeface="Tw Cen MT"/>
                </a:rPr>
                <a:t>saving </a:t>
              </a:r>
              <a:r>
                <a:rPr lang="en-US" b="1" spc="-10" dirty="0">
                  <a:solidFill>
                    <a:schemeClr val="bg1"/>
                  </a:solidFill>
                  <a:cs typeface="Tw Cen MT"/>
                </a:rPr>
                <a:t>for </a:t>
              </a:r>
              <a:r>
                <a:rPr lang="en-US" b="1" dirty="0">
                  <a:solidFill>
                    <a:schemeClr val="bg1"/>
                  </a:solidFill>
                  <a:cs typeface="Tw Cen MT"/>
                </a:rPr>
                <a:t>a</a:t>
              </a:r>
              <a:r>
                <a:rPr lang="en-US" b="1" spc="-90" dirty="0">
                  <a:solidFill>
                    <a:schemeClr val="bg1"/>
                  </a:solidFill>
                  <a:cs typeface="Tw Cen MT"/>
                </a:rPr>
                <a:t> </a:t>
              </a:r>
              <a:r>
                <a:rPr lang="en-US" b="1" spc="-10" dirty="0">
                  <a:solidFill>
                    <a:schemeClr val="bg1"/>
                  </a:solidFill>
                  <a:cs typeface="Tw Cen MT"/>
                </a:rPr>
                <a:t>down  </a:t>
              </a:r>
              <a:r>
                <a:rPr lang="en-US" b="1" spc="-5" dirty="0">
                  <a:solidFill>
                    <a:schemeClr val="bg1"/>
                  </a:solidFill>
                  <a:cs typeface="Tw Cen MT"/>
                </a:rPr>
                <a:t>payment </a:t>
              </a:r>
              <a:r>
                <a:rPr lang="en-US" b="1" dirty="0">
                  <a:solidFill>
                    <a:schemeClr val="bg1"/>
                  </a:solidFill>
                  <a:cs typeface="Tw Cen MT"/>
                </a:rPr>
                <a:t>or buying</a:t>
              </a:r>
            </a:p>
          </p:txBody>
        </p:sp>
        <p:sp>
          <p:nvSpPr>
            <p:cNvPr id="81" name="object 82"/>
            <p:cNvSpPr/>
            <p:nvPr/>
          </p:nvSpPr>
          <p:spPr>
            <a:xfrm>
              <a:off x="8839200" y="1679620"/>
              <a:ext cx="1719793" cy="1706350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7"/>
            <p:cNvSpPr txBox="1"/>
            <p:nvPr/>
          </p:nvSpPr>
          <p:spPr>
            <a:xfrm>
              <a:off x="8899969" y="2098940"/>
              <a:ext cx="1598253" cy="104765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50800" marR="5080" indent="-38100" algn="ctr">
                <a:lnSpc>
                  <a:spcPct val="100000"/>
                </a:lnSpc>
                <a:spcBef>
                  <a:spcPts val="100"/>
                </a:spcBef>
              </a:pPr>
              <a:r>
                <a:rPr lang="en-US" b="1" dirty="0">
                  <a:solidFill>
                    <a:schemeClr val="bg1"/>
                  </a:solidFill>
                  <a:cs typeface="Tw Cen MT"/>
                </a:rPr>
                <a:t>46% said</a:t>
              </a:r>
              <a:r>
                <a:rPr lang="en-US" b="1" spc="-90" dirty="0">
                  <a:solidFill>
                    <a:schemeClr val="bg1"/>
                  </a:solidFill>
                  <a:cs typeface="Tw Cen MT"/>
                </a:rPr>
                <a:t> </a:t>
              </a:r>
              <a:r>
                <a:rPr lang="en-US" b="1" spc="-5" dirty="0">
                  <a:solidFill>
                    <a:schemeClr val="bg1"/>
                  </a:solidFill>
                  <a:cs typeface="Tw Cen MT"/>
                </a:rPr>
                <a:t>getting  </a:t>
              </a:r>
              <a:r>
                <a:rPr lang="en-US" b="1" dirty="0">
                  <a:solidFill>
                    <a:schemeClr val="bg1"/>
                  </a:solidFill>
                  <a:cs typeface="Tw Cen MT"/>
                </a:rPr>
                <a:t>a mortgage </a:t>
              </a:r>
              <a:r>
                <a:rPr lang="en-US" b="1" spc="-20" dirty="0">
                  <a:solidFill>
                    <a:schemeClr val="bg1"/>
                  </a:solidFill>
                  <a:cs typeface="Tw Cen MT"/>
                </a:rPr>
                <a:t>was  </a:t>
              </a:r>
              <a:r>
                <a:rPr lang="en-US" b="1" dirty="0">
                  <a:solidFill>
                    <a:schemeClr val="bg1"/>
                  </a:solidFill>
                  <a:cs typeface="Tw Cen MT"/>
                </a:rPr>
                <a:t>the most difficult </a:t>
              </a:r>
              <a:r>
                <a:rPr lang="en-US" b="1" spc="-5" dirty="0">
                  <a:solidFill>
                    <a:schemeClr val="bg1"/>
                  </a:solidFill>
                  <a:cs typeface="Tw Cen MT"/>
                </a:rPr>
                <a:t>step </a:t>
              </a:r>
              <a:r>
                <a:rPr lang="en-US" b="1" dirty="0">
                  <a:solidFill>
                    <a:schemeClr val="bg1"/>
                  </a:solidFill>
                  <a:cs typeface="Tw Cen MT"/>
                </a:rPr>
                <a:t>in the home buying</a:t>
              </a:r>
              <a:r>
                <a:rPr lang="en-US" b="1" spc="-35" dirty="0">
                  <a:solidFill>
                    <a:schemeClr val="bg1"/>
                  </a:solidFill>
                  <a:cs typeface="Tw Cen MT"/>
                </a:rPr>
                <a:t> </a:t>
              </a:r>
              <a:r>
                <a:rPr lang="en-US" b="1" spc="-5" dirty="0">
                  <a:solidFill>
                    <a:schemeClr val="bg1"/>
                  </a:solidFill>
                  <a:cs typeface="Tw Cen MT"/>
                </a:rPr>
                <a:t>process</a:t>
              </a:r>
              <a:endParaRPr lang="en-US" b="1" dirty="0">
                <a:solidFill>
                  <a:schemeClr val="bg1"/>
                </a:solidFill>
                <a:cs typeface="Tw Cen M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9684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799184"/>
            <a:ext cx="12192000" cy="2839617"/>
          </a:xfrm>
          <a:custGeom>
            <a:avLst/>
            <a:gdLst/>
            <a:ahLst/>
            <a:cxnLst/>
            <a:rect l="l" t="t" r="r" b="b"/>
            <a:pathLst>
              <a:path w="6858000" h="685800">
                <a:moveTo>
                  <a:pt x="0" y="685800"/>
                </a:moveTo>
                <a:lnTo>
                  <a:pt x="6858000" y="685800"/>
                </a:lnTo>
                <a:lnTo>
                  <a:pt x="6858000" y="0"/>
                </a:lnTo>
                <a:lnTo>
                  <a:pt x="0" y="0"/>
                </a:lnTo>
                <a:lnTo>
                  <a:pt x="0" y="685800"/>
                </a:lnTo>
                <a:close/>
              </a:path>
            </a:pathLst>
          </a:custGeom>
          <a:solidFill>
            <a:srgbClr val="00ADEE"/>
          </a:solidFill>
        </p:spPr>
        <p:txBody>
          <a:bodyPr wrap="square" lIns="0" tIns="0" rIns="0" bIns="0" rtlCol="0">
            <a:noAutofit/>
          </a:bodyPr>
          <a:lstStyle/>
          <a:p>
            <a:pPr defTabSz="820103"/>
            <a:endParaRPr>
              <a:solidFill>
                <a:prstClr val="black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4294967295"/>
          </p:nvPr>
        </p:nvSpPr>
        <p:spPr>
          <a:xfrm>
            <a:off x="4435475" y="1219200"/>
            <a:ext cx="7756525" cy="481965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5700" b="1" dirty="0">
                <a:solidFill>
                  <a:srgbClr val="006991"/>
                </a:solidFill>
              </a:rPr>
              <a:t>These deals were all saved by Non-QM Loans that allow lenders to work with these types of buyers:</a:t>
            </a:r>
            <a:br>
              <a:rPr lang="en-US" sz="5700" b="1" dirty="0">
                <a:solidFill>
                  <a:srgbClr val="006991"/>
                </a:solidFill>
              </a:rPr>
            </a:br>
            <a:endParaRPr lang="en-US" sz="5700" b="1" dirty="0">
              <a:solidFill>
                <a:srgbClr val="006991"/>
              </a:solidFill>
            </a:endParaRPr>
          </a:p>
          <a:p>
            <a:r>
              <a:rPr lang="en-US" sz="5100" b="1" dirty="0"/>
              <a:t>Self-employed with significant write-offs</a:t>
            </a:r>
          </a:p>
          <a:p>
            <a:r>
              <a:rPr lang="en-US" sz="5100" b="1" dirty="0"/>
              <a:t>Credit scores below conventional/jumbo requirements  </a:t>
            </a:r>
          </a:p>
          <a:p>
            <a:r>
              <a:rPr lang="en-US" sz="5100" b="1" dirty="0"/>
              <a:t>Recent derogatory credit events</a:t>
            </a:r>
          </a:p>
          <a:p>
            <a:r>
              <a:rPr lang="en-US" sz="5100" b="1" dirty="0"/>
              <a:t>Buyers with significant assets</a:t>
            </a:r>
          </a:p>
          <a:p>
            <a:r>
              <a:rPr lang="en-US" sz="5100" b="1" dirty="0"/>
              <a:t>Investor specific programs</a:t>
            </a:r>
            <a:endParaRPr lang="en-US" sz="2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EB6DDC-05DC-4270-B6D3-2FDB18F539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9" y="597159"/>
            <a:ext cx="3458456" cy="626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36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366" y="0"/>
            <a:ext cx="12194728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0" y="4059587"/>
            <a:ext cx="12201094" cy="2980856"/>
            <a:chOff x="0" y="2552974"/>
            <a:chExt cx="12201094" cy="2980856"/>
          </a:xfrm>
        </p:grpSpPr>
        <p:sp>
          <p:nvSpPr>
            <p:cNvPr id="49" name="Rectangle 48"/>
            <p:cNvSpPr/>
            <p:nvPr/>
          </p:nvSpPr>
          <p:spPr>
            <a:xfrm>
              <a:off x="0" y="3832391"/>
              <a:ext cx="2440219" cy="15732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2440218" y="2552974"/>
              <a:ext cx="2440219" cy="28521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880437" y="3832412"/>
              <a:ext cx="2440219" cy="157330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7320656" y="3832412"/>
              <a:ext cx="2440219" cy="157330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9738656" y="3832412"/>
              <a:ext cx="2462438" cy="157330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Content Placeholder 2"/>
            <p:cNvSpPr txBox="1">
              <a:spLocks/>
            </p:cNvSpPr>
            <p:nvPr/>
          </p:nvSpPr>
          <p:spPr>
            <a:xfrm>
              <a:off x="91820" y="4110342"/>
              <a:ext cx="2294705" cy="142348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Introduction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Content Placeholder 2"/>
            <p:cNvSpPr txBox="1">
              <a:spLocks/>
            </p:cNvSpPr>
            <p:nvPr/>
          </p:nvSpPr>
          <p:spPr>
            <a:xfrm>
              <a:off x="2486176" y="4110342"/>
              <a:ext cx="2294705" cy="142348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What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Content Placeholder 2"/>
            <p:cNvSpPr txBox="1">
              <a:spLocks/>
            </p:cNvSpPr>
            <p:nvPr/>
          </p:nvSpPr>
          <p:spPr>
            <a:xfrm>
              <a:off x="4979993" y="4078952"/>
              <a:ext cx="2294705" cy="142348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How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Content Placeholder 2"/>
            <p:cNvSpPr txBox="1">
              <a:spLocks/>
            </p:cNvSpPr>
            <p:nvPr/>
          </p:nvSpPr>
          <p:spPr>
            <a:xfrm>
              <a:off x="7393412" y="4078952"/>
              <a:ext cx="2294705" cy="142348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Where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Content Placeholder 2"/>
            <p:cNvSpPr txBox="1">
              <a:spLocks/>
            </p:cNvSpPr>
            <p:nvPr/>
          </p:nvSpPr>
          <p:spPr>
            <a:xfrm>
              <a:off x="9833631" y="4078952"/>
              <a:ext cx="2294705" cy="142348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Types of Loans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0" name="Rectangle 69"/>
          <p:cNvSpPr/>
          <p:nvPr/>
        </p:nvSpPr>
        <p:spPr>
          <a:xfrm>
            <a:off x="0" y="6750596"/>
            <a:ext cx="12192000" cy="165663"/>
          </a:xfrm>
          <a:prstGeom prst="rect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478876" y="958043"/>
            <a:ext cx="7455887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5400" dirty="0">
                <a:solidFill>
                  <a:schemeClr val="bg1"/>
                </a:solidFill>
                <a:latin typeface="Lato Hairline" panose="020F0502020204030203" pitchFamily="34" charset="0"/>
                <a:ea typeface="Roboto" panose="02000000000000000000" pitchFamily="2" charset="0"/>
                <a:cs typeface="Lato Hairline" panose="020F0502020204030203" pitchFamily="34" charset="0"/>
              </a:rPr>
              <a:t>What Does Non-QM or </a:t>
            </a:r>
          </a:p>
          <a:p>
            <a:pPr lvl="0" algn="ctr"/>
            <a:r>
              <a:rPr lang="en-US" sz="5400" dirty="0">
                <a:solidFill>
                  <a:schemeClr val="bg1"/>
                </a:solidFill>
                <a:latin typeface="Lato Hairline" panose="020F0502020204030203" pitchFamily="34" charset="0"/>
                <a:ea typeface="Roboto" panose="02000000000000000000" pitchFamily="2" charset="0"/>
                <a:cs typeface="Lato Hairline" panose="020F0502020204030203" pitchFamily="34" charset="0"/>
              </a:rPr>
              <a:t>Portfolio Mean Exactly?</a:t>
            </a:r>
          </a:p>
        </p:txBody>
      </p:sp>
    </p:spTree>
    <p:extLst>
      <p:ext uri="{BB962C8B-B14F-4D97-AF65-F5344CB8AC3E}">
        <p14:creationId xmlns:p14="http://schemas.microsoft.com/office/powerpoint/2010/main" val="226384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12E5644D-955A-4FBF-8CE7-004CAEBD8469}"/>
              </a:ext>
            </a:extLst>
          </p:cNvPr>
          <p:cNvSpPr/>
          <p:nvPr/>
        </p:nvSpPr>
        <p:spPr>
          <a:xfrm>
            <a:off x="0" y="1145974"/>
            <a:ext cx="12192000" cy="3617936"/>
          </a:xfrm>
          <a:custGeom>
            <a:avLst/>
            <a:gdLst/>
            <a:ahLst/>
            <a:cxnLst/>
            <a:rect l="l" t="t" r="r" b="b"/>
            <a:pathLst>
              <a:path w="6858000" h="685800">
                <a:moveTo>
                  <a:pt x="0" y="685800"/>
                </a:moveTo>
                <a:lnTo>
                  <a:pt x="6858000" y="685800"/>
                </a:lnTo>
                <a:lnTo>
                  <a:pt x="6858000" y="0"/>
                </a:lnTo>
                <a:lnTo>
                  <a:pt x="0" y="0"/>
                </a:lnTo>
                <a:lnTo>
                  <a:pt x="0" y="685800"/>
                </a:lnTo>
                <a:close/>
              </a:path>
            </a:pathLst>
          </a:custGeom>
          <a:solidFill>
            <a:srgbClr val="00ADEE"/>
          </a:solidFill>
        </p:spPr>
        <p:txBody>
          <a:bodyPr wrap="square" lIns="0" tIns="0" rIns="0" bIns="0" rtlCol="0">
            <a:noAutofit/>
          </a:bodyPr>
          <a:lstStyle/>
          <a:p>
            <a:pPr defTabSz="820103"/>
            <a:endParaRPr>
              <a:solidFill>
                <a:prstClr val="black"/>
              </a:solidFill>
            </a:endParaRPr>
          </a:p>
        </p:txBody>
      </p:sp>
      <p:sp>
        <p:nvSpPr>
          <p:cNvPr id="40" name="Textfeld 39"/>
          <p:cNvSpPr txBox="1"/>
          <p:nvPr/>
        </p:nvSpPr>
        <p:spPr>
          <a:xfrm>
            <a:off x="0" y="1369192"/>
            <a:ext cx="115345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28600"/>
            <a:r>
              <a:rPr lang="en-US" sz="6000" b="1" dirty="0">
                <a:solidFill>
                  <a:srgbClr val="33374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Portfolio Products = Non-QM Loans </a:t>
            </a:r>
          </a:p>
          <a:p>
            <a:pPr algn="ctr" defTabSz="228600"/>
            <a:r>
              <a:rPr lang="en-US" sz="6000" b="1" dirty="0">
                <a:solidFill>
                  <a:srgbClr val="33374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Refer to </a:t>
            </a:r>
          </a:p>
          <a:p>
            <a:pPr algn="ctr" defTabSz="228600"/>
            <a:r>
              <a:rPr lang="en-US" sz="6000" b="1" dirty="0">
                <a:solidFill>
                  <a:srgbClr val="33374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four things:</a:t>
            </a:r>
            <a:endParaRPr lang="de-DE" sz="6000" b="1" dirty="0">
              <a:solidFill>
                <a:srgbClr val="0F6FC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C62E74-A3F3-4A0D-87BE-B74C7AB32A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110" y="2231685"/>
            <a:ext cx="5150821" cy="46263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B7F9B9-418C-A0EA-726F-F3A011384E27}"/>
              </a:ext>
            </a:extLst>
          </p:cNvPr>
          <p:cNvSpPr txBox="1"/>
          <p:nvPr/>
        </p:nvSpPr>
        <p:spPr>
          <a:xfrm>
            <a:off x="243840" y="4888643"/>
            <a:ext cx="7477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b="1" dirty="0"/>
              <a:t>CREDIT SCORE</a:t>
            </a:r>
          </a:p>
          <a:p>
            <a:pPr marL="342900" indent="-342900">
              <a:buAutoNum type="arabicPeriod"/>
            </a:pPr>
            <a:r>
              <a:rPr lang="en-US" b="1" dirty="0"/>
              <a:t>DOWNPAYMENT</a:t>
            </a:r>
          </a:p>
          <a:p>
            <a:pPr marL="342900" indent="-342900">
              <a:buAutoNum type="arabicPeriod"/>
            </a:pPr>
            <a:r>
              <a:rPr lang="en-US" b="1" dirty="0"/>
              <a:t>PROOF OF INCOME</a:t>
            </a:r>
          </a:p>
          <a:p>
            <a:pPr marL="342900" indent="-342900">
              <a:buAutoNum type="arabicPeriod"/>
            </a:pPr>
            <a:r>
              <a:rPr lang="en-US" b="1" dirty="0"/>
              <a:t>LOAN PRODUCT GUIDELINES –Not Eligible for Traditional Financing</a:t>
            </a:r>
          </a:p>
        </p:txBody>
      </p:sp>
    </p:spTree>
    <p:extLst>
      <p:ext uri="{BB962C8B-B14F-4D97-AF65-F5344CB8AC3E}">
        <p14:creationId xmlns:p14="http://schemas.microsoft.com/office/powerpoint/2010/main" val="155544686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/>
          <p:cNvGrpSpPr/>
          <p:nvPr/>
        </p:nvGrpSpPr>
        <p:grpSpPr>
          <a:xfrm>
            <a:off x="0" y="4055039"/>
            <a:ext cx="12201094" cy="2985404"/>
            <a:chOff x="0" y="2548426"/>
            <a:chExt cx="12201094" cy="2985404"/>
          </a:xfrm>
        </p:grpSpPr>
        <p:sp>
          <p:nvSpPr>
            <p:cNvPr id="49" name="Rectangle 48"/>
            <p:cNvSpPr/>
            <p:nvPr/>
          </p:nvSpPr>
          <p:spPr>
            <a:xfrm>
              <a:off x="0" y="3832391"/>
              <a:ext cx="2440219" cy="15732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2440218" y="3828434"/>
              <a:ext cx="2440219" cy="157666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880437" y="2548426"/>
              <a:ext cx="2440219" cy="285729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7320656" y="3832412"/>
              <a:ext cx="2440219" cy="157330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9738656" y="3832412"/>
              <a:ext cx="2462438" cy="157330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Content Placeholder 2"/>
            <p:cNvSpPr txBox="1">
              <a:spLocks/>
            </p:cNvSpPr>
            <p:nvPr/>
          </p:nvSpPr>
          <p:spPr>
            <a:xfrm>
              <a:off x="91820" y="4110342"/>
              <a:ext cx="2294705" cy="142348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Introduction</a:t>
              </a:r>
              <a:b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Content Placeholder 2"/>
            <p:cNvSpPr txBox="1">
              <a:spLocks/>
            </p:cNvSpPr>
            <p:nvPr/>
          </p:nvSpPr>
          <p:spPr>
            <a:xfrm>
              <a:off x="2486176" y="4110342"/>
              <a:ext cx="2294705" cy="142348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What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Content Placeholder 2"/>
            <p:cNvSpPr txBox="1">
              <a:spLocks/>
            </p:cNvSpPr>
            <p:nvPr/>
          </p:nvSpPr>
          <p:spPr>
            <a:xfrm>
              <a:off x="4975412" y="3294274"/>
              <a:ext cx="2294705" cy="142348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How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Content Placeholder 2"/>
            <p:cNvSpPr txBox="1">
              <a:spLocks/>
            </p:cNvSpPr>
            <p:nvPr/>
          </p:nvSpPr>
          <p:spPr>
            <a:xfrm>
              <a:off x="7393412" y="4078952"/>
              <a:ext cx="2294705" cy="142348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Where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Content Placeholder 2"/>
            <p:cNvSpPr txBox="1">
              <a:spLocks/>
            </p:cNvSpPr>
            <p:nvPr/>
          </p:nvSpPr>
          <p:spPr>
            <a:xfrm>
              <a:off x="9833631" y="4078952"/>
              <a:ext cx="2294705" cy="142348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Types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0" name="Rectangle 69"/>
          <p:cNvSpPr/>
          <p:nvPr/>
        </p:nvSpPr>
        <p:spPr>
          <a:xfrm>
            <a:off x="0" y="6750596"/>
            <a:ext cx="12192000" cy="165663"/>
          </a:xfrm>
          <a:prstGeom prst="rect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842262" y="633625"/>
            <a:ext cx="7287188" cy="1569660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none">
            <a:spAutoFit/>
          </a:bodyPr>
          <a:lstStyle/>
          <a:p>
            <a:pPr lvl="0" algn="ctr"/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How Can Portfolio Loans </a:t>
            </a:r>
          </a:p>
          <a:p>
            <a:pPr lvl="0" algn="ctr"/>
            <a:r>
              <a:rPr lang="en-US" sz="4800" b="1" dirty="0">
                <a:solidFill>
                  <a:schemeClr val="bg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Help You Close More Deals?</a:t>
            </a:r>
          </a:p>
        </p:txBody>
      </p:sp>
    </p:spTree>
    <p:extLst>
      <p:ext uri="{BB962C8B-B14F-4D97-AF65-F5344CB8AC3E}">
        <p14:creationId xmlns:p14="http://schemas.microsoft.com/office/powerpoint/2010/main" val="60090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2">
            <a:extLst>
              <a:ext uri="{FF2B5EF4-FFF2-40B4-BE49-F238E27FC236}">
                <a16:creationId xmlns:a16="http://schemas.microsoft.com/office/drawing/2014/main" id="{91DB129F-9708-4385-BC76-36A7FE99380F}"/>
              </a:ext>
            </a:extLst>
          </p:cNvPr>
          <p:cNvSpPr/>
          <p:nvPr/>
        </p:nvSpPr>
        <p:spPr>
          <a:xfrm>
            <a:off x="0" y="4552573"/>
            <a:ext cx="12192000" cy="1938992"/>
          </a:xfrm>
          <a:custGeom>
            <a:avLst/>
            <a:gdLst/>
            <a:ahLst/>
            <a:cxnLst/>
            <a:rect l="l" t="t" r="r" b="b"/>
            <a:pathLst>
              <a:path w="6858000" h="685800">
                <a:moveTo>
                  <a:pt x="0" y="685800"/>
                </a:moveTo>
                <a:lnTo>
                  <a:pt x="6858000" y="685800"/>
                </a:lnTo>
                <a:lnTo>
                  <a:pt x="6858000" y="0"/>
                </a:lnTo>
                <a:lnTo>
                  <a:pt x="0" y="0"/>
                </a:lnTo>
                <a:lnTo>
                  <a:pt x="0" y="685800"/>
                </a:lnTo>
                <a:close/>
              </a:path>
            </a:pathLst>
          </a:custGeom>
          <a:solidFill>
            <a:srgbClr val="006991"/>
          </a:solidFill>
        </p:spPr>
        <p:txBody>
          <a:bodyPr wrap="square" lIns="0" tIns="0" rIns="0" bIns="0" rtlCol="0">
            <a:noAutofit/>
          </a:bodyPr>
          <a:lstStyle/>
          <a:p>
            <a:pPr defTabSz="820103"/>
            <a:endParaRPr>
              <a:solidFill>
                <a:prstClr val="black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DDC4D5E9-5A9B-4506-9B2A-E938299323C5}"/>
              </a:ext>
            </a:extLst>
          </p:cNvPr>
          <p:cNvSpPr/>
          <p:nvPr/>
        </p:nvSpPr>
        <p:spPr>
          <a:xfrm>
            <a:off x="8451499" y="957527"/>
            <a:ext cx="3403642" cy="3123600"/>
          </a:xfrm>
          <a:prstGeom prst="ellipse">
            <a:avLst/>
          </a:prstGeom>
          <a:solidFill>
            <a:srgbClr val="00699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3052C0F-7012-438C-AD89-141B86357D02}"/>
              </a:ext>
            </a:extLst>
          </p:cNvPr>
          <p:cNvSpPr/>
          <p:nvPr/>
        </p:nvSpPr>
        <p:spPr>
          <a:xfrm>
            <a:off x="279162" y="908719"/>
            <a:ext cx="3403642" cy="3123600"/>
          </a:xfrm>
          <a:prstGeom prst="ellipse">
            <a:avLst/>
          </a:prstGeom>
          <a:solidFill>
            <a:srgbClr val="00699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8659194" y="1379980"/>
            <a:ext cx="2988252" cy="1025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4800" b="1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680</a:t>
            </a:r>
          </a:p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50% of households have a credit score under 680</a:t>
            </a:r>
          </a:p>
        </p:txBody>
      </p:sp>
      <p:sp>
        <p:nvSpPr>
          <p:cNvPr id="27" name="Freeform 456"/>
          <p:cNvSpPr>
            <a:spLocks noEditPoints="1"/>
          </p:cNvSpPr>
          <p:nvPr/>
        </p:nvSpPr>
        <p:spPr bwMode="auto">
          <a:xfrm>
            <a:off x="5803691" y="2041606"/>
            <a:ext cx="508530" cy="428913"/>
          </a:xfrm>
          <a:custGeom>
            <a:avLst/>
            <a:gdLst>
              <a:gd name="T0" fmla="*/ 4 w 198"/>
              <a:gd name="T1" fmla="*/ 0 h 167"/>
              <a:gd name="T2" fmla="*/ 2 w 198"/>
              <a:gd name="T3" fmla="*/ 2 h 167"/>
              <a:gd name="T4" fmla="*/ 0 w 198"/>
              <a:gd name="T5" fmla="*/ 133 h 167"/>
              <a:gd name="T6" fmla="*/ 2 w 198"/>
              <a:gd name="T7" fmla="*/ 137 h 167"/>
              <a:gd name="T8" fmla="*/ 72 w 198"/>
              <a:gd name="T9" fmla="*/ 139 h 167"/>
              <a:gd name="T10" fmla="*/ 72 w 198"/>
              <a:gd name="T11" fmla="*/ 159 h 167"/>
              <a:gd name="T12" fmla="*/ 60 w 198"/>
              <a:gd name="T13" fmla="*/ 159 h 167"/>
              <a:gd name="T14" fmla="*/ 56 w 198"/>
              <a:gd name="T15" fmla="*/ 163 h 167"/>
              <a:gd name="T16" fmla="*/ 56 w 198"/>
              <a:gd name="T17" fmla="*/ 163 h 167"/>
              <a:gd name="T18" fmla="*/ 60 w 198"/>
              <a:gd name="T19" fmla="*/ 167 h 167"/>
              <a:gd name="T20" fmla="*/ 138 w 198"/>
              <a:gd name="T21" fmla="*/ 167 h 167"/>
              <a:gd name="T22" fmla="*/ 140 w 198"/>
              <a:gd name="T23" fmla="*/ 163 h 167"/>
              <a:gd name="T24" fmla="*/ 140 w 198"/>
              <a:gd name="T25" fmla="*/ 163 h 167"/>
              <a:gd name="T26" fmla="*/ 138 w 198"/>
              <a:gd name="T27" fmla="*/ 159 h 167"/>
              <a:gd name="T28" fmla="*/ 126 w 198"/>
              <a:gd name="T29" fmla="*/ 145 h 167"/>
              <a:gd name="T30" fmla="*/ 192 w 198"/>
              <a:gd name="T31" fmla="*/ 139 h 167"/>
              <a:gd name="T32" fmla="*/ 196 w 198"/>
              <a:gd name="T33" fmla="*/ 137 h 167"/>
              <a:gd name="T34" fmla="*/ 198 w 198"/>
              <a:gd name="T35" fmla="*/ 6 h 167"/>
              <a:gd name="T36" fmla="*/ 196 w 198"/>
              <a:gd name="T37" fmla="*/ 2 h 167"/>
              <a:gd name="T38" fmla="*/ 192 w 198"/>
              <a:gd name="T39" fmla="*/ 0 h 167"/>
              <a:gd name="T40" fmla="*/ 162 w 198"/>
              <a:gd name="T41" fmla="*/ 113 h 167"/>
              <a:gd name="T42" fmla="*/ 144 w 198"/>
              <a:gd name="T43" fmla="*/ 42 h 167"/>
              <a:gd name="T44" fmla="*/ 134 w 198"/>
              <a:gd name="T45" fmla="*/ 113 h 167"/>
              <a:gd name="T46" fmla="*/ 118 w 198"/>
              <a:gd name="T47" fmla="*/ 58 h 167"/>
              <a:gd name="T48" fmla="*/ 108 w 198"/>
              <a:gd name="T49" fmla="*/ 113 h 167"/>
              <a:gd name="T50" fmla="*/ 90 w 198"/>
              <a:gd name="T51" fmla="*/ 66 h 167"/>
              <a:gd name="T52" fmla="*/ 80 w 198"/>
              <a:gd name="T53" fmla="*/ 113 h 167"/>
              <a:gd name="T54" fmla="*/ 62 w 198"/>
              <a:gd name="T55" fmla="*/ 83 h 167"/>
              <a:gd name="T56" fmla="*/ 52 w 198"/>
              <a:gd name="T57" fmla="*/ 113 h 167"/>
              <a:gd name="T58" fmla="*/ 36 w 198"/>
              <a:gd name="T59" fmla="*/ 93 h 167"/>
              <a:gd name="T60" fmla="*/ 6 w 198"/>
              <a:gd name="T61" fmla="*/ 113 h 167"/>
              <a:gd name="T62" fmla="*/ 192 w 198"/>
              <a:gd name="T63" fmla="*/ 8 h 1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98" h="167">
                <a:moveTo>
                  <a:pt x="192" y="0"/>
                </a:moveTo>
                <a:lnTo>
                  <a:pt x="4" y="0"/>
                </a:lnTo>
                <a:lnTo>
                  <a:pt x="4" y="0"/>
                </a:lnTo>
                <a:lnTo>
                  <a:pt x="2" y="2"/>
                </a:lnTo>
                <a:lnTo>
                  <a:pt x="0" y="6"/>
                </a:lnTo>
                <a:lnTo>
                  <a:pt x="0" y="133"/>
                </a:lnTo>
                <a:lnTo>
                  <a:pt x="0" y="133"/>
                </a:lnTo>
                <a:lnTo>
                  <a:pt x="2" y="137"/>
                </a:lnTo>
                <a:lnTo>
                  <a:pt x="4" y="139"/>
                </a:lnTo>
                <a:lnTo>
                  <a:pt x="72" y="139"/>
                </a:lnTo>
                <a:lnTo>
                  <a:pt x="72" y="145"/>
                </a:lnTo>
                <a:lnTo>
                  <a:pt x="72" y="159"/>
                </a:lnTo>
                <a:lnTo>
                  <a:pt x="60" y="159"/>
                </a:lnTo>
                <a:lnTo>
                  <a:pt x="60" y="159"/>
                </a:lnTo>
                <a:lnTo>
                  <a:pt x="58" y="159"/>
                </a:lnTo>
                <a:lnTo>
                  <a:pt x="56" y="163"/>
                </a:lnTo>
                <a:lnTo>
                  <a:pt x="56" y="163"/>
                </a:lnTo>
                <a:lnTo>
                  <a:pt x="56" y="163"/>
                </a:lnTo>
                <a:lnTo>
                  <a:pt x="58" y="167"/>
                </a:lnTo>
                <a:lnTo>
                  <a:pt x="60" y="167"/>
                </a:lnTo>
                <a:lnTo>
                  <a:pt x="138" y="167"/>
                </a:lnTo>
                <a:lnTo>
                  <a:pt x="138" y="167"/>
                </a:lnTo>
                <a:lnTo>
                  <a:pt x="140" y="167"/>
                </a:lnTo>
                <a:lnTo>
                  <a:pt x="140" y="163"/>
                </a:lnTo>
                <a:lnTo>
                  <a:pt x="140" y="163"/>
                </a:lnTo>
                <a:lnTo>
                  <a:pt x="140" y="163"/>
                </a:lnTo>
                <a:lnTo>
                  <a:pt x="140" y="159"/>
                </a:lnTo>
                <a:lnTo>
                  <a:pt x="138" y="159"/>
                </a:lnTo>
                <a:lnTo>
                  <a:pt x="126" y="159"/>
                </a:lnTo>
                <a:lnTo>
                  <a:pt x="126" y="145"/>
                </a:lnTo>
                <a:lnTo>
                  <a:pt x="126" y="139"/>
                </a:lnTo>
                <a:lnTo>
                  <a:pt x="192" y="139"/>
                </a:lnTo>
                <a:lnTo>
                  <a:pt x="192" y="139"/>
                </a:lnTo>
                <a:lnTo>
                  <a:pt x="196" y="137"/>
                </a:lnTo>
                <a:lnTo>
                  <a:pt x="198" y="133"/>
                </a:lnTo>
                <a:lnTo>
                  <a:pt x="198" y="6"/>
                </a:lnTo>
                <a:lnTo>
                  <a:pt x="198" y="6"/>
                </a:lnTo>
                <a:lnTo>
                  <a:pt x="196" y="2"/>
                </a:lnTo>
                <a:lnTo>
                  <a:pt x="192" y="0"/>
                </a:lnTo>
                <a:lnTo>
                  <a:pt x="192" y="0"/>
                </a:lnTo>
                <a:close/>
                <a:moveTo>
                  <a:pt x="192" y="113"/>
                </a:moveTo>
                <a:lnTo>
                  <a:pt x="162" y="113"/>
                </a:lnTo>
                <a:lnTo>
                  <a:pt x="162" y="42"/>
                </a:lnTo>
                <a:lnTo>
                  <a:pt x="144" y="42"/>
                </a:lnTo>
                <a:lnTo>
                  <a:pt x="144" y="113"/>
                </a:lnTo>
                <a:lnTo>
                  <a:pt x="134" y="113"/>
                </a:lnTo>
                <a:lnTo>
                  <a:pt x="134" y="58"/>
                </a:lnTo>
                <a:lnTo>
                  <a:pt x="118" y="58"/>
                </a:lnTo>
                <a:lnTo>
                  <a:pt x="118" y="113"/>
                </a:lnTo>
                <a:lnTo>
                  <a:pt x="108" y="113"/>
                </a:lnTo>
                <a:lnTo>
                  <a:pt x="108" y="66"/>
                </a:lnTo>
                <a:lnTo>
                  <a:pt x="90" y="66"/>
                </a:lnTo>
                <a:lnTo>
                  <a:pt x="90" y="113"/>
                </a:lnTo>
                <a:lnTo>
                  <a:pt x="80" y="113"/>
                </a:lnTo>
                <a:lnTo>
                  <a:pt x="80" y="83"/>
                </a:lnTo>
                <a:lnTo>
                  <a:pt x="62" y="83"/>
                </a:lnTo>
                <a:lnTo>
                  <a:pt x="62" y="113"/>
                </a:lnTo>
                <a:lnTo>
                  <a:pt x="52" y="113"/>
                </a:lnTo>
                <a:lnTo>
                  <a:pt x="52" y="93"/>
                </a:lnTo>
                <a:lnTo>
                  <a:pt x="36" y="93"/>
                </a:lnTo>
                <a:lnTo>
                  <a:pt x="36" y="113"/>
                </a:lnTo>
                <a:lnTo>
                  <a:pt x="6" y="113"/>
                </a:lnTo>
                <a:lnTo>
                  <a:pt x="6" y="8"/>
                </a:lnTo>
                <a:lnTo>
                  <a:pt x="192" y="8"/>
                </a:lnTo>
                <a:lnTo>
                  <a:pt x="192" y="1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grpSp>
        <p:nvGrpSpPr>
          <p:cNvPr id="31" name="Group 30"/>
          <p:cNvGrpSpPr/>
          <p:nvPr/>
        </p:nvGrpSpPr>
        <p:grpSpPr>
          <a:xfrm>
            <a:off x="5799441" y="4267259"/>
            <a:ext cx="517031" cy="446755"/>
            <a:chOff x="-3008312" y="4821238"/>
            <a:chExt cx="327025" cy="282575"/>
          </a:xfrm>
          <a:solidFill>
            <a:schemeClr val="bg1"/>
          </a:solidFill>
        </p:grpSpPr>
        <p:sp>
          <p:nvSpPr>
            <p:cNvPr id="32" name="Freeform 460"/>
            <p:cNvSpPr>
              <a:spLocks/>
            </p:cNvSpPr>
            <p:nvPr/>
          </p:nvSpPr>
          <p:spPr bwMode="auto">
            <a:xfrm>
              <a:off x="-2773362" y="4821238"/>
              <a:ext cx="28575" cy="104775"/>
            </a:xfrm>
            <a:custGeom>
              <a:avLst/>
              <a:gdLst>
                <a:gd name="T0" fmla="*/ 18 w 18"/>
                <a:gd name="T1" fmla="*/ 28 h 66"/>
                <a:gd name="T2" fmla="*/ 18 w 18"/>
                <a:gd name="T3" fmla="*/ 8 h 66"/>
                <a:gd name="T4" fmla="*/ 18 w 18"/>
                <a:gd name="T5" fmla="*/ 8 h 66"/>
                <a:gd name="T6" fmla="*/ 16 w 18"/>
                <a:gd name="T7" fmla="*/ 4 h 66"/>
                <a:gd name="T8" fmla="*/ 16 w 18"/>
                <a:gd name="T9" fmla="*/ 4 h 66"/>
                <a:gd name="T10" fmla="*/ 14 w 18"/>
                <a:gd name="T11" fmla="*/ 0 h 66"/>
                <a:gd name="T12" fmla="*/ 14 w 18"/>
                <a:gd name="T13" fmla="*/ 0 h 66"/>
                <a:gd name="T14" fmla="*/ 8 w 18"/>
                <a:gd name="T15" fmla="*/ 0 h 66"/>
                <a:gd name="T16" fmla="*/ 8 w 18"/>
                <a:gd name="T17" fmla="*/ 0 h 66"/>
                <a:gd name="T18" fmla="*/ 4 w 18"/>
                <a:gd name="T19" fmla="*/ 0 h 66"/>
                <a:gd name="T20" fmla="*/ 2 w 18"/>
                <a:gd name="T21" fmla="*/ 2 h 66"/>
                <a:gd name="T22" fmla="*/ 0 w 18"/>
                <a:gd name="T23" fmla="*/ 4 h 66"/>
                <a:gd name="T24" fmla="*/ 0 w 18"/>
                <a:gd name="T25" fmla="*/ 8 h 66"/>
                <a:gd name="T26" fmla="*/ 0 w 18"/>
                <a:gd name="T27" fmla="*/ 28 h 66"/>
                <a:gd name="T28" fmla="*/ 0 w 18"/>
                <a:gd name="T29" fmla="*/ 28 h 66"/>
                <a:gd name="T30" fmla="*/ 0 w 18"/>
                <a:gd name="T31" fmla="*/ 56 h 66"/>
                <a:gd name="T32" fmla="*/ 0 w 18"/>
                <a:gd name="T33" fmla="*/ 56 h 66"/>
                <a:gd name="T34" fmla="*/ 0 w 18"/>
                <a:gd name="T35" fmla="*/ 60 h 66"/>
                <a:gd name="T36" fmla="*/ 2 w 18"/>
                <a:gd name="T37" fmla="*/ 64 h 66"/>
                <a:gd name="T38" fmla="*/ 6 w 18"/>
                <a:gd name="T39" fmla="*/ 64 h 66"/>
                <a:gd name="T40" fmla="*/ 8 w 18"/>
                <a:gd name="T41" fmla="*/ 66 h 66"/>
                <a:gd name="T42" fmla="*/ 8 w 18"/>
                <a:gd name="T43" fmla="*/ 66 h 66"/>
                <a:gd name="T44" fmla="*/ 12 w 18"/>
                <a:gd name="T45" fmla="*/ 64 h 66"/>
                <a:gd name="T46" fmla="*/ 14 w 18"/>
                <a:gd name="T47" fmla="*/ 64 h 66"/>
                <a:gd name="T48" fmla="*/ 16 w 18"/>
                <a:gd name="T49" fmla="*/ 60 h 66"/>
                <a:gd name="T50" fmla="*/ 18 w 18"/>
                <a:gd name="T51" fmla="*/ 56 h 66"/>
                <a:gd name="T52" fmla="*/ 18 w 18"/>
                <a:gd name="T53" fmla="*/ 28 h 66"/>
                <a:gd name="T54" fmla="*/ 18 w 18"/>
                <a:gd name="T55" fmla="*/ 2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" h="66">
                  <a:moveTo>
                    <a:pt x="18" y="28"/>
                  </a:moveTo>
                  <a:lnTo>
                    <a:pt x="18" y="8"/>
                  </a:lnTo>
                  <a:lnTo>
                    <a:pt x="18" y="8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60"/>
                  </a:lnTo>
                  <a:lnTo>
                    <a:pt x="2" y="64"/>
                  </a:lnTo>
                  <a:lnTo>
                    <a:pt x="6" y="64"/>
                  </a:lnTo>
                  <a:lnTo>
                    <a:pt x="8" y="66"/>
                  </a:lnTo>
                  <a:lnTo>
                    <a:pt x="8" y="66"/>
                  </a:lnTo>
                  <a:lnTo>
                    <a:pt x="12" y="64"/>
                  </a:lnTo>
                  <a:lnTo>
                    <a:pt x="14" y="64"/>
                  </a:lnTo>
                  <a:lnTo>
                    <a:pt x="16" y="60"/>
                  </a:lnTo>
                  <a:lnTo>
                    <a:pt x="18" y="56"/>
                  </a:lnTo>
                  <a:lnTo>
                    <a:pt x="18" y="28"/>
                  </a:lnTo>
                  <a:lnTo>
                    <a:pt x="18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3" name="Freeform 461"/>
            <p:cNvSpPr>
              <a:spLocks/>
            </p:cNvSpPr>
            <p:nvPr/>
          </p:nvSpPr>
          <p:spPr bwMode="auto">
            <a:xfrm>
              <a:off x="-2941637" y="4821238"/>
              <a:ext cx="25400" cy="104775"/>
            </a:xfrm>
            <a:custGeom>
              <a:avLst/>
              <a:gdLst>
                <a:gd name="T0" fmla="*/ 12 w 16"/>
                <a:gd name="T1" fmla="*/ 0 h 66"/>
                <a:gd name="T2" fmla="*/ 12 w 16"/>
                <a:gd name="T3" fmla="*/ 0 h 66"/>
                <a:gd name="T4" fmla="*/ 8 w 16"/>
                <a:gd name="T5" fmla="*/ 0 h 66"/>
                <a:gd name="T6" fmla="*/ 8 w 16"/>
                <a:gd name="T7" fmla="*/ 0 h 66"/>
                <a:gd name="T8" fmla="*/ 4 w 16"/>
                <a:gd name="T9" fmla="*/ 0 h 66"/>
                <a:gd name="T10" fmla="*/ 2 w 16"/>
                <a:gd name="T11" fmla="*/ 2 h 66"/>
                <a:gd name="T12" fmla="*/ 0 w 16"/>
                <a:gd name="T13" fmla="*/ 4 h 66"/>
                <a:gd name="T14" fmla="*/ 0 w 16"/>
                <a:gd name="T15" fmla="*/ 8 h 66"/>
                <a:gd name="T16" fmla="*/ 0 w 16"/>
                <a:gd name="T17" fmla="*/ 28 h 66"/>
                <a:gd name="T18" fmla="*/ 0 w 16"/>
                <a:gd name="T19" fmla="*/ 56 h 66"/>
                <a:gd name="T20" fmla="*/ 0 w 16"/>
                <a:gd name="T21" fmla="*/ 56 h 66"/>
                <a:gd name="T22" fmla="*/ 0 w 16"/>
                <a:gd name="T23" fmla="*/ 60 h 66"/>
                <a:gd name="T24" fmla="*/ 2 w 16"/>
                <a:gd name="T25" fmla="*/ 64 h 66"/>
                <a:gd name="T26" fmla="*/ 4 w 16"/>
                <a:gd name="T27" fmla="*/ 64 h 66"/>
                <a:gd name="T28" fmla="*/ 8 w 16"/>
                <a:gd name="T29" fmla="*/ 66 h 66"/>
                <a:gd name="T30" fmla="*/ 8 w 16"/>
                <a:gd name="T31" fmla="*/ 66 h 66"/>
                <a:gd name="T32" fmla="*/ 12 w 16"/>
                <a:gd name="T33" fmla="*/ 64 h 66"/>
                <a:gd name="T34" fmla="*/ 14 w 16"/>
                <a:gd name="T35" fmla="*/ 64 h 66"/>
                <a:gd name="T36" fmla="*/ 16 w 16"/>
                <a:gd name="T37" fmla="*/ 60 h 66"/>
                <a:gd name="T38" fmla="*/ 16 w 16"/>
                <a:gd name="T39" fmla="*/ 56 h 66"/>
                <a:gd name="T40" fmla="*/ 16 w 16"/>
                <a:gd name="T41" fmla="*/ 28 h 66"/>
                <a:gd name="T42" fmla="*/ 16 w 16"/>
                <a:gd name="T43" fmla="*/ 8 h 66"/>
                <a:gd name="T44" fmla="*/ 16 w 16"/>
                <a:gd name="T45" fmla="*/ 8 h 66"/>
                <a:gd name="T46" fmla="*/ 16 w 16"/>
                <a:gd name="T47" fmla="*/ 4 h 66"/>
                <a:gd name="T48" fmla="*/ 16 w 16"/>
                <a:gd name="T49" fmla="*/ 4 h 66"/>
                <a:gd name="T50" fmla="*/ 12 w 16"/>
                <a:gd name="T51" fmla="*/ 0 h 66"/>
                <a:gd name="T52" fmla="*/ 12 w 16"/>
                <a:gd name="T5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" h="66">
                  <a:moveTo>
                    <a:pt x="12" y="0"/>
                  </a:moveTo>
                  <a:lnTo>
                    <a:pt x="12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28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60"/>
                  </a:lnTo>
                  <a:lnTo>
                    <a:pt x="2" y="64"/>
                  </a:lnTo>
                  <a:lnTo>
                    <a:pt x="4" y="64"/>
                  </a:lnTo>
                  <a:lnTo>
                    <a:pt x="8" y="66"/>
                  </a:lnTo>
                  <a:lnTo>
                    <a:pt x="8" y="66"/>
                  </a:lnTo>
                  <a:lnTo>
                    <a:pt x="12" y="64"/>
                  </a:lnTo>
                  <a:lnTo>
                    <a:pt x="14" y="64"/>
                  </a:lnTo>
                  <a:lnTo>
                    <a:pt x="16" y="60"/>
                  </a:lnTo>
                  <a:lnTo>
                    <a:pt x="16" y="56"/>
                  </a:lnTo>
                  <a:lnTo>
                    <a:pt x="16" y="2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34" name="Freeform 462"/>
            <p:cNvSpPr>
              <a:spLocks noEditPoints="1"/>
            </p:cNvSpPr>
            <p:nvPr/>
          </p:nvSpPr>
          <p:spPr bwMode="auto">
            <a:xfrm>
              <a:off x="-3008312" y="4865688"/>
              <a:ext cx="327025" cy="238125"/>
            </a:xfrm>
            <a:custGeom>
              <a:avLst/>
              <a:gdLst>
                <a:gd name="T0" fmla="*/ 172 w 206"/>
                <a:gd name="T1" fmla="*/ 0 h 150"/>
                <a:gd name="T2" fmla="*/ 172 w 206"/>
                <a:gd name="T3" fmla="*/ 28 h 150"/>
                <a:gd name="T4" fmla="*/ 168 w 206"/>
                <a:gd name="T5" fmla="*/ 40 h 150"/>
                <a:gd name="T6" fmla="*/ 156 w 206"/>
                <a:gd name="T7" fmla="*/ 44 h 150"/>
                <a:gd name="T8" fmla="*/ 150 w 206"/>
                <a:gd name="T9" fmla="*/ 42 h 150"/>
                <a:gd name="T10" fmla="*/ 142 w 206"/>
                <a:gd name="T11" fmla="*/ 34 h 150"/>
                <a:gd name="T12" fmla="*/ 142 w 206"/>
                <a:gd name="T13" fmla="*/ 0 h 150"/>
                <a:gd name="T14" fmla="*/ 66 w 206"/>
                <a:gd name="T15" fmla="*/ 28 h 150"/>
                <a:gd name="T16" fmla="*/ 64 w 206"/>
                <a:gd name="T17" fmla="*/ 34 h 150"/>
                <a:gd name="T18" fmla="*/ 56 w 206"/>
                <a:gd name="T19" fmla="*/ 42 h 150"/>
                <a:gd name="T20" fmla="*/ 50 w 206"/>
                <a:gd name="T21" fmla="*/ 44 h 150"/>
                <a:gd name="T22" fmla="*/ 40 w 206"/>
                <a:gd name="T23" fmla="*/ 40 h 150"/>
                <a:gd name="T24" fmla="*/ 36 w 206"/>
                <a:gd name="T25" fmla="*/ 28 h 150"/>
                <a:gd name="T26" fmla="*/ 20 w 206"/>
                <a:gd name="T27" fmla="*/ 0 h 150"/>
                <a:gd name="T28" fmla="*/ 12 w 206"/>
                <a:gd name="T29" fmla="*/ 2 h 150"/>
                <a:gd name="T30" fmla="*/ 2 w 206"/>
                <a:gd name="T31" fmla="*/ 12 h 150"/>
                <a:gd name="T32" fmla="*/ 0 w 206"/>
                <a:gd name="T33" fmla="*/ 132 h 150"/>
                <a:gd name="T34" fmla="*/ 2 w 206"/>
                <a:gd name="T35" fmla="*/ 140 h 150"/>
                <a:gd name="T36" fmla="*/ 12 w 206"/>
                <a:gd name="T37" fmla="*/ 150 h 150"/>
                <a:gd name="T38" fmla="*/ 188 w 206"/>
                <a:gd name="T39" fmla="*/ 150 h 150"/>
                <a:gd name="T40" fmla="*/ 196 w 206"/>
                <a:gd name="T41" fmla="*/ 150 h 150"/>
                <a:gd name="T42" fmla="*/ 204 w 206"/>
                <a:gd name="T43" fmla="*/ 140 h 150"/>
                <a:gd name="T44" fmla="*/ 206 w 206"/>
                <a:gd name="T45" fmla="*/ 18 h 150"/>
                <a:gd name="T46" fmla="*/ 204 w 206"/>
                <a:gd name="T47" fmla="*/ 12 h 150"/>
                <a:gd name="T48" fmla="*/ 196 w 206"/>
                <a:gd name="T49" fmla="*/ 2 h 150"/>
                <a:gd name="T50" fmla="*/ 188 w 206"/>
                <a:gd name="T51" fmla="*/ 0 h 150"/>
                <a:gd name="T52" fmla="*/ 30 w 206"/>
                <a:gd name="T53" fmla="*/ 128 h 150"/>
                <a:gd name="T54" fmla="*/ 66 w 206"/>
                <a:gd name="T55" fmla="*/ 100 h 150"/>
                <a:gd name="T56" fmla="*/ 66 w 206"/>
                <a:gd name="T57" fmla="*/ 84 h 150"/>
                <a:gd name="T58" fmla="*/ 30 w 206"/>
                <a:gd name="T59" fmla="*/ 56 h 150"/>
                <a:gd name="T60" fmla="*/ 66 w 206"/>
                <a:gd name="T61" fmla="*/ 84 h 150"/>
                <a:gd name="T62" fmla="*/ 84 w 206"/>
                <a:gd name="T63" fmla="*/ 128 h 150"/>
                <a:gd name="T64" fmla="*/ 120 w 206"/>
                <a:gd name="T65" fmla="*/ 100 h 150"/>
                <a:gd name="T66" fmla="*/ 120 w 206"/>
                <a:gd name="T67" fmla="*/ 84 h 150"/>
                <a:gd name="T68" fmla="*/ 84 w 206"/>
                <a:gd name="T69" fmla="*/ 56 h 150"/>
                <a:gd name="T70" fmla="*/ 120 w 206"/>
                <a:gd name="T71" fmla="*/ 84 h 150"/>
                <a:gd name="T72" fmla="*/ 140 w 206"/>
                <a:gd name="T73" fmla="*/ 128 h 150"/>
                <a:gd name="T74" fmla="*/ 176 w 206"/>
                <a:gd name="T75" fmla="*/ 100 h 150"/>
                <a:gd name="T76" fmla="*/ 176 w 206"/>
                <a:gd name="T77" fmla="*/ 84 h 150"/>
                <a:gd name="T78" fmla="*/ 140 w 206"/>
                <a:gd name="T79" fmla="*/ 56 h 150"/>
                <a:gd name="T80" fmla="*/ 176 w 206"/>
                <a:gd name="T81" fmla="*/ 84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6" h="150">
                  <a:moveTo>
                    <a:pt x="188" y="0"/>
                  </a:moveTo>
                  <a:lnTo>
                    <a:pt x="172" y="0"/>
                  </a:lnTo>
                  <a:lnTo>
                    <a:pt x="172" y="28"/>
                  </a:lnTo>
                  <a:lnTo>
                    <a:pt x="172" y="28"/>
                  </a:lnTo>
                  <a:lnTo>
                    <a:pt x="170" y="34"/>
                  </a:lnTo>
                  <a:lnTo>
                    <a:pt x="168" y="40"/>
                  </a:lnTo>
                  <a:lnTo>
                    <a:pt x="162" y="42"/>
                  </a:lnTo>
                  <a:lnTo>
                    <a:pt x="156" y="44"/>
                  </a:lnTo>
                  <a:lnTo>
                    <a:pt x="156" y="44"/>
                  </a:lnTo>
                  <a:lnTo>
                    <a:pt x="150" y="42"/>
                  </a:lnTo>
                  <a:lnTo>
                    <a:pt x="146" y="40"/>
                  </a:lnTo>
                  <a:lnTo>
                    <a:pt x="142" y="34"/>
                  </a:lnTo>
                  <a:lnTo>
                    <a:pt x="142" y="28"/>
                  </a:lnTo>
                  <a:lnTo>
                    <a:pt x="142" y="0"/>
                  </a:lnTo>
                  <a:lnTo>
                    <a:pt x="66" y="0"/>
                  </a:lnTo>
                  <a:lnTo>
                    <a:pt x="66" y="28"/>
                  </a:lnTo>
                  <a:lnTo>
                    <a:pt x="66" y="28"/>
                  </a:lnTo>
                  <a:lnTo>
                    <a:pt x="64" y="34"/>
                  </a:lnTo>
                  <a:lnTo>
                    <a:pt x="62" y="40"/>
                  </a:lnTo>
                  <a:lnTo>
                    <a:pt x="56" y="42"/>
                  </a:lnTo>
                  <a:lnTo>
                    <a:pt x="50" y="44"/>
                  </a:lnTo>
                  <a:lnTo>
                    <a:pt x="50" y="44"/>
                  </a:lnTo>
                  <a:lnTo>
                    <a:pt x="44" y="42"/>
                  </a:lnTo>
                  <a:lnTo>
                    <a:pt x="40" y="40"/>
                  </a:lnTo>
                  <a:lnTo>
                    <a:pt x="36" y="34"/>
                  </a:lnTo>
                  <a:lnTo>
                    <a:pt x="36" y="28"/>
                  </a:lnTo>
                  <a:lnTo>
                    <a:pt x="36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12" y="2"/>
                  </a:lnTo>
                  <a:lnTo>
                    <a:pt x="6" y="6"/>
                  </a:lnTo>
                  <a:lnTo>
                    <a:pt x="2" y="12"/>
                  </a:lnTo>
                  <a:lnTo>
                    <a:pt x="0" y="18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2" y="140"/>
                  </a:lnTo>
                  <a:lnTo>
                    <a:pt x="6" y="146"/>
                  </a:lnTo>
                  <a:lnTo>
                    <a:pt x="12" y="150"/>
                  </a:lnTo>
                  <a:lnTo>
                    <a:pt x="20" y="150"/>
                  </a:lnTo>
                  <a:lnTo>
                    <a:pt x="188" y="150"/>
                  </a:lnTo>
                  <a:lnTo>
                    <a:pt x="188" y="150"/>
                  </a:lnTo>
                  <a:lnTo>
                    <a:pt x="196" y="150"/>
                  </a:lnTo>
                  <a:lnTo>
                    <a:pt x="202" y="146"/>
                  </a:lnTo>
                  <a:lnTo>
                    <a:pt x="204" y="140"/>
                  </a:lnTo>
                  <a:lnTo>
                    <a:pt x="206" y="132"/>
                  </a:lnTo>
                  <a:lnTo>
                    <a:pt x="206" y="18"/>
                  </a:lnTo>
                  <a:lnTo>
                    <a:pt x="206" y="18"/>
                  </a:lnTo>
                  <a:lnTo>
                    <a:pt x="204" y="12"/>
                  </a:lnTo>
                  <a:lnTo>
                    <a:pt x="202" y="6"/>
                  </a:lnTo>
                  <a:lnTo>
                    <a:pt x="196" y="2"/>
                  </a:lnTo>
                  <a:lnTo>
                    <a:pt x="188" y="0"/>
                  </a:lnTo>
                  <a:lnTo>
                    <a:pt x="188" y="0"/>
                  </a:lnTo>
                  <a:close/>
                  <a:moveTo>
                    <a:pt x="66" y="128"/>
                  </a:moveTo>
                  <a:lnTo>
                    <a:pt x="30" y="128"/>
                  </a:lnTo>
                  <a:lnTo>
                    <a:pt x="30" y="100"/>
                  </a:lnTo>
                  <a:lnTo>
                    <a:pt x="66" y="100"/>
                  </a:lnTo>
                  <a:lnTo>
                    <a:pt x="66" y="128"/>
                  </a:lnTo>
                  <a:close/>
                  <a:moveTo>
                    <a:pt x="66" y="84"/>
                  </a:moveTo>
                  <a:lnTo>
                    <a:pt x="30" y="84"/>
                  </a:lnTo>
                  <a:lnTo>
                    <a:pt x="30" y="56"/>
                  </a:lnTo>
                  <a:lnTo>
                    <a:pt x="66" y="56"/>
                  </a:lnTo>
                  <a:lnTo>
                    <a:pt x="66" y="84"/>
                  </a:lnTo>
                  <a:close/>
                  <a:moveTo>
                    <a:pt x="120" y="128"/>
                  </a:moveTo>
                  <a:lnTo>
                    <a:pt x="84" y="128"/>
                  </a:lnTo>
                  <a:lnTo>
                    <a:pt x="84" y="100"/>
                  </a:lnTo>
                  <a:lnTo>
                    <a:pt x="120" y="100"/>
                  </a:lnTo>
                  <a:lnTo>
                    <a:pt x="120" y="128"/>
                  </a:lnTo>
                  <a:close/>
                  <a:moveTo>
                    <a:pt x="120" y="84"/>
                  </a:moveTo>
                  <a:lnTo>
                    <a:pt x="84" y="84"/>
                  </a:lnTo>
                  <a:lnTo>
                    <a:pt x="84" y="56"/>
                  </a:lnTo>
                  <a:lnTo>
                    <a:pt x="120" y="56"/>
                  </a:lnTo>
                  <a:lnTo>
                    <a:pt x="120" y="84"/>
                  </a:lnTo>
                  <a:close/>
                  <a:moveTo>
                    <a:pt x="176" y="128"/>
                  </a:moveTo>
                  <a:lnTo>
                    <a:pt x="140" y="128"/>
                  </a:lnTo>
                  <a:lnTo>
                    <a:pt x="140" y="100"/>
                  </a:lnTo>
                  <a:lnTo>
                    <a:pt x="176" y="100"/>
                  </a:lnTo>
                  <a:lnTo>
                    <a:pt x="176" y="128"/>
                  </a:lnTo>
                  <a:close/>
                  <a:moveTo>
                    <a:pt x="176" y="84"/>
                  </a:moveTo>
                  <a:lnTo>
                    <a:pt x="140" y="84"/>
                  </a:lnTo>
                  <a:lnTo>
                    <a:pt x="140" y="56"/>
                  </a:lnTo>
                  <a:lnTo>
                    <a:pt x="176" y="56"/>
                  </a:lnTo>
                  <a:lnTo>
                    <a:pt x="176" y="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218717C-46A6-44CC-8599-70A003379F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076" y="352432"/>
            <a:ext cx="4173728" cy="6505568"/>
          </a:xfrm>
          <a:prstGeom prst="rect">
            <a:avLst/>
          </a:prstGeom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5F5B0355-BBEB-4A87-AE86-D6F54E6D3295}"/>
              </a:ext>
            </a:extLst>
          </p:cNvPr>
          <p:cNvSpPr txBox="1">
            <a:spLocks/>
          </p:cNvSpPr>
          <p:nvPr/>
        </p:nvSpPr>
        <p:spPr>
          <a:xfrm>
            <a:off x="661536" y="755428"/>
            <a:ext cx="2638894" cy="1025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million  </a:t>
            </a:r>
          </a:p>
          <a:p>
            <a:pPr>
              <a:lnSpc>
                <a:spcPct val="120000"/>
              </a:lnSpc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self-employed borrowers in the United States</a:t>
            </a:r>
          </a:p>
        </p:txBody>
      </p:sp>
    </p:spTree>
    <p:extLst>
      <p:ext uri="{BB962C8B-B14F-4D97-AF65-F5344CB8AC3E}">
        <p14:creationId xmlns:p14="http://schemas.microsoft.com/office/powerpoint/2010/main" val="429173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/>
          <p:cNvGrpSpPr/>
          <p:nvPr/>
        </p:nvGrpSpPr>
        <p:grpSpPr>
          <a:xfrm>
            <a:off x="0" y="4055039"/>
            <a:ext cx="12201094" cy="2985404"/>
            <a:chOff x="0" y="2548426"/>
            <a:chExt cx="12201094" cy="2985404"/>
          </a:xfrm>
        </p:grpSpPr>
        <p:sp>
          <p:nvSpPr>
            <p:cNvPr id="49" name="Rectangle 48"/>
            <p:cNvSpPr/>
            <p:nvPr/>
          </p:nvSpPr>
          <p:spPr>
            <a:xfrm>
              <a:off x="0" y="3832391"/>
              <a:ext cx="2440219" cy="15732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2440218" y="3828434"/>
              <a:ext cx="2440219" cy="157666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880437" y="3828434"/>
              <a:ext cx="2440219" cy="157728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7320656" y="2548426"/>
              <a:ext cx="2440219" cy="285729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9738656" y="3832412"/>
              <a:ext cx="2462438" cy="157330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Content Placeholder 2"/>
            <p:cNvSpPr txBox="1">
              <a:spLocks/>
            </p:cNvSpPr>
            <p:nvPr/>
          </p:nvSpPr>
          <p:spPr>
            <a:xfrm>
              <a:off x="91820" y="4110342"/>
              <a:ext cx="2294705" cy="142348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Introduction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Content Placeholder 2"/>
            <p:cNvSpPr txBox="1">
              <a:spLocks/>
            </p:cNvSpPr>
            <p:nvPr/>
          </p:nvSpPr>
          <p:spPr>
            <a:xfrm>
              <a:off x="2486176" y="4110342"/>
              <a:ext cx="2294705" cy="142348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What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Content Placeholder 2"/>
            <p:cNvSpPr txBox="1">
              <a:spLocks/>
            </p:cNvSpPr>
            <p:nvPr/>
          </p:nvSpPr>
          <p:spPr>
            <a:xfrm>
              <a:off x="4979993" y="4078952"/>
              <a:ext cx="2294705" cy="142348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How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Content Placeholder 2"/>
            <p:cNvSpPr txBox="1">
              <a:spLocks/>
            </p:cNvSpPr>
            <p:nvPr/>
          </p:nvSpPr>
          <p:spPr>
            <a:xfrm>
              <a:off x="7393412" y="4078952"/>
              <a:ext cx="2294705" cy="142348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Where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Content Placeholder 2"/>
            <p:cNvSpPr txBox="1">
              <a:spLocks/>
            </p:cNvSpPr>
            <p:nvPr/>
          </p:nvSpPr>
          <p:spPr>
            <a:xfrm>
              <a:off x="9833631" y="4078952"/>
              <a:ext cx="2294705" cy="142348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Types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0" name="Rectangle 69"/>
          <p:cNvSpPr/>
          <p:nvPr/>
        </p:nvSpPr>
        <p:spPr>
          <a:xfrm>
            <a:off x="0" y="6750596"/>
            <a:ext cx="12192000" cy="165663"/>
          </a:xfrm>
          <a:prstGeom prst="rect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462875" y="147161"/>
            <a:ext cx="7487883" cy="2123658"/>
          </a:xfrm>
          <a:prstGeom prst="rect">
            <a:avLst/>
          </a:prstGeom>
          <a:solidFill>
            <a:schemeClr val="tx1">
              <a:alpha val="14000"/>
            </a:schemeClr>
          </a:solidFill>
        </p:spPr>
        <p:txBody>
          <a:bodyPr wrap="none">
            <a:spAutoFit/>
          </a:bodyPr>
          <a:lstStyle/>
          <a:p>
            <a:pPr lvl="0" algn="ctr"/>
            <a:r>
              <a:rPr lang="en-US" sz="6600" b="1" dirty="0">
                <a:solidFill>
                  <a:prstClr val="white"/>
                </a:solidFill>
                <a:ea typeface="Roboto" panose="02000000000000000000" pitchFamily="2" charset="0"/>
                <a:cs typeface="Lato Hairline" panose="020F0502020204030203" pitchFamily="34" charset="0"/>
              </a:rPr>
              <a:t>Where Can You Find </a:t>
            </a:r>
          </a:p>
          <a:p>
            <a:pPr lvl="0" algn="ctr"/>
            <a:r>
              <a:rPr lang="en-US" sz="6600" b="1" dirty="0">
                <a:solidFill>
                  <a:prstClr val="white"/>
                </a:solidFill>
                <a:ea typeface="Roboto" panose="02000000000000000000" pitchFamily="2" charset="0"/>
                <a:cs typeface="Lato Hairline" panose="020F0502020204030203" pitchFamily="34" charset="0"/>
              </a:rPr>
              <a:t>Portfolio Borrowers?</a:t>
            </a:r>
          </a:p>
        </p:txBody>
      </p:sp>
    </p:spTree>
    <p:extLst>
      <p:ext uri="{BB962C8B-B14F-4D97-AF65-F5344CB8AC3E}">
        <p14:creationId xmlns:p14="http://schemas.microsoft.com/office/powerpoint/2010/main" val="704317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28775"/>
            <a:ext cx="6807200" cy="4742291"/>
          </a:xfrm>
          <a:custGeom>
            <a:avLst/>
            <a:gdLst/>
            <a:ahLst/>
            <a:cxnLst/>
            <a:rect l="l" t="t" r="r" b="b"/>
            <a:pathLst>
              <a:path w="6858000" h="685800">
                <a:moveTo>
                  <a:pt x="0" y="685800"/>
                </a:moveTo>
                <a:lnTo>
                  <a:pt x="6858000" y="685800"/>
                </a:lnTo>
                <a:lnTo>
                  <a:pt x="6858000" y="0"/>
                </a:lnTo>
                <a:lnTo>
                  <a:pt x="0" y="0"/>
                </a:lnTo>
                <a:lnTo>
                  <a:pt x="0" y="685800"/>
                </a:lnTo>
                <a:close/>
              </a:path>
            </a:pathLst>
          </a:custGeom>
          <a:solidFill>
            <a:schemeClr val="bg1">
              <a:alpha val="79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defTabSz="820103"/>
            <a:endParaRPr dirty="0">
              <a:solidFill>
                <a:prstClr val="black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4294967295"/>
          </p:nvPr>
        </p:nvSpPr>
        <p:spPr>
          <a:xfrm>
            <a:off x="0" y="936624"/>
            <a:ext cx="6858000" cy="4685243"/>
          </a:xfrm>
          <a:solidFill>
            <a:schemeClr val="bg1"/>
          </a:solidFill>
        </p:spPr>
        <p:txBody>
          <a:bodyPr/>
          <a:lstStyle/>
          <a:p>
            <a:r>
              <a:rPr lang="en-US" sz="3600" b="1" dirty="0"/>
              <a:t>Revisit any recent turndowns in your book of business</a:t>
            </a:r>
          </a:p>
          <a:p>
            <a:r>
              <a:rPr lang="en-US" sz="3600" b="1" dirty="0"/>
              <a:t>Builders and developers</a:t>
            </a:r>
          </a:p>
          <a:p>
            <a:r>
              <a:rPr lang="en-US" sz="3600" b="1" dirty="0"/>
              <a:t>Accountants, CPAs</a:t>
            </a:r>
          </a:p>
          <a:p>
            <a:r>
              <a:rPr lang="en-US" sz="3600" b="1" dirty="0"/>
              <a:t>Financial planners</a:t>
            </a:r>
          </a:p>
          <a:p>
            <a:r>
              <a:rPr lang="en-US" sz="3600" b="1" dirty="0"/>
              <a:t>Bankruptcy attorneys</a:t>
            </a:r>
          </a:p>
          <a:p>
            <a:r>
              <a:rPr lang="en-US" sz="3600" b="1" dirty="0"/>
              <a:t>Short Sales You Have Done in Last 5 Years </a:t>
            </a:r>
            <a:endParaRPr lang="en-US" b="1" dirty="0"/>
          </a:p>
        </p:txBody>
      </p:sp>
      <p:sp>
        <p:nvSpPr>
          <p:cNvPr id="5" name="object 5"/>
          <p:cNvSpPr txBox="1"/>
          <p:nvPr/>
        </p:nvSpPr>
        <p:spPr>
          <a:xfrm>
            <a:off x="2209800" y="4038600"/>
            <a:ext cx="7887740" cy="25146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390" marR="29044" algn="just" defTabSz="820103">
              <a:lnSpc>
                <a:spcPct val="130000"/>
              </a:lnSpc>
            </a:pPr>
            <a:endParaRPr sz="900" dirty="0">
              <a:solidFill>
                <a:prstClr val="black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0812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728" y="0"/>
            <a:ext cx="12194728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0" y="4055039"/>
            <a:ext cx="12201094" cy="2985404"/>
            <a:chOff x="0" y="2548426"/>
            <a:chExt cx="12201094" cy="2985404"/>
          </a:xfrm>
        </p:grpSpPr>
        <p:sp>
          <p:nvSpPr>
            <p:cNvPr id="49" name="Rectangle 48"/>
            <p:cNvSpPr/>
            <p:nvPr/>
          </p:nvSpPr>
          <p:spPr>
            <a:xfrm>
              <a:off x="0" y="3832391"/>
              <a:ext cx="2440219" cy="15732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2440218" y="3828434"/>
              <a:ext cx="2440219" cy="157666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880437" y="3828434"/>
              <a:ext cx="2440219" cy="157728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7320656" y="3828434"/>
              <a:ext cx="2440219" cy="157728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9738656" y="2548426"/>
              <a:ext cx="2462438" cy="285729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Content Placeholder 2"/>
            <p:cNvSpPr txBox="1">
              <a:spLocks/>
            </p:cNvSpPr>
            <p:nvPr/>
          </p:nvSpPr>
          <p:spPr>
            <a:xfrm>
              <a:off x="91820" y="4110342"/>
              <a:ext cx="2294705" cy="142348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lang="en-US" sz="2000" b="1" dirty="0">
                  <a:solidFill>
                    <a:prstClr val="white"/>
                  </a:solidFill>
                  <a:latin typeface="Calibri" panose="020F0502020204030204"/>
                </a:rPr>
                <a:t>Introduction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Content Placeholder 2"/>
            <p:cNvSpPr txBox="1">
              <a:spLocks/>
            </p:cNvSpPr>
            <p:nvPr/>
          </p:nvSpPr>
          <p:spPr>
            <a:xfrm>
              <a:off x="2486176" y="4110342"/>
              <a:ext cx="2294705" cy="142348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What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Content Placeholder 2"/>
            <p:cNvSpPr txBox="1">
              <a:spLocks/>
            </p:cNvSpPr>
            <p:nvPr/>
          </p:nvSpPr>
          <p:spPr>
            <a:xfrm>
              <a:off x="4979993" y="4078952"/>
              <a:ext cx="2294705" cy="142348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How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Content Placeholder 2"/>
            <p:cNvSpPr txBox="1">
              <a:spLocks/>
            </p:cNvSpPr>
            <p:nvPr/>
          </p:nvSpPr>
          <p:spPr>
            <a:xfrm>
              <a:off x="7393412" y="4078952"/>
              <a:ext cx="2294705" cy="142348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Where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Content Placeholder 2"/>
            <p:cNvSpPr txBox="1">
              <a:spLocks/>
            </p:cNvSpPr>
            <p:nvPr/>
          </p:nvSpPr>
          <p:spPr>
            <a:xfrm>
              <a:off x="9822522" y="3600434"/>
              <a:ext cx="2294705" cy="142348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Types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0" name="Rectangle 69"/>
          <p:cNvSpPr/>
          <p:nvPr/>
        </p:nvSpPr>
        <p:spPr>
          <a:xfrm>
            <a:off x="0" y="6750596"/>
            <a:ext cx="12192000" cy="165663"/>
          </a:xfrm>
          <a:prstGeom prst="rect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462574" y="947380"/>
            <a:ext cx="9852377" cy="2339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6600" b="1" dirty="0">
                <a:solidFill>
                  <a:schemeClr val="bg2"/>
                </a:solidFill>
                <a:ea typeface="Roboto" panose="02000000000000000000" pitchFamily="2" charset="0"/>
                <a:cs typeface="Lato Hairline" panose="020F0502020204030203" pitchFamily="34" charset="0"/>
              </a:rPr>
              <a:t>Types of Non-QM Loans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Black" panose="020F0A02020204030203" pitchFamily="34" charset="0"/>
              <a:ea typeface="Roboto" panose="02000000000000000000" pitchFamily="2" charset="0"/>
              <a:cs typeface="Lato Black" panose="020F0A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597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4728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79" name="Group 278"/>
          <p:cNvGrpSpPr/>
          <p:nvPr/>
        </p:nvGrpSpPr>
        <p:grpSpPr>
          <a:xfrm>
            <a:off x="3323278" y="802207"/>
            <a:ext cx="5585089" cy="5971843"/>
            <a:chOff x="3368195" y="272203"/>
            <a:chExt cx="5585089" cy="5971843"/>
          </a:xfrm>
        </p:grpSpPr>
        <p:grpSp>
          <p:nvGrpSpPr>
            <p:cNvPr id="264" name="Group 263"/>
            <p:cNvGrpSpPr/>
            <p:nvPr/>
          </p:nvGrpSpPr>
          <p:grpSpPr>
            <a:xfrm>
              <a:off x="5042297" y="272203"/>
              <a:ext cx="2197204" cy="908021"/>
              <a:chOff x="4933478" y="-1207070"/>
              <a:chExt cx="2197204" cy="908021"/>
            </a:xfrm>
          </p:grpSpPr>
          <p:sp>
            <p:nvSpPr>
              <p:cNvPr id="262" name="TextBox 261"/>
              <p:cNvSpPr txBox="1"/>
              <p:nvPr/>
            </p:nvSpPr>
            <p:spPr>
              <a:xfrm>
                <a:off x="4933478" y="-1207070"/>
                <a:ext cx="219720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 algn="ctr"/>
                <a:r>
                  <a:rPr lang="id-ID" sz="3200" b="1" dirty="0">
                    <a:solidFill>
                      <a:prstClr val="white"/>
                    </a:solidFill>
                    <a:latin typeface="Calibri Light" panose="020F0302020204030204"/>
                  </a:rPr>
                  <a:t>Introduction</a:t>
                </a:r>
                <a:endParaRPr kumimoji="0" lang="id-ID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63" name="Rectangle 262"/>
              <p:cNvSpPr/>
              <p:nvPr/>
            </p:nvSpPr>
            <p:spPr>
              <a:xfrm>
                <a:off x="4948390" y="-699159"/>
                <a:ext cx="2167379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</a:rPr>
                  <a:t>One stop shop</a:t>
                </a:r>
              </a:p>
            </p:txBody>
          </p:sp>
        </p:grpSp>
        <p:grpSp>
          <p:nvGrpSpPr>
            <p:cNvPr id="265" name="Group 264"/>
            <p:cNvGrpSpPr/>
            <p:nvPr/>
          </p:nvGrpSpPr>
          <p:grpSpPr>
            <a:xfrm>
              <a:off x="3589229" y="1283212"/>
              <a:ext cx="5235546" cy="1050408"/>
              <a:chOff x="1596747" y="-196061"/>
              <a:chExt cx="5235546" cy="1050408"/>
            </a:xfrm>
          </p:grpSpPr>
          <p:sp>
            <p:nvSpPr>
              <p:cNvPr id="266" name="TextBox 265"/>
              <p:cNvSpPr txBox="1"/>
              <p:nvPr/>
            </p:nvSpPr>
            <p:spPr>
              <a:xfrm>
                <a:off x="3614868" y="-196061"/>
                <a:ext cx="106708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 algn="ctr"/>
                <a:r>
                  <a:rPr lang="id-ID" sz="3200" b="1" dirty="0">
                    <a:solidFill>
                      <a:prstClr val="white"/>
                    </a:solidFill>
                    <a:latin typeface="Calibri Light" panose="020F0302020204030204"/>
                  </a:rPr>
                  <a:t>What</a:t>
                </a:r>
                <a:endParaRPr kumimoji="0" lang="id-ID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67" name="Rectangle 266"/>
              <p:cNvSpPr/>
              <p:nvPr/>
            </p:nvSpPr>
            <p:spPr>
              <a:xfrm>
                <a:off x="1596747" y="454237"/>
                <a:ext cx="5235546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</a:rPr>
                  <a:t>What does portfolio or Non-QM mean exactly?</a:t>
                </a:r>
              </a:p>
            </p:txBody>
          </p:sp>
        </p:grpSp>
        <p:grpSp>
          <p:nvGrpSpPr>
            <p:cNvPr id="268" name="Group 267"/>
            <p:cNvGrpSpPr/>
            <p:nvPr/>
          </p:nvGrpSpPr>
          <p:grpSpPr>
            <a:xfrm>
              <a:off x="3368195" y="2621273"/>
              <a:ext cx="5585089" cy="1033310"/>
              <a:chOff x="-512781" y="1142000"/>
              <a:chExt cx="5585089" cy="1033310"/>
            </a:xfrm>
          </p:grpSpPr>
          <p:sp>
            <p:nvSpPr>
              <p:cNvPr id="269" name="TextBox 268"/>
              <p:cNvSpPr txBox="1"/>
              <p:nvPr/>
            </p:nvSpPr>
            <p:spPr>
              <a:xfrm>
                <a:off x="1817326" y="1142000"/>
                <a:ext cx="92486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 algn="ctr"/>
                <a:r>
                  <a:rPr lang="id-ID" sz="3200" b="1" dirty="0">
                    <a:solidFill>
                      <a:prstClr val="white"/>
                    </a:solidFill>
                    <a:latin typeface="Calibri Light" panose="020F0302020204030204"/>
                  </a:rPr>
                  <a:t>How</a:t>
                </a:r>
                <a:endParaRPr kumimoji="0" lang="id-ID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70" name="Rectangle 269"/>
              <p:cNvSpPr/>
              <p:nvPr/>
            </p:nvSpPr>
            <p:spPr>
              <a:xfrm>
                <a:off x="-512781" y="1775200"/>
                <a:ext cx="5585089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</a:rPr>
                  <a:t>How can portfolio loans help you close more deals?</a:t>
                </a:r>
              </a:p>
            </p:txBody>
          </p:sp>
        </p:grpSp>
        <p:grpSp>
          <p:nvGrpSpPr>
            <p:cNvPr id="271" name="Group 270"/>
            <p:cNvGrpSpPr/>
            <p:nvPr/>
          </p:nvGrpSpPr>
          <p:grpSpPr>
            <a:xfrm>
              <a:off x="3970794" y="3930695"/>
              <a:ext cx="4547970" cy="970556"/>
              <a:chOff x="-1827625" y="2451422"/>
              <a:chExt cx="4547970" cy="970556"/>
            </a:xfrm>
          </p:grpSpPr>
          <p:sp>
            <p:nvSpPr>
              <p:cNvPr id="272" name="TextBox 271"/>
              <p:cNvSpPr txBox="1"/>
              <p:nvPr/>
            </p:nvSpPr>
            <p:spPr>
              <a:xfrm>
                <a:off x="-277634" y="2451422"/>
                <a:ext cx="127990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 algn="ctr"/>
                <a:r>
                  <a:rPr lang="id-ID" sz="3200" b="1" dirty="0">
                    <a:solidFill>
                      <a:prstClr val="white"/>
                    </a:solidFill>
                    <a:latin typeface="Calibri Light" panose="020F0302020204030204"/>
                  </a:rPr>
                  <a:t>Where</a:t>
                </a:r>
                <a:endParaRPr lang="id-ID" sz="1600" b="1" dirty="0">
                  <a:solidFill>
                    <a:prstClr val="white"/>
                  </a:solidFill>
                  <a:latin typeface="Calibri Light" panose="020F0302020204030204"/>
                </a:endParaRPr>
              </a:p>
            </p:txBody>
          </p:sp>
          <p:sp>
            <p:nvSpPr>
              <p:cNvPr id="273" name="Rectangle 272"/>
              <p:cNvSpPr/>
              <p:nvPr/>
            </p:nvSpPr>
            <p:spPr>
              <a:xfrm>
                <a:off x="-1827625" y="3021868"/>
                <a:ext cx="454797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chemeClr val="bg1"/>
                    </a:solidFill>
                  </a:rPr>
                  <a:t>Where can you find portfolio borrowers?</a:t>
                </a:r>
              </a:p>
            </p:txBody>
          </p:sp>
        </p:grpSp>
        <p:grpSp>
          <p:nvGrpSpPr>
            <p:cNvPr id="274" name="Group 273"/>
            <p:cNvGrpSpPr/>
            <p:nvPr/>
          </p:nvGrpSpPr>
          <p:grpSpPr>
            <a:xfrm>
              <a:off x="4542193" y="5179309"/>
              <a:ext cx="3197403" cy="1064737"/>
              <a:chOff x="-3119952" y="3706355"/>
              <a:chExt cx="3197403" cy="1064737"/>
            </a:xfrm>
          </p:grpSpPr>
          <p:sp>
            <p:nvSpPr>
              <p:cNvPr id="275" name="TextBox 274"/>
              <p:cNvSpPr txBox="1"/>
              <p:nvPr/>
            </p:nvSpPr>
            <p:spPr>
              <a:xfrm>
                <a:off x="-2486006" y="3706355"/>
                <a:ext cx="196919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Loan Types</a:t>
                </a:r>
                <a:endParaRPr kumimoji="0" lang="id-ID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276" name="Rectangle 275"/>
              <p:cNvSpPr/>
              <p:nvPr/>
            </p:nvSpPr>
            <p:spPr>
              <a:xfrm>
                <a:off x="-3119952" y="4370982"/>
                <a:ext cx="319740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Examples of Non QM Loans</a:t>
                </a:r>
                <a:endParaRPr kumimoji="0" lang="id-ID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78" name="Rectangle 277"/>
          <p:cNvSpPr/>
          <p:nvPr/>
        </p:nvSpPr>
        <p:spPr>
          <a:xfrm>
            <a:off x="4528250" y="-170705"/>
            <a:ext cx="334322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Hairline" panose="020F0502020204030203" pitchFamily="34" charset="0"/>
                <a:ea typeface="Roboto" panose="02000000000000000000" pitchFamily="2" charset="0"/>
                <a:cs typeface="Lato Hairline" panose="020F0502020204030203" pitchFamily="34" charset="0"/>
              </a:rPr>
              <a:t>Overview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 Black" panose="020F0A02020204030203" pitchFamily="34" charset="0"/>
              <a:ea typeface="Roboto" panose="02000000000000000000" pitchFamily="2" charset="0"/>
              <a:cs typeface="Lato Black" panose="020F0A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6085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/>
          <p:cNvSpPr/>
          <p:nvPr/>
        </p:nvSpPr>
        <p:spPr>
          <a:xfrm>
            <a:off x="0" y="0"/>
            <a:ext cx="12188825" cy="6836917"/>
          </a:xfrm>
          <a:prstGeom prst="rect">
            <a:avLst/>
          </a:pr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 dirty="0"/>
          </a:p>
        </p:txBody>
      </p:sp>
      <p:sp>
        <p:nvSpPr>
          <p:cNvPr id="40" name="Textfeld 39"/>
          <p:cNvSpPr txBox="1"/>
          <p:nvPr/>
        </p:nvSpPr>
        <p:spPr>
          <a:xfrm>
            <a:off x="245533" y="176936"/>
            <a:ext cx="1176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7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Portfolio Select Program</a:t>
            </a:r>
            <a:endParaRPr lang="de-DE" sz="4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feld 39">
            <a:extLst>
              <a:ext uri="{FF2B5EF4-FFF2-40B4-BE49-F238E27FC236}">
                <a16:creationId xmlns:a16="http://schemas.microsoft.com/office/drawing/2014/main" id="{0007B7E7-AC37-4B47-8A02-3CEF023BEF54}"/>
              </a:ext>
            </a:extLst>
          </p:cNvPr>
          <p:cNvSpPr txBox="1"/>
          <p:nvPr/>
        </p:nvSpPr>
        <p:spPr>
          <a:xfrm>
            <a:off x="1857680" y="1712324"/>
            <a:ext cx="999801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90% LTV no MI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Credit scores starting at 600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years seasoning for foreclosure, short sale, bankruptcy or DIL (Deed in Lieu of Foreclosure)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Loans up to $3 million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Owner-occupied, second homes, and investment properties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 doc and bank statements available</a:t>
            </a:r>
          </a:p>
        </p:txBody>
      </p:sp>
    </p:spTree>
    <p:extLst>
      <p:ext uri="{BB962C8B-B14F-4D97-AF65-F5344CB8AC3E}">
        <p14:creationId xmlns:p14="http://schemas.microsoft.com/office/powerpoint/2010/main" val="266579870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/>
          <p:cNvSpPr/>
          <p:nvPr/>
        </p:nvSpPr>
        <p:spPr>
          <a:xfrm>
            <a:off x="3175" y="0"/>
            <a:ext cx="12188825" cy="6836917"/>
          </a:xfrm>
          <a:prstGeom prst="rect">
            <a:avLst/>
          </a:pr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 dirty="0"/>
          </a:p>
        </p:txBody>
      </p:sp>
      <p:sp>
        <p:nvSpPr>
          <p:cNvPr id="40" name="Textfeld 39"/>
          <p:cNvSpPr txBox="1"/>
          <p:nvPr/>
        </p:nvSpPr>
        <p:spPr>
          <a:xfrm>
            <a:off x="0" y="254030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7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Portfolio Select Program</a:t>
            </a:r>
            <a:endParaRPr lang="de-DE" sz="4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feld 39">
            <a:extLst>
              <a:ext uri="{FF2B5EF4-FFF2-40B4-BE49-F238E27FC236}">
                <a16:creationId xmlns:a16="http://schemas.microsoft.com/office/drawing/2014/main" id="{0007B7E7-AC37-4B47-8A02-3CEF023BEF54}"/>
              </a:ext>
            </a:extLst>
          </p:cNvPr>
          <p:cNvSpPr txBox="1"/>
          <p:nvPr/>
        </p:nvSpPr>
        <p:spPr>
          <a:xfrm>
            <a:off x="1736299" y="2084558"/>
            <a:ext cx="999801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 to qualify with assets instead of income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Non-warrantable condos ok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40% Housing DTI &amp; 50% Total DTI (40/50)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 available on 5, 30, and 40 year terms on jumbo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Gift funds allowed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year tax return program available</a:t>
            </a:r>
            <a:endParaRPr lang="de-DE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15301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/>
          <p:cNvSpPr/>
          <p:nvPr/>
        </p:nvSpPr>
        <p:spPr>
          <a:xfrm>
            <a:off x="3175" y="0"/>
            <a:ext cx="12188825" cy="6847459"/>
          </a:xfrm>
          <a:prstGeom prst="rect">
            <a:avLst/>
          </a:prstGeom>
          <a:solidFill>
            <a:schemeClr val="accent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40" name="Textfeld 39"/>
          <p:cNvSpPr txBox="1"/>
          <p:nvPr/>
        </p:nvSpPr>
        <p:spPr>
          <a:xfrm>
            <a:off x="0" y="502816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Investor Cash Flow Program</a:t>
            </a:r>
            <a:endParaRPr lang="de-DE" sz="4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feld 39">
            <a:extLst>
              <a:ext uri="{FF2B5EF4-FFF2-40B4-BE49-F238E27FC236}">
                <a16:creationId xmlns:a16="http://schemas.microsoft.com/office/drawing/2014/main" id="{CCF74886-F21F-4A6D-A4B3-C8DE5DF35975}"/>
              </a:ext>
            </a:extLst>
          </p:cNvPr>
          <p:cNvSpPr txBox="1"/>
          <p:nvPr/>
        </p:nvSpPr>
        <p:spPr>
          <a:xfrm>
            <a:off x="1697068" y="2233518"/>
            <a:ext cx="99980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80% LTV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Credit scores starting at 660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Qualification based on property cash flow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personal income used to qualify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Non-warrantable condos OK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Properties can be in LLC’s name</a:t>
            </a:r>
          </a:p>
        </p:txBody>
      </p:sp>
    </p:spTree>
    <p:extLst>
      <p:ext uri="{BB962C8B-B14F-4D97-AF65-F5344CB8AC3E}">
        <p14:creationId xmlns:p14="http://schemas.microsoft.com/office/powerpoint/2010/main" val="413387177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/>
          <p:cNvSpPr/>
          <p:nvPr/>
        </p:nvSpPr>
        <p:spPr>
          <a:xfrm>
            <a:off x="3175" y="0"/>
            <a:ext cx="12188825" cy="6847459"/>
          </a:xfrm>
          <a:prstGeom prst="rect">
            <a:avLst/>
          </a:prstGeom>
          <a:solidFill>
            <a:schemeClr val="accent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 dirty="0"/>
          </a:p>
        </p:txBody>
      </p:sp>
      <p:sp>
        <p:nvSpPr>
          <p:cNvPr id="40" name="Textfeld 39"/>
          <p:cNvSpPr txBox="1"/>
          <p:nvPr/>
        </p:nvSpPr>
        <p:spPr>
          <a:xfrm>
            <a:off x="0" y="0"/>
            <a:ext cx="117771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Investor Cash Flow Program</a:t>
            </a:r>
            <a:endParaRPr lang="de-DE" sz="4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feld 39">
            <a:extLst>
              <a:ext uri="{FF2B5EF4-FFF2-40B4-BE49-F238E27FC236}">
                <a16:creationId xmlns:a16="http://schemas.microsoft.com/office/drawing/2014/main" id="{CCF74886-F21F-4A6D-A4B3-C8DE5DF35975}"/>
              </a:ext>
            </a:extLst>
          </p:cNvPr>
          <p:cNvSpPr txBox="1"/>
          <p:nvPr/>
        </p:nvSpPr>
        <p:spPr>
          <a:xfrm>
            <a:off x="1662451" y="2252400"/>
            <a:ext cx="99980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family, 2 to 4 units, townhouses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Loans up to $1.5 million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limit on total number of properties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 available on 7, 30, and 40 year terms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Requires 2 Year Pre-Payment Penalty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Month Reserve Required on Subject</a:t>
            </a:r>
            <a:endParaRPr lang="de-DE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76403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/>
          <p:cNvSpPr/>
          <p:nvPr/>
        </p:nvSpPr>
        <p:spPr>
          <a:xfrm>
            <a:off x="3175" y="0"/>
            <a:ext cx="12188825" cy="6847459"/>
          </a:xfrm>
          <a:prstGeom prst="rect">
            <a:avLst/>
          </a:prstGeom>
          <a:solidFill>
            <a:schemeClr val="accent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4" name="Textfeld 39">
            <a:extLst>
              <a:ext uri="{FF2B5EF4-FFF2-40B4-BE49-F238E27FC236}">
                <a16:creationId xmlns:a16="http://schemas.microsoft.com/office/drawing/2014/main" id="{3B072998-C5B3-4CE4-9465-4C342A70F7E2}"/>
              </a:ext>
            </a:extLst>
          </p:cNvPr>
          <p:cNvSpPr txBox="1"/>
          <p:nvPr/>
        </p:nvSpPr>
        <p:spPr>
          <a:xfrm>
            <a:off x="0" y="0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7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Asset Qualifier</a:t>
            </a:r>
          </a:p>
        </p:txBody>
      </p:sp>
      <p:sp>
        <p:nvSpPr>
          <p:cNvPr id="6" name="Textfeld 39">
            <a:extLst>
              <a:ext uri="{FF2B5EF4-FFF2-40B4-BE49-F238E27FC236}">
                <a16:creationId xmlns:a16="http://schemas.microsoft.com/office/drawing/2014/main" id="{31850383-2865-42E3-BCDD-23B12B8DE060}"/>
              </a:ext>
            </a:extLst>
          </p:cNvPr>
          <p:cNvSpPr txBox="1"/>
          <p:nvPr/>
        </p:nvSpPr>
        <p:spPr>
          <a:xfrm>
            <a:off x="891400" y="1814804"/>
            <a:ext cx="10972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/>
                </a:solidFill>
                <a:latin typeface="Helvetica" panose="020B0500000000000000" pitchFamily="34" charset="0"/>
              </a:rPr>
              <a:t>No employment, no income, no DTI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/>
                </a:solidFill>
                <a:latin typeface="Helvetica" panose="020B0500000000000000" pitchFamily="34" charset="0"/>
              </a:rPr>
              <a:t>Primary residence, purchase only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/>
                </a:solidFill>
                <a:latin typeface="Helvetica" panose="020B0500000000000000" pitchFamily="34" charset="0"/>
              </a:rPr>
              <a:t>Loans up to $3 million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/>
                </a:solidFill>
                <a:latin typeface="Helvetica" panose="020B0500000000000000" pitchFamily="34" charset="0"/>
              </a:rPr>
              <a:t>Maximum LTV – 75%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/>
                </a:solidFill>
                <a:latin typeface="Helvetica" panose="020B0500000000000000" pitchFamily="34" charset="0"/>
              </a:rPr>
              <a:t>5 years seasoning for foreclosure, short sale, or bankruptcy</a:t>
            </a:r>
            <a:endParaRPr lang="de-DE" sz="3600" b="1" dirty="0">
              <a:solidFill>
                <a:schemeClr val="bg1"/>
              </a:solidFill>
              <a:latin typeface="Helvetica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15265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/>
          <p:cNvSpPr/>
          <p:nvPr/>
        </p:nvSpPr>
        <p:spPr>
          <a:xfrm>
            <a:off x="3175" y="0"/>
            <a:ext cx="12188825" cy="6847459"/>
          </a:xfrm>
          <a:prstGeom prst="rect">
            <a:avLst/>
          </a:prstGeom>
          <a:solidFill>
            <a:schemeClr val="accent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40" name="Textfeld 39"/>
          <p:cNvSpPr txBox="1"/>
          <p:nvPr/>
        </p:nvSpPr>
        <p:spPr>
          <a:xfrm>
            <a:off x="2640771" y="72828"/>
            <a:ext cx="69104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5400" b="1" dirty="0">
                <a:solidFill>
                  <a:schemeClr val="bg1"/>
                </a:solidFill>
              </a:rPr>
              <a:t>Foreign National Program</a:t>
            </a:r>
            <a:endParaRPr lang="de-DE" sz="3600" b="1" dirty="0">
              <a:solidFill>
                <a:schemeClr val="bg1"/>
              </a:solidFill>
            </a:endParaRPr>
          </a:p>
        </p:txBody>
      </p:sp>
      <p:sp>
        <p:nvSpPr>
          <p:cNvPr id="4" name="Textfeld 39">
            <a:extLst>
              <a:ext uri="{FF2B5EF4-FFF2-40B4-BE49-F238E27FC236}">
                <a16:creationId xmlns:a16="http://schemas.microsoft.com/office/drawing/2014/main" id="{09EFA164-1F4D-4623-A719-8E7EEFCCF6DF}"/>
              </a:ext>
            </a:extLst>
          </p:cNvPr>
          <p:cNvSpPr txBox="1"/>
          <p:nvPr/>
        </p:nvSpPr>
        <p:spPr>
          <a:xfrm>
            <a:off x="427029" y="2032458"/>
            <a:ext cx="10725123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Helvetica" panose="020B0500000000000000" pitchFamily="34" charset="0"/>
              </a:rPr>
              <a:t>No scores OK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Helvetica" panose="020B0500000000000000" pitchFamily="34" charset="0"/>
              </a:rPr>
              <a:t>Up to 80% LTV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Helvetica" panose="020B0500000000000000" pitchFamily="34" charset="0"/>
              </a:rPr>
              <a:t>Non-US credit accepted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Helvetica" panose="020B0500000000000000" pitchFamily="34" charset="0"/>
              </a:rPr>
              <a:t>Fewer country restrictions than other lenders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Helvetica" panose="020B0500000000000000" pitchFamily="34" charset="0"/>
              </a:rPr>
              <a:t>Up to 50% DTI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Helvetica" panose="020B0500000000000000" pitchFamily="34" charset="0"/>
              </a:rPr>
              <a:t> Single family, townhouses, non-warrantable  condominiums, 2-4 units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Helvetica" panose="020B0500000000000000" pitchFamily="34" charset="0"/>
              </a:rPr>
              <a:t> No SSN or ITIN required</a:t>
            </a:r>
            <a:endParaRPr lang="de-DE" sz="2800" b="1" dirty="0">
              <a:solidFill>
                <a:schemeClr val="bg1"/>
              </a:solidFill>
              <a:latin typeface="Helvetica" panose="020B0500000000000000" pitchFamily="34" charset="0"/>
            </a:endParaRPr>
          </a:p>
          <a:p>
            <a:pPr marL="428625" indent="-428625">
              <a:buFont typeface="Arial" panose="020B0604020202020204" pitchFamily="34" charset="0"/>
              <a:buChar char="•"/>
            </a:pPr>
            <a:endParaRPr lang="de-DE" sz="3300" b="1" dirty="0">
              <a:solidFill>
                <a:schemeClr val="bg1"/>
              </a:solidFill>
              <a:latin typeface="Helvetica" panose="020B0500000000000000" pitchFamily="34" charset="0"/>
            </a:endParaRPr>
          </a:p>
          <a:p>
            <a:pPr marL="428625" indent="-428625">
              <a:buFont typeface="Arial" panose="020B0604020202020204" pitchFamily="34" charset="0"/>
              <a:buChar char="•"/>
            </a:pPr>
            <a:endParaRPr lang="de-DE" sz="3300" b="1" dirty="0">
              <a:solidFill>
                <a:schemeClr val="bg1"/>
              </a:solidFill>
              <a:latin typeface="Helvetica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8846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/>
          <p:cNvSpPr/>
          <p:nvPr/>
        </p:nvSpPr>
        <p:spPr>
          <a:xfrm>
            <a:off x="0" y="0"/>
            <a:ext cx="12188825" cy="6847459"/>
          </a:xfrm>
          <a:prstGeom prst="rect">
            <a:avLst/>
          </a:prstGeom>
          <a:solidFill>
            <a:schemeClr val="accent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40" name="Textfeld 39"/>
          <p:cNvSpPr txBox="1"/>
          <p:nvPr/>
        </p:nvSpPr>
        <p:spPr>
          <a:xfrm>
            <a:off x="634483" y="200623"/>
            <a:ext cx="109354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Individual Tax Identification Number ITIN Loan Program</a:t>
            </a:r>
            <a:endParaRPr lang="de-DE" sz="3600" b="1" dirty="0">
              <a:solidFill>
                <a:schemeClr val="bg1"/>
              </a:solidFill>
            </a:endParaRPr>
          </a:p>
        </p:txBody>
      </p:sp>
      <p:sp>
        <p:nvSpPr>
          <p:cNvPr id="4" name="Textfeld 39">
            <a:extLst>
              <a:ext uri="{FF2B5EF4-FFF2-40B4-BE49-F238E27FC236}">
                <a16:creationId xmlns:a16="http://schemas.microsoft.com/office/drawing/2014/main" id="{09EFA164-1F4D-4623-A719-8E7EEFCCF6DF}"/>
              </a:ext>
            </a:extLst>
          </p:cNvPr>
          <p:cNvSpPr txBox="1"/>
          <p:nvPr/>
        </p:nvSpPr>
        <p:spPr>
          <a:xfrm>
            <a:off x="1061509" y="2318842"/>
            <a:ext cx="10725123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Helvetica" panose="020B0500000000000000" pitchFamily="34" charset="0"/>
              </a:rPr>
              <a:t>Uses borrower’s ITIN instead of SSN for qualification, along with their U.S. Government ID card, </a:t>
            </a:r>
            <a:r>
              <a:rPr lang="en-US" sz="2800" b="1" dirty="0" err="1">
                <a:solidFill>
                  <a:schemeClr val="bg1"/>
                </a:solidFill>
                <a:latin typeface="Helvetica" panose="020B0500000000000000" pitchFamily="34" charset="0"/>
              </a:rPr>
              <a:t>Matrícula</a:t>
            </a:r>
            <a:r>
              <a:rPr lang="en-US" sz="2800" b="1" dirty="0">
                <a:solidFill>
                  <a:schemeClr val="bg1"/>
                </a:solidFill>
                <a:latin typeface="Helvetica" panose="020B0500000000000000" pitchFamily="34" charset="0"/>
              </a:rPr>
              <a:t> Consular ID or passport from country of origin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Helvetica" panose="020B0500000000000000" pitchFamily="34" charset="0"/>
              </a:rPr>
              <a:t>No pre-payment penalty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Helvetica" panose="020B0500000000000000" pitchFamily="34" charset="0"/>
              </a:rPr>
              <a:t>Gift funds allowed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Helvetica" panose="020B0500000000000000" pitchFamily="34" charset="0"/>
              </a:rPr>
              <a:t>Most property types accepted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Helvetica" panose="020B0500000000000000" pitchFamily="34" charset="0"/>
              </a:rPr>
              <a:t>Fast turnaround times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Helvetica" panose="020B0500000000000000" pitchFamily="34" charset="0"/>
              </a:rPr>
              <a:t>CANNOT have a Social Security Number to Do This Program</a:t>
            </a:r>
            <a:endParaRPr lang="de-DE" sz="3300" b="1" dirty="0">
              <a:solidFill>
                <a:schemeClr val="bg1"/>
              </a:solidFill>
              <a:latin typeface="Helvetica" panose="020B0500000000000000" pitchFamily="34" charset="0"/>
            </a:endParaRPr>
          </a:p>
          <a:p>
            <a:pPr marL="428625" indent="-428625">
              <a:buFont typeface="Arial" panose="020B0604020202020204" pitchFamily="34" charset="0"/>
              <a:buChar char="•"/>
            </a:pPr>
            <a:endParaRPr lang="de-DE" sz="3300" b="1" dirty="0">
              <a:solidFill>
                <a:schemeClr val="bg1"/>
              </a:solidFill>
              <a:latin typeface="Helvetica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13667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/>
          <p:cNvSpPr/>
          <p:nvPr/>
        </p:nvSpPr>
        <p:spPr>
          <a:xfrm>
            <a:off x="3175" y="-1"/>
            <a:ext cx="12188825" cy="6847459"/>
          </a:xfrm>
          <a:prstGeom prst="rect">
            <a:avLst/>
          </a:prstGeom>
          <a:solidFill>
            <a:schemeClr val="accent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/>
          </a:p>
        </p:txBody>
      </p:sp>
      <p:sp>
        <p:nvSpPr>
          <p:cNvPr id="40" name="Textfeld 39"/>
          <p:cNvSpPr txBox="1"/>
          <p:nvPr/>
        </p:nvSpPr>
        <p:spPr>
          <a:xfrm>
            <a:off x="634483" y="200623"/>
            <a:ext cx="10935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Non-Warrantable Condos</a:t>
            </a:r>
            <a:endParaRPr lang="de-DE" sz="3600" b="1" dirty="0">
              <a:solidFill>
                <a:schemeClr val="bg1"/>
              </a:solidFill>
            </a:endParaRPr>
          </a:p>
        </p:txBody>
      </p:sp>
      <p:sp>
        <p:nvSpPr>
          <p:cNvPr id="4" name="Textfeld 39">
            <a:extLst>
              <a:ext uri="{FF2B5EF4-FFF2-40B4-BE49-F238E27FC236}">
                <a16:creationId xmlns:a16="http://schemas.microsoft.com/office/drawing/2014/main" id="{09EFA164-1F4D-4623-A719-8E7EEFCCF6DF}"/>
              </a:ext>
            </a:extLst>
          </p:cNvPr>
          <p:cNvSpPr txBox="1"/>
          <p:nvPr/>
        </p:nvSpPr>
        <p:spPr>
          <a:xfrm>
            <a:off x="1463702" y="2458611"/>
            <a:ext cx="107251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Loan amounts up to $3 million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ARM, 30-year fixed, and interest-only options available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Flexibility with buyer credit events</a:t>
            </a:r>
            <a:endParaRPr lang="de-DE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7697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/>
          <p:cNvSpPr/>
          <p:nvPr/>
        </p:nvSpPr>
        <p:spPr>
          <a:xfrm>
            <a:off x="0" y="10541"/>
            <a:ext cx="12188825" cy="6847459"/>
          </a:xfrm>
          <a:prstGeom prst="rect">
            <a:avLst/>
          </a:prstGeom>
          <a:solidFill>
            <a:schemeClr val="accent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900" dirty="0"/>
          </a:p>
        </p:txBody>
      </p:sp>
      <p:sp>
        <p:nvSpPr>
          <p:cNvPr id="40" name="Textfeld 39"/>
          <p:cNvSpPr txBox="1"/>
          <p:nvPr/>
        </p:nvSpPr>
        <p:spPr>
          <a:xfrm>
            <a:off x="634483" y="200623"/>
            <a:ext cx="109354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Self-Employed 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</a:rPr>
              <a:t>Bank Statement</a:t>
            </a:r>
            <a:endParaRPr lang="de-DE" sz="3600" b="1" dirty="0">
              <a:solidFill>
                <a:schemeClr val="bg1"/>
              </a:solidFill>
            </a:endParaRPr>
          </a:p>
        </p:txBody>
      </p:sp>
      <p:sp>
        <p:nvSpPr>
          <p:cNvPr id="4" name="Textfeld 39">
            <a:extLst>
              <a:ext uri="{FF2B5EF4-FFF2-40B4-BE49-F238E27FC236}">
                <a16:creationId xmlns:a16="http://schemas.microsoft.com/office/drawing/2014/main" id="{09EFA164-1F4D-4623-A719-8E7EEFCCF6DF}"/>
              </a:ext>
            </a:extLst>
          </p:cNvPr>
          <p:cNvSpPr txBox="1"/>
          <p:nvPr/>
        </p:nvSpPr>
        <p:spPr>
          <a:xfrm>
            <a:off x="1220129" y="2038734"/>
            <a:ext cx="1072512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Helvetica" panose="020B0500000000000000" pitchFamily="34" charset="0"/>
              </a:rPr>
              <a:t>Loan amounts of up to $3 million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Helvetica" panose="020B0500000000000000" pitchFamily="34" charset="0"/>
              </a:rPr>
              <a:t>Low down payment options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Helvetica" panose="020B0500000000000000" pitchFamily="34" charset="0"/>
              </a:rPr>
              <a:t>Qualifying credit scores as low as 580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Helvetica" panose="020B0500000000000000" pitchFamily="34" charset="0"/>
              </a:rPr>
              <a:t>Option to apply with 12 or 24 months personal or business bank statements*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Helvetica" panose="020B0500000000000000" pitchFamily="34" charset="0"/>
              </a:rPr>
              <a:t>Purchase and refinance transactions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Helvetica" panose="020B0500000000000000" pitchFamily="34" charset="0"/>
              </a:rPr>
              <a:t>Fixed-rate, adjustable-rate or interest-only payments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Helvetica" panose="020B0500000000000000" pitchFamily="34" charset="0"/>
              </a:rPr>
              <a:t>Funding on primary residences, second homes and investment properties</a:t>
            </a:r>
            <a:endParaRPr lang="de-DE" sz="3300" b="1" dirty="0">
              <a:solidFill>
                <a:schemeClr val="bg1"/>
              </a:solidFill>
              <a:latin typeface="Helvetica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63895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5"/>
          <p:cNvSpPr txBox="1"/>
          <p:nvPr/>
        </p:nvSpPr>
        <p:spPr>
          <a:xfrm>
            <a:off x="1305911" y="2362200"/>
            <a:ext cx="9797055" cy="312328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390" marR="29044" algn="just" defTabSz="820103">
              <a:lnSpc>
                <a:spcPct val="130000"/>
              </a:lnSpc>
            </a:pPr>
            <a:endParaRPr sz="900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22" name="Textfeld 39">
            <a:extLst>
              <a:ext uri="{FF2B5EF4-FFF2-40B4-BE49-F238E27FC236}">
                <a16:creationId xmlns:a16="http://schemas.microsoft.com/office/drawing/2014/main" id="{D367E7AB-AEDF-4F6E-BFA9-10A28370B673}"/>
              </a:ext>
            </a:extLst>
          </p:cNvPr>
          <p:cNvSpPr txBox="1"/>
          <p:nvPr/>
        </p:nvSpPr>
        <p:spPr>
          <a:xfrm>
            <a:off x="1205713" y="2352512"/>
            <a:ext cx="9483866" cy="2800767"/>
          </a:xfrm>
          <a:prstGeom prst="rect">
            <a:avLst/>
          </a:prstGeom>
          <a:solidFill>
            <a:schemeClr val="accent1">
              <a:alpha val="53000"/>
            </a:schemeClr>
          </a:solidFill>
        </p:spPr>
        <p:txBody>
          <a:bodyPr wrap="square" rtlCol="0">
            <a:spAutoFit/>
          </a:bodyPr>
          <a:lstStyle/>
          <a:p>
            <a:pPr marL="742950" indent="-742950" algn="ctr" defTabSz="228600">
              <a:buAutoNum type="arabicParenR"/>
            </a:pPr>
            <a:r>
              <a:rPr lang="en-US" sz="4400" b="1" dirty="0"/>
              <a:t>Use $0 If Payment is Deferred for at Least 12 Months After Closing</a:t>
            </a:r>
          </a:p>
          <a:p>
            <a:pPr marL="742950" indent="-742950" algn="ctr" defTabSz="228600">
              <a:buAutoNum type="arabicParenR"/>
            </a:pPr>
            <a:r>
              <a:rPr lang="en-US" sz="4400" b="1" dirty="0"/>
              <a:t>Use Payment on Credit Report if Reporting a Payment (IBR)</a:t>
            </a:r>
          </a:p>
        </p:txBody>
      </p:sp>
      <p:sp>
        <p:nvSpPr>
          <p:cNvPr id="4" name="Textfeld 39"/>
          <p:cNvSpPr txBox="1"/>
          <p:nvPr/>
        </p:nvSpPr>
        <p:spPr>
          <a:xfrm>
            <a:off x="626391" y="386740"/>
            <a:ext cx="10935476" cy="923330"/>
          </a:xfrm>
          <a:prstGeom prst="rect">
            <a:avLst/>
          </a:prstGeom>
          <a:solidFill>
            <a:schemeClr val="accent1">
              <a:alpha val="4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Student Loan Payments a Problem?</a:t>
            </a:r>
            <a:endParaRPr lang="de-DE" sz="3600" b="1" dirty="0">
              <a:solidFill>
                <a:schemeClr val="bg1"/>
              </a:solidFill>
            </a:endParaRPr>
          </a:p>
        </p:txBody>
      </p:sp>
      <p:sp>
        <p:nvSpPr>
          <p:cNvPr id="5" name="Textfeld 39">
            <a:extLst>
              <a:ext uri="{FF2B5EF4-FFF2-40B4-BE49-F238E27FC236}">
                <a16:creationId xmlns:a16="http://schemas.microsoft.com/office/drawing/2014/main" id="{D367E7AB-AEDF-4F6E-BFA9-10A28370B673}"/>
              </a:ext>
            </a:extLst>
          </p:cNvPr>
          <p:cNvSpPr txBox="1"/>
          <p:nvPr/>
        </p:nvSpPr>
        <p:spPr>
          <a:xfrm>
            <a:off x="1113576" y="5893806"/>
            <a:ext cx="9475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28600"/>
            <a:r>
              <a:rPr lang="en-US" sz="3200" b="1" dirty="0"/>
              <a:t>IBR = Income Based Repayment Plan</a:t>
            </a:r>
            <a:endParaRPr lang="en-US" sz="3200" b="1" dirty="0">
              <a:solidFill>
                <a:srgbClr val="3337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66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728" y="2558"/>
            <a:ext cx="12194728" cy="691171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0" y="4055040"/>
            <a:ext cx="12220808" cy="3248753"/>
            <a:chOff x="0" y="2548427"/>
            <a:chExt cx="12220808" cy="3248753"/>
          </a:xfrm>
        </p:grpSpPr>
        <p:sp>
          <p:nvSpPr>
            <p:cNvPr id="49" name="Rectangle 48"/>
            <p:cNvSpPr/>
            <p:nvPr/>
          </p:nvSpPr>
          <p:spPr>
            <a:xfrm>
              <a:off x="0" y="2548427"/>
              <a:ext cx="2440219" cy="28572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2440218" y="3828456"/>
              <a:ext cx="2440219" cy="157664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880437" y="3832412"/>
              <a:ext cx="2440219" cy="157330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7298437" y="3832412"/>
              <a:ext cx="2440219" cy="157330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9738656" y="3832412"/>
              <a:ext cx="2462438" cy="157330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Content Placeholder 2"/>
            <p:cNvSpPr txBox="1">
              <a:spLocks/>
            </p:cNvSpPr>
            <p:nvPr/>
          </p:nvSpPr>
          <p:spPr>
            <a:xfrm>
              <a:off x="81849" y="3727701"/>
              <a:ext cx="2294705" cy="142348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Introduction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Content Placeholder 2"/>
            <p:cNvSpPr txBox="1">
              <a:spLocks/>
            </p:cNvSpPr>
            <p:nvPr/>
          </p:nvSpPr>
          <p:spPr>
            <a:xfrm>
              <a:off x="2462437" y="4385915"/>
              <a:ext cx="2294705" cy="29366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What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Content Placeholder 2"/>
            <p:cNvSpPr txBox="1">
              <a:spLocks/>
            </p:cNvSpPr>
            <p:nvPr/>
          </p:nvSpPr>
          <p:spPr>
            <a:xfrm>
              <a:off x="4953193" y="4406668"/>
              <a:ext cx="2294705" cy="32505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How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Content Placeholder 2"/>
            <p:cNvSpPr txBox="1">
              <a:spLocks/>
            </p:cNvSpPr>
            <p:nvPr/>
          </p:nvSpPr>
          <p:spPr>
            <a:xfrm>
              <a:off x="7404522" y="4373692"/>
              <a:ext cx="2294705" cy="32505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Where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Content Placeholder 2"/>
            <p:cNvSpPr txBox="1">
              <a:spLocks/>
            </p:cNvSpPr>
            <p:nvPr/>
          </p:nvSpPr>
          <p:spPr>
            <a:xfrm>
              <a:off x="9926103" y="4373692"/>
              <a:ext cx="2294705" cy="142348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Loan Types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0" name="Rectangle 69"/>
          <p:cNvSpPr/>
          <p:nvPr/>
        </p:nvSpPr>
        <p:spPr>
          <a:xfrm>
            <a:off x="0" y="6750596"/>
            <a:ext cx="12192000" cy="165663"/>
          </a:xfrm>
          <a:prstGeom prst="rect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904051" y="1273951"/>
            <a:ext cx="702205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id-ID" sz="8000" dirty="0">
                <a:solidFill>
                  <a:schemeClr val="bg1"/>
                </a:solidFill>
                <a:latin typeface="Lato Hairline" panose="020F0502020204030203" pitchFamily="34" charset="0"/>
                <a:ea typeface="Roboto" panose="02000000000000000000" pitchFamily="2" charset="0"/>
                <a:cs typeface="Lato Hairline" panose="020F0502020204030203" pitchFamily="34" charset="0"/>
              </a:rPr>
              <a:t>One </a:t>
            </a:r>
            <a:r>
              <a:rPr lang="en-US" sz="8000" dirty="0">
                <a:solidFill>
                  <a:schemeClr val="bg1"/>
                </a:solidFill>
                <a:latin typeface="Lato Hairline" panose="020F0502020204030203" pitchFamily="34" charset="0"/>
                <a:ea typeface="Roboto" panose="02000000000000000000" pitchFamily="2" charset="0"/>
                <a:cs typeface="Lato Hairline" panose="020F0502020204030203" pitchFamily="34" charset="0"/>
              </a:rPr>
              <a:t>S</a:t>
            </a:r>
            <a:r>
              <a:rPr lang="id-ID" sz="8000" dirty="0">
                <a:solidFill>
                  <a:schemeClr val="bg1"/>
                </a:solidFill>
                <a:latin typeface="Lato Hairline" panose="020F0502020204030203" pitchFamily="34" charset="0"/>
                <a:ea typeface="Roboto" panose="02000000000000000000" pitchFamily="2" charset="0"/>
                <a:cs typeface="Lato Hairline" panose="020F0502020204030203" pitchFamily="34" charset="0"/>
              </a:rPr>
              <a:t>top </a:t>
            </a:r>
            <a:r>
              <a:rPr lang="en-US" sz="8000" dirty="0">
                <a:solidFill>
                  <a:schemeClr val="bg1"/>
                </a:solidFill>
                <a:latin typeface="Lato Hairline" panose="020F0502020204030203" pitchFamily="34" charset="0"/>
                <a:ea typeface="Roboto" panose="02000000000000000000" pitchFamily="2" charset="0"/>
                <a:cs typeface="Lato Hairline" panose="020F0502020204030203" pitchFamily="34" charset="0"/>
              </a:rPr>
              <a:t>S</a:t>
            </a:r>
            <a:r>
              <a:rPr lang="id-ID" sz="8000" dirty="0">
                <a:solidFill>
                  <a:schemeClr val="bg1"/>
                </a:solidFill>
                <a:latin typeface="Lato Hairline" panose="020F0502020204030203" pitchFamily="34" charset="0"/>
                <a:ea typeface="Roboto" panose="02000000000000000000" pitchFamily="2" charset="0"/>
                <a:cs typeface="Lato Hairline" panose="020F0502020204030203" pitchFamily="34" charset="0"/>
              </a:rPr>
              <a:t>hop</a:t>
            </a:r>
          </a:p>
        </p:txBody>
      </p:sp>
    </p:spTree>
    <p:extLst>
      <p:ext uri="{BB962C8B-B14F-4D97-AF65-F5344CB8AC3E}">
        <p14:creationId xmlns:p14="http://schemas.microsoft.com/office/powerpoint/2010/main" val="152283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5"/>
          <p:cNvSpPr txBox="1"/>
          <p:nvPr/>
        </p:nvSpPr>
        <p:spPr>
          <a:xfrm>
            <a:off x="1305911" y="2362200"/>
            <a:ext cx="9797055" cy="312328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390" marR="29044" algn="just" defTabSz="820103">
              <a:lnSpc>
                <a:spcPct val="130000"/>
              </a:lnSpc>
            </a:pPr>
            <a:endParaRPr sz="900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22" name="Textfeld 39">
            <a:extLst>
              <a:ext uri="{FF2B5EF4-FFF2-40B4-BE49-F238E27FC236}">
                <a16:creationId xmlns:a16="http://schemas.microsoft.com/office/drawing/2014/main" id="{D367E7AB-AEDF-4F6E-BFA9-10A28370B673}"/>
              </a:ext>
            </a:extLst>
          </p:cNvPr>
          <p:cNvSpPr txBox="1"/>
          <p:nvPr/>
        </p:nvSpPr>
        <p:spPr>
          <a:xfrm>
            <a:off x="4627984" y="3663422"/>
            <a:ext cx="484785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28600"/>
            <a:r>
              <a:rPr lang="en-US" sz="4400" b="1" dirty="0"/>
              <a:t>With Non-QM Loans, your clients can buy a home now—no waiting</a:t>
            </a:r>
            <a:endParaRPr lang="en-US" sz="4400" b="1" dirty="0">
              <a:solidFill>
                <a:srgbClr val="3337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6635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rapezoid 76"/>
          <p:cNvSpPr/>
          <p:nvPr/>
        </p:nvSpPr>
        <p:spPr>
          <a:xfrm flipH="1">
            <a:off x="163471" y="3483932"/>
            <a:ext cx="12188825" cy="3143616"/>
          </a:xfrm>
          <a:prstGeom prst="trapezoid">
            <a:avLst>
              <a:gd name="adj" fmla="val 87168"/>
            </a:avLst>
          </a:prstGeom>
          <a:solidFill>
            <a:schemeClr val="bg2">
              <a:lumMod val="90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5" name="Rectangle 74"/>
          <p:cNvSpPr/>
          <p:nvPr/>
        </p:nvSpPr>
        <p:spPr>
          <a:xfrm flipH="1">
            <a:off x="1588" y="894"/>
            <a:ext cx="12188825" cy="1872308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TextBox 47"/>
          <p:cNvSpPr txBox="1"/>
          <p:nvPr/>
        </p:nvSpPr>
        <p:spPr>
          <a:xfrm>
            <a:off x="2972614" y="371859"/>
            <a:ext cx="6246773" cy="977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75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Link Up with Us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378407" y="1996117"/>
            <a:ext cx="8550316" cy="1076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dirty="0">
                <a:latin typeface="Segoe UI" panose="020B0502040204020203" pitchFamily="34" charset="0"/>
                <a:cs typeface="Segoe UI" panose="020B0502040204020203" pitchFamily="34" charset="0"/>
              </a:rPr>
              <a:t>Follow Us on Twitter</a:t>
            </a:r>
          </a:p>
          <a:p>
            <a:pPr algn="ctr"/>
            <a:r>
              <a:rPr lang="en-US" sz="3199" b="1" dirty="0">
                <a:latin typeface="Segoe UI" panose="020B0502040204020203" pitchFamily="34" charset="0"/>
                <a:cs typeface="Segoe UI" panose="020B0502040204020203" pitchFamily="34" charset="0"/>
              </a:rPr>
              <a:t>https://twitter.com/xxxxxxxxxxxx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59152" y="3648148"/>
            <a:ext cx="12188825" cy="1076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dirty="0">
                <a:latin typeface="Segoe UI" panose="020B0502040204020203" pitchFamily="34" charset="0"/>
                <a:cs typeface="Segoe UI" panose="020B0502040204020203" pitchFamily="34" charset="0"/>
              </a:rPr>
              <a:t>Subscribe to Our YouTube Channel</a:t>
            </a:r>
          </a:p>
          <a:p>
            <a:pPr algn="ctr"/>
            <a:r>
              <a:rPr lang="en-US" sz="3199" b="1" dirty="0">
                <a:latin typeface="Segoe UI" panose="020B0502040204020203" pitchFamily="34" charset="0"/>
                <a:cs typeface="Segoe UI" panose="020B0502040204020203" pitchFamily="34" charset="0"/>
              </a:rPr>
              <a:t>http://youtube.com/xxxxxxxx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07375" y="5370764"/>
            <a:ext cx="11874582" cy="1076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dirty="0">
                <a:latin typeface="Segoe UI" panose="020B0502040204020203" pitchFamily="34" charset="0"/>
                <a:cs typeface="Segoe UI" panose="020B0502040204020203" pitchFamily="34" charset="0"/>
              </a:rPr>
              <a:t>“Like” Our Fan Page on Facebook</a:t>
            </a:r>
          </a:p>
          <a:p>
            <a:pPr algn="ctr"/>
            <a:r>
              <a:rPr lang="en-US" sz="3199" b="1" dirty="0">
                <a:latin typeface="Segoe UI" panose="020B0502040204020203" pitchFamily="34" charset="0"/>
                <a:cs typeface="Segoe UI" panose="020B0502040204020203" pitchFamily="34" charset="0"/>
              </a:rPr>
              <a:t>https://www.facebook.com/xxxxxxx</a:t>
            </a:r>
          </a:p>
        </p:txBody>
      </p:sp>
      <p:pic>
        <p:nvPicPr>
          <p:cNvPr id="3" name="Picture 2" descr="A cross on top&#10;&#10;Description generated with high confidence">
            <a:extLst>
              <a:ext uri="{FF2B5EF4-FFF2-40B4-BE49-F238E27FC236}">
                <a16:creationId xmlns:a16="http://schemas.microsoft.com/office/drawing/2014/main" id="{6892F5AE-65D6-499A-9467-D10F504A86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407" y="5135963"/>
            <a:ext cx="750166" cy="7501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4C42CD-B9A6-42A2-BB47-49A37E4E25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241" y="1868312"/>
            <a:ext cx="751709" cy="7517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BDB24A-1245-4471-8048-6437CB2D49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241" y="3245355"/>
            <a:ext cx="847354" cy="84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384192"/>
      </p:ext>
    </p:extLst>
  </p:cSld>
  <p:clrMapOvr>
    <a:masterClrMapping/>
  </p:clrMapOvr>
  <p:transition spd="slow">
    <p:cover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7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635" y="1786"/>
            <a:ext cx="12185778" cy="6856214"/>
          </a:xfrm>
          <a:prstGeom prst="rect">
            <a:avLst/>
          </a:prstGeom>
          <a:solidFill>
            <a:schemeClr val="tx2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1129460" y="541332"/>
            <a:ext cx="10092906" cy="1107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261498" algn="l"/>
              </a:tabLst>
            </a:pPr>
            <a:r>
              <a:rPr lang="en-US" sz="6599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Thank You for Your Time</a:t>
            </a:r>
            <a:endParaRPr lang="en-GB" sz="6599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13152" y="1996696"/>
            <a:ext cx="8182629" cy="2553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 Want to Be Your Lender Partner!!!!</a:t>
            </a:r>
          </a:p>
          <a:p>
            <a:pPr algn="ctr"/>
            <a:endParaRPr lang="en-US" sz="3199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3199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 Want to Be Your Partner and Help You Build Your Business.  We are Committed to Your Success!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02EB1605-B0B7-F325-DDE7-3531BDA769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760" y="4478711"/>
            <a:ext cx="12192000" cy="263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48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268941"/>
            <a:ext cx="9144000" cy="605118"/>
          </a:xfrm>
          <a:custGeom>
            <a:avLst/>
            <a:gdLst/>
            <a:ahLst/>
            <a:cxnLst/>
            <a:rect l="l" t="t" r="r" b="b"/>
            <a:pathLst>
              <a:path w="6858000" h="685800">
                <a:moveTo>
                  <a:pt x="0" y="685800"/>
                </a:moveTo>
                <a:lnTo>
                  <a:pt x="6858000" y="685800"/>
                </a:lnTo>
                <a:lnTo>
                  <a:pt x="6858000" y="0"/>
                </a:lnTo>
                <a:lnTo>
                  <a:pt x="0" y="0"/>
                </a:lnTo>
                <a:lnTo>
                  <a:pt x="0" y="685800"/>
                </a:lnTo>
                <a:close/>
              </a:path>
            </a:pathLst>
          </a:custGeom>
          <a:solidFill>
            <a:srgbClr val="00ADEE"/>
          </a:solidFill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820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Sound familiar?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09600" y="1371600"/>
            <a:ext cx="7010400" cy="475456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4500" b="1" dirty="0">
                <a:solidFill>
                  <a:srgbClr val="006991"/>
                </a:solidFill>
              </a:rPr>
              <a:t>Are you losing out on closing deals because buyers have credit issues?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Quick scenario: Client was forced to push the closing date back due to the IRS not clearing a tax lien.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score dropped from a 684 to a 614 on a $424K loan. Most lenders would have to deny the loan as the minimum credit score is 620 for conventional financing.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Fortunately, we have Portfolio products for this exact scenario so we closed the loan!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i="1" dirty="0"/>
              <a:t>Buyer got the keys, seller got their proceeds and everyone went home happy!</a:t>
            </a:r>
          </a:p>
          <a:p>
            <a:pPr marL="0" indent="0">
              <a:buNone/>
            </a:pPr>
            <a:endParaRPr lang="en-US" b="1" i="1" dirty="0"/>
          </a:p>
          <a:p>
            <a:pPr marL="0" indent="0">
              <a:buNone/>
            </a:pPr>
            <a:endParaRPr lang="en-US" b="1" i="1" dirty="0"/>
          </a:p>
          <a:p>
            <a:pPr marL="0" indent="0">
              <a:buNone/>
            </a:pPr>
            <a:endParaRPr lang="en-US" b="1" i="1" dirty="0"/>
          </a:p>
          <a:p>
            <a:pPr marL="0" indent="0">
              <a:buNone/>
            </a:pPr>
            <a:endParaRPr lang="en-US" b="1" i="1" dirty="0"/>
          </a:p>
        </p:txBody>
      </p:sp>
      <p:sp>
        <p:nvSpPr>
          <p:cNvPr id="5" name="object 5"/>
          <p:cNvSpPr txBox="1"/>
          <p:nvPr/>
        </p:nvSpPr>
        <p:spPr>
          <a:xfrm>
            <a:off x="2209800" y="4038600"/>
            <a:ext cx="7887740" cy="25146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390" marR="29044" lvl="0" indent="0" algn="just" defTabSz="820103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Calibri"/>
            </a:endParaRPr>
          </a:p>
        </p:txBody>
      </p:sp>
      <p:sp>
        <p:nvSpPr>
          <p:cNvPr id="21" name="Shape 1482"/>
          <p:cNvSpPr/>
          <p:nvPr/>
        </p:nvSpPr>
        <p:spPr>
          <a:xfrm>
            <a:off x="8091280" y="2354514"/>
            <a:ext cx="3781840" cy="36113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15" h="18914" extrusionOk="0">
                <a:moveTo>
                  <a:pt x="14186" y="17646"/>
                </a:moveTo>
                <a:cubicBezTo>
                  <a:pt x="9662" y="20257"/>
                  <a:pt x="3880" y="18707"/>
                  <a:pt x="1269" y="14185"/>
                </a:cubicBezTo>
                <a:cubicBezTo>
                  <a:pt x="-1343" y="9662"/>
                  <a:pt x="207" y="3879"/>
                  <a:pt x="4730" y="1268"/>
                </a:cubicBezTo>
                <a:cubicBezTo>
                  <a:pt x="9252" y="-1343"/>
                  <a:pt x="15035" y="207"/>
                  <a:pt x="17647" y="4729"/>
                </a:cubicBezTo>
                <a:cubicBezTo>
                  <a:pt x="20257" y="9252"/>
                  <a:pt x="18708" y="15035"/>
                  <a:pt x="14186" y="17646"/>
                </a:cubicBezTo>
                <a:close/>
              </a:path>
            </a:pathLst>
          </a:custGeom>
          <a:solidFill>
            <a:srgbClr val="F7941D"/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marL="0" marR="0" lvl="0" indent="0" algn="l" defTabSz="913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cap="all"/>
            </a:pPr>
            <a:endParaRPr kumimoji="0" sz="13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0AD36D-760A-40C2-8701-247B4CCE03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936" y="383583"/>
            <a:ext cx="4318189" cy="647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735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482">
            <a:extLst>
              <a:ext uri="{FF2B5EF4-FFF2-40B4-BE49-F238E27FC236}">
                <a16:creationId xmlns:a16="http://schemas.microsoft.com/office/drawing/2014/main" id="{45577EFB-013D-436D-8BF9-7E14FC2901E9}"/>
              </a:ext>
            </a:extLst>
          </p:cNvPr>
          <p:cNvSpPr/>
          <p:nvPr/>
        </p:nvSpPr>
        <p:spPr>
          <a:xfrm>
            <a:off x="203540" y="2949606"/>
            <a:ext cx="3781840" cy="36113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15" h="18914" extrusionOk="0">
                <a:moveTo>
                  <a:pt x="14186" y="17646"/>
                </a:moveTo>
                <a:cubicBezTo>
                  <a:pt x="9662" y="20257"/>
                  <a:pt x="3880" y="18707"/>
                  <a:pt x="1269" y="14185"/>
                </a:cubicBezTo>
                <a:cubicBezTo>
                  <a:pt x="-1343" y="9662"/>
                  <a:pt x="207" y="3879"/>
                  <a:pt x="4730" y="1268"/>
                </a:cubicBezTo>
                <a:cubicBezTo>
                  <a:pt x="9252" y="-1343"/>
                  <a:pt x="15035" y="207"/>
                  <a:pt x="17647" y="4729"/>
                </a:cubicBezTo>
                <a:cubicBezTo>
                  <a:pt x="20257" y="9252"/>
                  <a:pt x="18708" y="15035"/>
                  <a:pt x="14186" y="17646"/>
                </a:cubicBezTo>
                <a:close/>
              </a:path>
            </a:pathLst>
          </a:custGeom>
          <a:solidFill>
            <a:srgbClr val="F7941D"/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marL="0" marR="0" lvl="0" indent="0" algn="l" defTabSz="913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cap="all"/>
            </a:pPr>
            <a:endParaRPr kumimoji="0" sz="13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1524000" y="268941"/>
            <a:ext cx="9144000" cy="605118"/>
          </a:xfrm>
          <a:custGeom>
            <a:avLst/>
            <a:gdLst/>
            <a:ahLst/>
            <a:cxnLst/>
            <a:rect l="l" t="t" r="r" b="b"/>
            <a:pathLst>
              <a:path w="6858000" h="685800">
                <a:moveTo>
                  <a:pt x="0" y="685800"/>
                </a:moveTo>
                <a:lnTo>
                  <a:pt x="6858000" y="685800"/>
                </a:lnTo>
                <a:lnTo>
                  <a:pt x="6858000" y="0"/>
                </a:lnTo>
                <a:lnTo>
                  <a:pt x="0" y="0"/>
                </a:lnTo>
                <a:lnTo>
                  <a:pt x="0" y="685800"/>
                </a:lnTo>
                <a:close/>
              </a:path>
            </a:pathLst>
          </a:custGeom>
          <a:solidFill>
            <a:srgbClr val="00ADEE"/>
          </a:solidFill>
        </p:spPr>
        <p:txBody>
          <a:bodyPr wrap="square" lIns="0" tIns="0" rIns="0" bIns="0" rtlCol="0">
            <a:noAutofit/>
          </a:bodyPr>
          <a:lstStyle/>
          <a:p>
            <a:pPr defTabSz="820103"/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Sound familiar?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197661" y="1371600"/>
            <a:ext cx="6362822" cy="475456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006991"/>
                </a:solidFill>
              </a:rPr>
              <a:t>Are you losing out on closing deals because buyers are self-employed?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Quick scenario: Self-employed buyer makes $200K/year, credit score of 758. He writes off 75% of his income. Now he’s left with $50K trying to qualify for a jumbo loan…and he doesn’t qualify.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Because of our Bank Statement program, we approved the borrower for a $750K loan.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i="1" dirty="0"/>
              <a:t>Buyer got the keys, seller got their proceeds and everyone went home happy!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209800" y="4038600"/>
            <a:ext cx="7887740" cy="25146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390" marR="29044" algn="just" defTabSz="820103">
              <a:lnSpc>
                <a:spcPct val="130000"/>
              </a:lnSpc>
            </a:pPr>
            <a:endParaRPr sz="900" dirty="0">
              <a:solidFill>
                <a:prstClr val="black"/>
              </a:solidFill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93745C-0C57-4A4A-AB83-4F6F05965A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83" y="875192"/>
            <a:ext cx="3760007" cy="598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180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1482">
            <a:extLst>
              <a:ext uri="{FF2B5EF4-FFF2-40B4-BE49-F238E27FC236}">
                <a16:creationId xmlns:a16="http://schemas.microsoft.com/office/drawing/2014/main" id="{BB889B87-1E7F-4E49-996F-C9D7E5A572D3}"/>
              </a:ext>
            </a:extLst>
          </p:cNvPr>
          <p:cNvSpPr/>
          <p:nvPr/>
        </p:nvSpPr>
        <p:spPr>
          <a:xfrm>
            <a:off x="544880" y="2727738"/>
            <a:ext cx="3781840" cy="36113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15" h="18914" extrusionOk="0">
                <a:moveTo>
                  <a:pt x="14186" y="17646"/>
                </a:moveTo>
                <a:cubicBezTo>
                  <a:pt x="9662" y="20257"/>
                  <a:pt x="3880" y="18707"/>
                  <a:pt x="1269" y="14185"/>
                </a:cubicBezTo>
                <a:cubicBezTo>
                  <a:pt x="-1343" y="9662"/>
                  <a:pt x="207" y="3879"/>
                  <a:pt x="4730" y="1268"/>
                </a:cubicBezTo>
                <a:cubicBezTo>
                  <a:pt x="9252" y="-1343"/>
                  <a:pt x="15035" y="207"/>
                  <a:pt x="17647" y="4729"/>
                </a:cubicBezTo>
                <a:cubicBezTo>
                  <a:pt x="20257" y="9252"/>
                  <a:pt x="18708" y="15035"/>
                  <a:pt x="14186" y="17646"/>
                </a:cubicBezTo>
                <a:close/>
              </a:path>
            </a:pathLst>
          </a:custGeom>
          <a:solidFill>
            <a:srgbClr val="F7941D"/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marL="0" marR="0" lvl="0" indent="0" algn="l" defTabSz="913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cap="all"/>
            </a:pPr>
            <a:endParaRPr kumimoji="0" sz="13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object 2"/>
          <p:cNvSpPr/>
          <p:nvPr/>
        </p:nvSpPr>
        <p:spPr>
          <a:xfrm>
            <a:off x="1524000" y="268941"/>
            <a:ext cx="9144000" cy="605118"/>
          </a:xfrm>
          <a:custGeom>
            <a:avLst/>
            <a:gdLst/>
            <a:ahLst/>
            <a:cxnLst/>
            <a:rect l="l" t="t" r="r" b="b"/>
            <a:pathLst>
              <a:path w="6858000" h="685800">
                <a:moveTo>
                  <a:pt x="0" y="685800"/>
                </a:moveTo>
                <a:lnTo>
                  <a:pt x="6858000" y="685800"/>
                </a:lnTo>
                <a:lnTo>
                  <a:pt x="6858000" y="0"/>
                </a:lnTo>
                <a:lnTo>
                  <a:pt x="0" y="0"/>
                </a:lnTo>
                <a:lnTo>
                  <a:pt x="0" y="685800"/>
                </a:lnTo>
                <a:close/>
              </a:path>
            </a:pathLst>
          </a:custGeom>
          <a:solidFill>
            <a:srgbClr val="00ADEE"/>
          </a:solidFill>
        </p:spPr>
        <p:txBody>
          <a:bodyPr wrap="square" lIns="0" tIns="0" rIns="0" bIns="0" rtlCol="0">
            <a:noAutofit/>
          </a:bodyPr>
          <a:lstStyle/>
          <a:p>
            <a:pPr defTabSz="820103"/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Sound familiar?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197661" y="1371600"/>
            <a:ext cx="6362822" cy="475456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006991"/>
                </a:solidFill>
              </a:rPr>
              <a:t>Are you losing out on closing deals because buyers cannot qualify?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Quick scenario: A buyer recently sold their multimillion dollar business. She started a new business less than two years ago and so when she tried to qualify for a loan, it was rejected since she didn’t have a long enough self-employment history. Her plans of moving into her dream home were almost derailed.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i="1" dirty="0"/>
              <a:t>Because of our Asset Qualifier program, we approved the buyer and closed the loan. 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209800" y="4038600"/>
            <a:ext cx="7887740" cy="25146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390" marR="29044" algn="just" defTabSz="820103">
              <a:lnSpc>
                <a:spcPct val="130000"/>
              </a:lnSpc>
            </a:pPr>
            <a:endParaRPr sz="900" dirty="0">
              <a:solidFill>
                <a:prstClr val="black"/>
              </a:solidFill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51" y="863925"/>
            <a:ext cx="4086171" cy="598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610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482">
            <a:extLst>
              <a:ext uri="{FF2B5EF4-FFF2-40B4-BE49-F238E27FC236}">
                <a16:creationId xmlns:a16="http://schemas.microsoft.com/office/drawing/2014/main" id="{450548ED-C9B8-4E20-834E-8C7A317C8BF7}"/>
              </a:ext>
            </a:extLst>
          </p:cNvPr>
          <p:cNvSpPr/>
          <p:nvPr/>
        </p:nvSpPr>
        <p:spPr>
          <a:xfrm>
            <a:off x="8091280" y="2354514"/>
            <a:ext cx="3781840" cy="36113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15" h="18914" extrusionOk="0">
                <a:moveTo>
                  <a:pt x="14186" y="17646"/>
                </a:moveTo>
                <a:cubicBezTo>
                  <a:pt x="9662" y="20257"/>
                  <a:pt x="3880" y="18707"/>
                  <a:pt x="1269" y="14185"/>
                </a:cubicBezTo>
                <a:cubicBezTo>
                  <a:pt x="-1343" y="9662"/>
                  <a:pt x="207" y="3879"/>
                  <a:pt x="4730" y="1268"/>
                </a:cubicBezTo>
                <a:cubicBezTo>
                  <a:pt x="9252" y="-1343"/>
                  <a:pt x="15035" y="207"/>
                  <a:pt x="17647" y="4729"/>
                </a:cubicBezTo>
                <a:cubicBezTo>
                  <a:pt x="20257" y="9252"/>
                  <a:pt x="18708" y="15035"/>
                  <a:pt x="14186" y="17646"/>
                </a:cubicBezTo>
                <a:close/>
              </a:path>
            </a:pathLst>
          </a:custGeom>
          <a:solidFill>
            <a:srgbClr val="F7941D"/>
          </a:solidFill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marL="0" marR="0" lvl="0" indent="0" algn="l" defTabSz="9138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cap="all"/>
            </a:pPr>
            <a:endParaRPr kumimoji="0" sz="13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object 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Sound familiar?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09600" y="1066800"/>
            <a:ext cx="5257800" cy="505936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chemeClr val="accent1"/>
                </a:solidFill>
              </a:rPr>
              <a:t>Are you losing out on closing deals because buyers had a recent credit event?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600" dirty="0"/>
              <a:t>Quick scenario: Last week we closed on a $1,300,000 home for a family that was turned down by two other lenders due to a foreclosure that occurred 2 years ago. 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600" dirty="0"/>
              <a:t>Our Portfolio programs require as little as 1 day seasoning on foreclosures so we were able to originate, process and close in 21 days. 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600" b="1" i="1" dirty="0"/>
              <a:t>We enabled this grateful family to move into their dream home just in time to enjoy the summer.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object 5"/>
          <p:cNvSpPr txBox="1"/>
          <p:nvPr/>
        </p:nvSpPr>
        <p:spPr>
          <a:xfrm>
            <a:off x="2209800" y="4038600"/>
            <a:ext cx="7887740" cy="25146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390" marR="29044" algn="just" defTabSz="820103">
              <a:lnSpc>
                <a:spcPct val="130000"/>
              </a:lnSpc>
            </a:pPr>
            <a:endParaRPr sz="900" dirty="0">
              <a:solidFill>
                <a:prstClr val="black"/>
              </a:solidFill>
              <a:cs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945" y="657186"/>
            <a:ext cx="8114491" cy="980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63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7F4BD619-6899-442B-B49D-98CBF8956159}"/>
              </a:ext>
            </a:extLst>
          </p:cNvPr>
          <p:cNvSpPr/>
          <p:nvPr/>
        </p:nvSpPr>
        <p:spPr>
          <a:xfrm>
            <a:off x="0" y="3357005"/>
            <a:ext cx="12192000" cy="2308324"/>
          </a:xfrm>
          <a:custGeom>
            <a:avLst/>
            <a:gdLst/>
            <a:ahLst/>
            <a:cxnLst/>
            <a:rect l="l" t="t" r="r" b="b"/>
            <a:pathLst>
              <a:path w="6858000" h="685800">
                <a:moveTo>
                  <a:pt x="0" y="685800"/>
                </a:moveTo>
                <a:lnTo>
                  <a:pt x="6858000" y="685800"/>
                </a:lnTo>
                <a:lnTo>
                  <a:pt x="6858000" y="0"/>
                </a:lnTo>
                <a:lnTo>
                  <a:pt x="0" y="0"/>
                </a:lnTo>
                <a:lnTo>
                  <a:pt x="0" y="685800"/>
                </a:lnTo>
                <a:close/>
              </a:path>
            </a:pathLst>
          </a:custGeom>
          <a:solidFill>
            <a:srgbClr val="00ADEE"/>
          </a:solidFill>
        </p:spPr>
        <p:txBody>
          <a:bodyPr wrap="square" lIns="0" tIns="0" rIns="0" bIns="0" rtlCol="0">
            <a:noAutofit/>
          </a:bodyPr>
          <a:lstStyle/>
          <a:p>
            <a:pPr defTabSz="820103"/>
            <a:endParaRPr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40" name="Textfeld 39"/>
          <p:cNvSpPr txBox="1"/>
          <p:nvPr/>
        </p:nvSpPr>
        <p:spPr>
          <a:xfrm>
            <a:off x="0" y="1192671"/>
            <a:ext cx="92758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28600"/>
            <a:r>
              <a:rPr lang="en-US" sz="4800" b="1" dirty="0">
                <a:solidFill>
                  <a:srgbClr val="333745"/>
                </a:solidFill>
              </a:rPr>
              <a:t>Non-QM Loans help you access a greater number of buyer profiles.</a:t>
            </a:r>
            <a:endParaRPr lang="de-DE" sz="4800" b="1" dirty="0">
              <a:solidFill>
                <a:srgbClr val="0F6FC6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C62E74-A3F3-4A0D-87BE-B74C7AB32A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010" y="1351240"/>
            <a:ext cx="3687380" cy="810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50726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7F4BD619-6899-442B-B49D-98CBF8956159}"/>
              </a:ext>
            </a:extLst>
          </p:cNvPr>
          <p:cNvSpPr/>
          <p:nvPr/>
        </p:nvSpPr>
        <p:spPr>
          <a:xfrm>
            <a:off x="0" y="3357005"/>
            <a:ext cx="12192000" cy="2308324"/>
          </a:xfrm>
          <a:custGeom>
            <a:avLst/>
            <a:gdLst/>
            <a:ahLst/>
            <a:cxnLst/>
            <a:rect l="l" t="t" r="r" b="b"/>
            <a:pathLst>
              <a:path w="6858000" h="685800">
                <a:moveTo>
                  <a:pt x="0" y="685800"/>
                </a:moveTo>
                <a:lnTo>
                  <a:pt x="6858000" y="685800"/>
                </a:lnTo>
                <a:lnTo>
                  <a:pt x="6858000" y="0"/>
                </a:lnTo>
                <a:lnTo>
                  <a:pt x="0" y="0"/>
                </a:lnTo>
                <a:lnTo>
                  <a:pt x="0" y="685800"/>
                </a:lnTo>
                <a:close/>
              </a:path>
            </a:pathLst>
          </a:custGeom>
          <a:solidFill>
            <a:srgbClr val="00ADEE"/>
          </a:solidFill>
        </p:spPr>
        <p:txBody>
          <a:bodyPr wrap="square" lIns="0" tIns="0" rIns="0" bIns="0" rtlCol="0">
            <a:noAutofit/>
          </a:bodyPr>
          <a:lstStyle/>
          <a:p>
            <a:pPr defTabSz="820103"/>
            <a:endParaRPr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40" name="Textfeld 39"/>
          <p:cNvSpPr txBox="1"/>
          <p:nvPr/>
        </p:nvSpPr>
        <p:spPr>
          <a:xfrm>
            <a:off x="0" y="781756"/>
            <a:ext cx="927588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28600"/>
            <a:r>
              <a:rPr lang="en-US" sz="4400" b="1" dirty="0">
                <a:solidFill>
                  <a:srgbClr val="333745"/>
                </a:solidFill>
              </a:rPr>
              <a:t>Prior Bankruptcies, short sales and foreclosures are all manageable with </a:t>
            </a:r>
          </a:p>
          <a:p>
            <a:pPr algn="ctr" defTabSz="228600"/>
            <a:r>
              <a:rPr lang="en-US" sz="4400" b="1" dirty="0">
                <a:solidFill>
                  <a:srgbClr val="333745"/>
                </a:solidFill>
              </a:rPr>
              <a:t>Non-QM Loans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C62E74-A3F3-4A0D-87BE-B74C7AB32A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640" y="1351240"/>
            <a:ext cx="3002120" cy="810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96941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">
  <a:themeElements>
    <a:clrScheme name="Blau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1812</TotalTime>
  <Words>1285</Words>
  <Application>Microsoft Office PowerPoint</Application>
  <PresentationFormat>Widescreen</PresentationFormat>
  <Paragraphs>210</Paragraphs>
  <Slides>32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Arial</vt:lpstr>
      <vt:lpstr>Calibri</vt:lpstr>
      <vt:lpstr>Calibri Light</vt:lpstr>
      <vt:lpstr>Century Gothic</vt:lpstr>
      <vt:lpstr>Helvetica</vt:lpstr>
      <vt:lpstr>Lato Black</vt:lpstr>
      <vt:lpstr>Lato Hairline</vt:lpstr>
      <vt:lpstr>Segoe UI</vt:lpstr>
      <vt:lpstr>Wingdings 3</vt:lpstr>
      <vt:lpstr>Office</vt:lpstr>
      <vt:lpstr>Ion</vt:lpstr>
      <vt:lpstr>PowerPoint Presentation</vt:lpstr>
      <vt:lpstr>PowerPoint Presentation</vt:lpstr>
      <vt:lpstr>PowerPoint Presentation</vt:lpstr>
      <vt:lpstr> Sound familiar?</vt:lpstr>
      <vt:lpstr> Sound familiar?</vt:lpstr>
      <vt:lpstr> Sound familiar?</vt:lpstr>
      <vt:lpstr> Sound familiar?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Trey</dc:creator>
  <cp:lastModifiedBy>Charles Vamadeva</cp:lastModifiedBy>
  <cp:revision>67</cp:revision>
  <dcterms:created xsi:type="dcterms:W3CDTF">2019-02-08T10:08:27Z</dcterms:created>
  <dcterms:modified xsi:type="dcterms:W3CDTF">2023-01-14T10:14:12Z</dcterms:modified>
</cp:coreProperties>
</file>