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31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96" r:id="rId18"/>
    <p:sldId id="297" r:id="rId19"/>
    <p:sldId id="274" r:id="rId20"/>
    <p:sldId id="298" r:id="rId21"/>
    <p:sldId id="302" r:id="rId22"/>
    <p:sldId id="295" r:id="rId23"/>
    <p:sldId id="308" r:id="rId24"/>
    <p:sldId id="309" r:id="rId25"/>
    <p:sldId id="304" r:id="rId26"/>
    <p:sldId id="303" r:id="rId27"/>
    <p:sldId id="312" r:id="rId28"/>
    <p:sldId id="311" r:id="rId29"/>
    <p:sldId id="306" r:id="rId30"/>
    <p:sldId id="305" r:id="rId31"/>
    <p:sldId id="264" r:id="rId32"/>
    <p:sldId id="272" r:id="rId33"/>
    <p:sldId id="307" r:id="rId34"/>
    <p:sldId id="273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5" r:id="rId44"/>
    <p:sldId id="284" r:id="rId45"/>
    <p:sldId id="286" r:id="rId46"/>
    <p:sldId id="288" r:id="rId47"/>
    <p:sldId id="287" r:id="rId48"/>
    <p:sldId id="289" r:id="rId49"/>
    <p:sldId id="290" r:id="rId50"/>
    <p:sldId id="291" r:id="rId51"/>
    <p:sldId id="313" r:id="rId52"/>
    <p:sldId id="292" r:id="rId53"/>
    <p:sldId id="293" r:id="rId54"/>
    <p:sldId id="294" r:id="rId55"/>
  </p:sldIdLst>
  <p:sldSz cx="12192000" cy="6858000"/>
  <p:notesSz cx="6858000" cy="9144000"/>
  <p:embeddedFontLst>
    <p:embeddedFont>
      <p:font typeface="Aileron" panose="020B0604020202020204" charset="0"/>
      <p:regular r:id="rId56"/>
      <p:italic r:id="rId57"/>
    </p:embeddedFont>
    <p:embeddedFont>
      <p:font typeface="Aileron Heavy" panose="020B0604020202020204" charset="0"/>
      <p:bold r:id="rId58"/>
      <p:boldItalic r:id="rId59"/>
    </p:embeddedFont>
    <p:embeddedFont>
      <p:font typeface="Aileron Thin" panose="020B0604020202020204" charset="0"/>
      <p:regular r:id="rId60"/>
      <p:italic r:id="rId61"/>
    </p:embeddedFont>
    <p:embeddedFont>
      <p:font typeface="Bebas Neue" panose="020B0606020202050201" pitchFamily="34" charset="0"/>
      <p:regular r:id="rId62"/>
    </p:embeddedFont>
    <p:embeddedFont>
      <p:font typeface="Calibri" panose="020F0502020204030204" pitchFamily="34" charset="0"/>
      <p:regular r:id="rId63"/>
      <p:bold r:id="rId64"/>
      <p:italic r:id="rId65"/>
      <p:boldItalic r:id="rId66"/>
    </p:embeddedFont>
    <p:embeddedFont>
      <p:font typeface="Calibri Light" panose="020F0302020204030204" pitchFamily="34" charset="0"/>
      <p:regular r:id="rId67"/>
      <p:italic r:id="rId68"/>
    </p:embeddedFont>
    <p:embeddedFont>
      <p:font typeface="Segoe UI" panose="020B0502040204020203" pitchFamily="34" charset="0"/>
      <p:regular r:id="rId69"/>
      <p:bold r:id="rId70"/>
      <p:italic r:id="rId71"/>
      <p:boldItalic r:id="rId7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8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08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1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E0779-5350-331C-0C24-092DFE9CB2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FCC959-CABA-9EFC-AAF8-5FAF9664A9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A59EF-7A50-1A3D-D844-CA737370E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0532D-70F4-4806-9D63-30282C718E2B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6F840-A8C2-1A72-EFF8-45DCBFEAD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7F339-1B9E-B6DF-B818-32477AB3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C4AB0-EAE2-43F2-821A-4B83179DC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042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D4062-49C9-034A-5C4C-1510E155D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7A202C-6F70-7304-9328-7B7F10321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92D36-8706-B219-FFD0-E0417703C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0532D-70F4-4806-9D63-30282C718E2B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9BAA4-B4A6-1B5F-3E75-99D57D13F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76D3A-BB98-EFE1-D958-2D20D0E40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C4AB0-EAE2-43F2-821A-4B83179DC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94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90EB6C-87F3-2226-735A-A0DA0C9221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C84742-5769-FA9F-C980-51348E3AAE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46F61-FE10-69A1-7974-D8F5FB678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0532D-70F4-4806-9D63-30282C718E2B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7A066-E357-24DA-3C09-3E0E84D26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C2FC91-BBBB-9FC1-F4DD-1A09460ED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C4AB0-EAE2-43F2-821A-4B83179DC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467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28CE243-5FB9-4E51-AAD8-FD85E014F5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706350" cy="6858000"/>
          </a:xfrm>
        </p:spPr>
        <p:txBody>
          <a:bodyPr/>
          <a:lstStyle/>
          <a:p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3963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Motion origin="layout" path="M -3.75E-6 0 L -0.02109 0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74F77-8CA8-1D2A-5B24-A77A1A58C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CC14E-65EB-D2A0-BA46-05F23DA58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73CC9-7FFE-D4BC-C59E-891B127B2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0532D-70F4-4806-9D63-30282C718E2B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699F7-2F0A-738B-7807-0AFCC052D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DCCF9-006F-4ECB-CA49-BDF00A92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C4AB0-EAE2-43F2-821A-4B83179DC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709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4ABDB-41FD-4E56-BEE0-AB15783AD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30D270-CD57-4672-C740-73FEBFDD9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D4C368-AB5E-C149-0C11-F3D5CE0FA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0532D-70F4-4806-9D63-30282C718E2B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0805A7-522F-C1FB-70D0-CA0640FD6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D7D0E-D887-900F-EEF3-30E601373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C4AB0-EAE2-43F2-821A-4B83179DC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414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C8CBE-E24B-83B1-14C9-44374F814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9744C-9167-53FC-7A22-EB3761C1DE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407995-FFD5-83A0-B648-6329D6DA94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F22EFE-9229-322A-5B97-8C69A8FF9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0532D-70F4-4806-9D63-30282C718E2B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CF31ED-1ED4-90A3-D49E-BF85213B5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6792C-C2AD-17EB-AD69-5098D63A9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C4AB0-EAE2-43F2-821A-4B83179DC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24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B2B0A-080A-A7A9-E277-C49DD91DB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CD8DA8-76F3-C6C1-A89F-830A4F2A63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62C53E-858E-56C4-7706-59ECBABF4E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E4612A-8132-D262-776C-B762112B59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B65752-A744-ABD6-8EE2-0641FEF99D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EC8923-ADFF-3572-EEEB-949D92963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0532D-70F4-4806-9D63-30282C718E2B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EF8DE9-AD62-DDB7-8A03-45E7912D5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0A941A-ED97-A0D7-95D9-C309829CA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C4AB0-EAE2-43F2-821A-4B83179DC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590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429F2-1F43-5025-93FB-A5A945A37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7C87D1-5966-F128-BF9E-3D9EA93D6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0532D-70F4-4806-9D63-30282C718E2B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133162-A73E-D225-166C-3582FF724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2C319E-8BFE-E67F-E59A-00DD1E436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C4AB0-EAE2-43F2-821A-4B83179DC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740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D2EAC3-5F5E-4D9A-0779-BFAA507CD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0532D-70F4-4806-9D63-30282C718E2B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7BA20-BFC2-836A-DA90-827C852CC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0C7B4-7905-0794-EB3B-0B375BEE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C4AB0-EAE2-43F2-821A-4B83179DC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51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532D3-A4DE-0A4F-229A-E7580BEB4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E1D7A-155D-A9D8-8B26-395745345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D8D64F-803B-F074-A6FC-BA4A1E89D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CA54DE-BD7B-ED56-EE00-584FE407C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0532D-70F4-4806-9D63-30282C718E2B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E30858-DB10-D239-130D-A3D09A5B9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B00478-DD01-D5E4-2B8E-A9F21A5B7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C4AB0-EAE2-43F2-821A-4B83179DC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608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C0907-26A4-A221-050B-EAEF432C9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BD6D09-63A9-79D8-8C4F-0273960FB9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A1648D-4EC0-0055-2633-F2D2088CDB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AADB76-5310-825A-DFBC-55634E727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0532D-70F4-4806-9D63-30282C718E2B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6C07DF-EA70-BF07-ABB8-67DAC55E9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99349-C81A-5F5C-BC82-04970FA8D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C4AB0-EAE2-43F2-821A-4B83179DC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732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CAEA2B-4078-1B51-BF70-D5B11BC8E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E76672-D0E0-2830-7DFF-DE3B366C3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D9F5F-CC3D-D8A4-1227-00E7EDB457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0532D-70F4-4806-9D63-30282C718E2B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2E0FD-E9CB-835E-F2D1-F3B095CE74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5948E-4A96-49AC-6B24-8056207EF7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C4AB0-EAE2-43F2-821A-4B83179DC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487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BDEFF-1C33-3EFE-79F2-54FD04241D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68D121-7968-C8AF-9DFC-DC953A3848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key chain&#10;&#10;Description automatically generated with low confidence">
            <a:extLst>
              <a:ext uri="{FF2B5EF4-FFF2-40B4-BE49-F238E27FC236}">
                <a16:creationId xmlns:a16="http://schemas.microsoft.com/office/drawing/2014/main" id="{85C0B440-3569-D64D-6365-79D374AC5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63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36AEA3-EF45-6653-2126-D9405439D673}"/>
              </a:ext>
            </a:extLst>
          </p:cNvPr>
          <p:cNvSpPr txBox="1"/>
          <p:nvPr/>
        </p:nvSpPr>
        <p:spPr>
          <a:xfrm>
            <a:off x="0" y="337533"/>
            <a:ext cx="70225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9600" dirty="0">
                <a:solidFill>
                  <a:schemeClr val="bg1"/>
                </a:solidFill>
                <a:latin typeface="Bebas Neue" panose="020B0606020202050201" pitchFamily="34" charset="0"/>
              </a:rPr>
              <a:t>Seller Funded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BFE488-75AD-C377-8D97-83ED2D6BF02E}"/>
              </a:ext>
            </a:extLst>
          </p:cNvPr>
          <p:cNvSpPr txBox="1"/>
          <p:nvPr/>
        </p:nvSpPr>
        <p:spPr>
          <a:xfrm>
            <a:off x="225022" y="1531333"/>
            <a:ext cx="65725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9600" dirty="0">
                <a:solidFill>
                  <a:schemeClr val="bg1"/>
                </a:solidFill>
                <a:latin typeface="Bebas Neue" panose="020B0606020202050201" pitchFamily="34" charset="0"/>
              </a:rPr>
              <a:t>Buydowns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BD87D1-EFED-6176-BD07-DE59B54782CA}"/>
              </a:ext>
            </a:extLst>
          </p:cNvPr>
          <p:cNvSpPr txBox="1"/>
          <p:nvPr/>
        </p:nvSpPr>
        <p:spPr>
          <a:xfrm>
            <a:off x="389188" y="2969567"/>
            <a:ext cx="60376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4400" spc="600" dirty="0">
                <a:solidFill>
                  <a:schemeClr val="bg1"/>
                </a:solidFill>
                <a:latin typeface="Aileron Heavy" panose="00000A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Win-Win for Both Buyers &amp; Sellers</a:t>
            </a:r>
          </a:p>
        </p:txBody>
      </p:sp>
    </p:spTree>
    <p:extLst>
      <p:ext uri="{BB962C8B-B14F-4D97-AF65-F5344CB8AC3E}">
        <p14:creationId xmlns:p14="http://schemas.microsoft.com/office/powerpoint/2010/main" val="359709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grpId="1" nodeType="clickEffect" p14:presetBounceEnd="10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6" dur="75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98000" y="98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2" presetClass="exit" presetSubtype="2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fill="hold" grpId="1" nodeType="withEffect" p14:presetBounceEnd="100000">
                                      <p:stCondLst>
                                        <p:cond delay="1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98000" y="98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" presetClass="exit" presetSubtype="2" decel="100000" fill="hold" grpId="0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  <p:bldP spid="7" grpId="0"/>
          <p:bldP spid="7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75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98000" y="98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2" presetClass="exit" presetSubtype="2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98000" y="98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" presetClass="exit" presetSubtype="2" decel="100000" fill="hold" grpId="0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  <p:bldP spid="7" grpId="0"/>
          <p:bldP spid="7" grpId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D02AE9-DF73-06BB-11A4-DE48B0D4989A}"/>
              </a:ext>
            </a:extLst>
          </p:cNvPr>
          <p:cNvSpPr txBox="1"/>
          <p:nvPr/>
        </p:nvSpPr>
        <p:spPr>
          <a:xfrm>
            <a:off x="5560292" y="1720840"/>
            <a:ext cx="63361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7200" b="1" spc="-150" dirty="0">
                <a:solidFill>
                  <a:schemeClr val="tx2"/>
                </a:solidFill>
                <a:latin typeface="Aileron Heavy" panose="00000A00000000000000" pitchFamily="50" charset="0"/>
              </a:rPr>
              <a:t>What are </a:t>
            </a:r>
            <a:r>
              <a:rPr lang="en-MY" sz="7200" b="1" spc="-150" dirty="0">
                <a:solidFill>
                  <a:schemeClr val="accent2"/>
                </a:solidFill>
                <a:latin typeface="Aileron Heavy" panose="00000A00000000000000" pitchFamily="50" charset="0"/>
              </a:rPr>
              <a:t>Discount Points?</a:t>
            </a:r>
          </a:p>
        </p:txBody>
      </p:sp>
    </p:spTree>
    <p:extLst>
      <p:ext uri="{BB962C8B-B14F-4D97-AF65-F5344CB8AC3E}">
        <p14:creationId xmlns:p14="http://schemas.microsoft.com/office/powerpoint/2010/main" val="356883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AF526C-EE04-D390-F2BA-828B121F7E0C}"/>
              </a:ext>
            </a:extLst>
          </p:cNvPr>
          <p:cNvSpPr txBox="1"/>
          <p:nvPr/>
        </p:nvSpPr>
        <p:spPr>
          <a:xfrm>
            <a:off x="5440219" y="761150"/>
            <a:ext cx="63261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40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Discount Points are Fees Paid to</a:t>
            </a:r>
            <a:r>
              <a:rPr lang="en-MY" sz="4000" b="1" spc="300" dirty="0"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MY" sz="4000" b="1" spc="300" dirty="0">
                <a:solidFill>
                  <a:schemeClr val="accent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Lower</a:t>
            </a:r>
            <a:r>
              <a:rPr lang="en-MY" sz="4000" b="1" spc="300" dirty="0"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MY" sz="40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en-MY" sz="4000" b="1" spc="300" dirty="0"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MY" sz="4000" b="1" spc="300" dirty="0">
                <a:solidFill>
                  <a:schemeClr val="accent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Interest Rate </a:t>
            </a:r>
            <a:r>
              <a:rPr lang="en-MY" sz="40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the Life of the Loan Term.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DB8B03-7511-66AA-AA1D-C77ADF57304A}"/>
              </a:ext>
            </a:extLst>
          </p:cNvPr>
          <p:cNvSpPr txBox="1"/>
          <p:nvPr/>
        </p:nvSpPr>
        <p:spPr>
          <a:xfrm>
            <a:off x="5825639" y="3828018"/>
            <a:ext cx="55552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40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Discount Points are a </a:t>
            </a:r>
            <a:r>
              <a:rPr lang="en-MY" sz="4000" b="1" spc="300" dirty="0">
                <a:solidFill>
                  <a:schemeClr val="accent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Percentage (%)</a:t>
            </a:r>
            <a:r>
              <a:rPr lang="en-MY" sz="4000" b="1" spc="300" dirty="0"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MY" sz="40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the Loan Amount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4095D1-02C5-411F-29CD-2F8BBC98F67F}"/>
              </a:ext>
            </a:extLst>
          </p:cNvPr>
          <p:cNvSpPr txBox="1"/>
          <p:nvPr/>
        </p:nvSpPr>
        <p:spPr>
          <a:xfrm>
            <a:off x="2258292" y="253318"/>
            <a:ext cx="11037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6000" b="1" spc="300" dirty="0">
                <a:solidFill>
                  <a:schemeClr val="accent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14758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8D774F-5B3A-8090-693D-503AD833336D}"/>
              </a:ext>
            </a:extLst>
          </p:cNvPr>
          <p:cNvSpPr txBox="1"/>
          <p:nvPr/>
        </p:nvSpPr>
        <p:spPr>
          <a:xfrm>
            <a:off x="0" y="157745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54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Example </a:t>
            </a:r>
            <a:r>
              <a:rPr lang="en-MY" sz="5400" b="1" spc="-150" dirty="0">
                <a:solidFill>
                  <a:schemeClr val="bg1">
                    <a:lumMod val="85000"/>
                  </a:schemeClr>
                </a:solidFill>
                <a:latin typeface="Aileron Heavy" panose="00000A00000000000000" pitchFamily="50" charset="0"/>
              </a:rPr>
              <a:t>Permanent</a:t>
            </a:r>
            <a:r>
              <a:rPr lang="en-MY" sz="54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 Buydown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6E4A47-2124-208D-636C-828DAC611390}"/>
              </a:ext>
            </a:extLst>
          </p:cNvPr>
          <p:cNvSpPr txBox="1"/>
          <p:nvPr/>
        </p:nvSpPr>
        <p:spPr>
          <a:xfrm>
            <a:off x="1284638" y="1319555"/>
            <a:ext cx="113222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3600" b="1" spc="300" dirty="0">
                <a:solidFill>
                  <a:schemeClr val="bg1">
                    <a:lumMod val="85000"/>
                  </a:schemeClr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Purchase Price - $400,000</a:t>
            </a:r>
          </a:p>
          <a:p>
            <a:r>
              <a:rPr lang="en-MY" sz="3600" b="1" spc="300" dirty="0">
                <a:solidFill>
                  <a:schemeClr val="bg1">
                    <a:lumMod val="85000"/>
                  </a:schemeClr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Down Payment - $40,000 (10%)</a:t>
            </a:r>
          </a:p>
          <a:p>
            <a:r>
              <a:rPr lang="en-MY" sz="3600" b="1" spc="300" dirty="0">
                <a:solidFill>
                  <a:schemeClr val="bg1">
                    <a:lumMod val="85000"/>
                  </a:schemeClr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Loan Amount - $360,000</a:t>
            </a:r>
          </a:p>
          <a:p>
            <a:r>
              <a:rPr lang="en-MY" sz="3600" b="1" spc="300" dirty="0">
                <a:solidFill>
                  <a:schemeClr val="bg1">
                    <a:lumMod val="85000"/>
                  </a:schemeClr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 Rate – 7.0%     Payment - $2,395.09 (P&amp;I)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3E18927-559F-0ED9-9AD7-C875091D02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461242"/>
              </p:ext>
            </p:extLst>
          </p:nvPr>
        </p:nvGraphicFramePr>
        <p:xfrm>
          <a:off x="2040036" y="4205975"/>
          <a:ext cx="8111928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3976">
                  <a:extLst>
                    <a:ext uri="{9D8B030D-6E8A-4147-A177-3AD203B41FA5}">
                      <a16:colId xmlns:a16="http://schemas.microsoft.com/office/drawing/2014/main" val="765089590"/>
                    </a:ext>
                  </a:extLst>
                </a:gridCol>
                <a:gridCol w="2703976">
                  <a:extLst>
                    <a:ext uri="{9D8B030D-6E8A-4147-A177-3AD203B41FA5}">
                      <a16:colId xmlns:a16="http://schemas.microsoft.com/office/drawing/2014/main" val="2062128689"/>
                    </a:ext>
                  </a:extLst>
                </a:gridCol>
                <a:gridCol w="2703976">
                  <a:extLst>
                    <a:ext uri="{9D8B030D-6E8A-4147-A177-3AD203B41FA5}">
                      <a16:colId xmlns:a16="http://schemas.microsoft.com/office/drawing/2014/main" val="24651670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Sample Rate</a:t>
                      </a:r>
                    </a:p>
                  </a:txBody>
                  <a:tcPr>
                    <a:solidFill>
                      <a:srgbClr val="0083B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Points(%) Required</a:t>
                      </a:r>
                    </a:p>
                  </a:txBody>
                  <a:tcPr>
                    <a:solidFill>
                      <a:srgbClr val="0083B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Cost to Buydown</a:t>
                      </a:r>
                    </a:p>
                    <a:p>
                      <a:r>
                        <a:rPr lang="en-US" dirty="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@ $360k Loan Amount</a:t>
                      </a:r>
                    </a:p>
                  </a:txBody>
                  <a:tcPr>
                    <a:solidFill>
                      <a:srgbClr val="0083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1530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7.00%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686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6.875%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.75%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$2,700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6812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6.75%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1.50%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$5,400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120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6.625%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2.25%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$8,100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115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6.50%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3.00%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$10,800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015244"/>
                  </a:ext>
                </a:extLst>
              </a:tr>
            </a:tbl>
          </a:graphicData>
        </a:graphic>
      </p:graphicFrame>
      <p:sp>
        <p:nvSpPr>
          <p:cNvPr id="7" name="Arrow: Right 6">
            <a:extLst>
              <a:ext uri="{FF2B5EF4-FFF2-40B4-BE49-F238E27FC236}">
                <a16:creationId xmlns:a16="http://schemas.microsoft.com/office/drawing/2014/main" id="{921BDF0A-510A-D9E8-D5AA-0742AE085964}"/>
              </a:ext>
            </a:extLst>
          </p:cNvPr>
          <p:cNvSpPr/>
          <p:nvPr/>
        </p:nvSpPr>
        <p:spPr>
          <a:xfrm>
            <a:off x="750483" y="4695103"/>
            <a:ext cx="1068309" cy="63374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4B869D67-E7DC-4C3B-F609-B738DEB264AB}"/>
              </a:ext>
            </a:extLst>
          </p:cNvPr>
          <p:cNvSpPr/>
          <p:nvPr/>
        </p:nvSpPr>
        <p:spPr>
          <a:xfrm>
            <a:off x="741816" y="6224258"/>
            <a:ext cx="1068309" cy="63374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3865B0C-D050-CE01-2634-54BBC0A2D8BA}"/>
              </a:ext>
            </a:extLst>
          </p:cNvPr>
          <p:cNvSpPr/>
          <p:nvPr/>
        </p:nvSpPr>
        <p:spPr>
          <a:xfrm>
            <a:off x="6343101" y="5136244"/>
            <a:ext cx="1068309" cy="63374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C01A241-8CAB-5DB7-4EFF-5BC21A062523}"/>
              </a:ext>
            </a:extLst>
          </p:cNvPr>
          <p:cNvSpPr/>
          <p:nvPr/>
        </p:nvSpPr>
        <p:spPr>
          <a:xfrm>
            <a:off x="6343100" y="6214776"/>
            <a:ext cx="1068309" cy="63374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DF8D59AA-237F-031D-2710-F87C4A3B39CE}"/>
              </a:ext>
            </a:extLst>
          </p:cNvPr>
          <p:cNvSpPr/>
          <p:nvPr/>
        </p:nvSpPr>
        <p:spPr>
          <a:xfrm>
            <a:off x="8906192" y="5136244"/>
            <a:ext cx="1068309" cy="63374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BA323469-9F87-A04C-6C94-BD68BFC83A8F}"/>
              </a:ext>
            </a:extLst>
          </p:cNvPr>
          <p:cNvSpPr/>
          <p:nvPr/>
        </p:nvSpPr>
        <p:spPr>
          <a:xfrm>
            <a:off x="8906191" y="6224258"/>
            <a:ext cx="1068309" cy="63374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1582F66-E122-0632-1260-CDD75AD77F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613003"/>
              </p:ext>
            </p:extLst>
          </p:nvPr>
        </p:nvGraphicFramePr>
        <p:xfrm>
          <a:off x="10151964" y="4205975"/>
          <a:ext cx="1638256" cy="2554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8256">
                  <a:extLst>
                    <a:ext uri="{9D8B030D-6E8A-4147-A177-3AD203B41FA5}">
                      <a16:colId xmlns:a16="http://schemas.microsoft.com/office/drawing/2014/main" val="155017760"/>
                    </a:ext>
                  </a:extLst>
                </a:gridCol>
              </a:tblGrid>
              <a:tr h="33000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Monthly Reduction </a:t>
                      </a:r>
                    </a:p>
                  </a:txBody>
                  <a:tcPr marL="106457" marR="106457" marT="53228" marB="53228">
                    <a:solidFill>
                      <a:srgbClr val="0083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50299"/>
                  </a:ext>
                </a:extLst>
              </a:tr>
              <a:tr h="322318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$0</a:t>
                      </a:r>
                    </a:p>
                  </a:txBody>
                  <a:tcPr marL="106457" marR="106457" marT="53228" marB="53228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42204"/>
                  </a:ext>
                </a:extLst>
              </a:tr>
              <a:tr h="620281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$30.15</a:t>
                      </a:r>
                    </a:p>
                    <a:p>
                      <a:endParaRPr lang="en-US" sz="500" dirty="0">
                        <a:latin typeface="Futura Std Book" panose="020B0502020204020303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800" dirty="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$60.14</a:t>
                      </a:r>
                    </a:p>
                  </a:txBody>
                  <a:tcPr marL="106457" marR="106457" marT="53228" marB="53228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352743"/>
                  </a:ext>
                </a:extLst>
              </a:tr>
              <a:tr h="78778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$89.97</a:t>
                      </a:r>
                    </a:p>
                    <a:p>
                      <a:endParaRPr lang="en-US" sz="500" dirty="0">
                        <a:latin typeface="Futura Std Book" panose="020B0502020204020303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800" dirty="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$119.65</a:t>
                      </a:r>
                    </a:p>
                  </a:txBody>
                  <a:tcPr marL="106457" marR="106457" marT="53228" marB="53228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722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734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EEED1A-8308-F7A5-6207-611DC5AC63FA}"/>
              </a:ext>
            </a:extLst>
          </p:cNvPr>
          <p:cNvSpPr txBox="1"/>
          <p:nvPr/>
        </p:nvSpPr>
        <p:spPr>
          <a:xfrm>
            <a:off x="5264728" y="2054249"/>
            <a:ext cx="68164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54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What </a:t>
            </a:r>
            <a:r>
              <a:rPr lang="en-MY" sz="5400" b="1" spc="-150" dirty="0">
                <a:solidFill>
                  <a:schemeClr val="bg2"/>
                </a:solidFill>
                <a:latin typeface="Aileron Heavy" panose="00000A00000000000000" pitchFamily="50" charset="0"/>
              </a:rPr>
              <a:t>Types of Loans </a:t>
            </a:r>
            <a:r>
              <a:rPr lang="en-MY" sz="54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Offer Permanent Buydowns?</a:t>
            </a:r>
          </a:p>
        </p:txBody>
      </p:sp>
    </p:spTree>
    <p:extLst>
      <p:ext uri="{BB962C8B-B14F-4D97-AF65-F5344CB8AC3E}">
        <p14:creationId xmlns:p14="http://schemas.microsoft.com/office/powerpoint/2010/main" val="373537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898066-B7B5-8ECB-BEA0-BA4CB255B7B9}"/>
              </a:ext>
            </a:extLst>
          </p:cNvPr>
          <p:cNvSpPr txBox="1"/>
          <p:nvPr/>
        </p:nvSpPr>
        <p:spPr>
          <a:xfrm>
            <a:off x="0" y="2321004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6600" b="1" spc="-150" dirty="0">
                <a:solidFill>
                  <a:schemeClr val="accent2"/>
                </a:solidFill>
                <a:latin typeface="Aileron Heavy" panose="00000A00000000000000" pitchFamily="50" charset="0"/>
              </a:rPr>
              <a:t>Loan Types </a:t>
            </a:r>
            <a:r>
              <a:rPr lang="en-MY" sz="66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for Permanent Buydown</a:t>
            </a:r>
            <a:endParaRPr lang="en-MY" sz="6600" b="1" spc="-150" dirty="0">
              <a:solidFill>
                <a:srgbClr val="C00000"/>
              </a:solidFill>
              <a:latin typeface="Aileron Heavy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049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498D92-3F71-8587-59B6-9B133CF5F8C1}"/>
              </a:ext>
            </a:extLst>
          </p:cNvPr>
          <p:cNvSpPr txBox="1"/>
          <p:nvPr/>
        </p:nvSpPr>
        <p:spPr>
          <a:xfrm>
            <a:off x="2724727" y="344049"/>
            <a:ext cx="72400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4000" b="1" spc="-150" dirty="0">
                <a:solidFill>
                  <a:schemeClr val="tx2"/>
                </a:solidFill>
                <a:latin typeface="Aileron Heavy" panose="00000A00000000000000" pitchFamily="50" charset="0"/>
              </a:rPr>
              <a:t>Almost</a:t>
            </a:r>
            <a:r>
              <a:rPr lang="en-MY" sz="40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 </a:t>
            </a:r>
            <a:r>
              <a:rPr lang="en-MY" sz="4000" b="1" spc="-150" dirty="0">
                <a:solidFill>
                  <a:schemeClr val="accent2"/>
                </a:solidFill>
                <a:latin typeface="Aileron Heavy" panose="00000A00000000000000" pitchFamily="50" charset="0"/>
              </a:rPr>
              <a:t>Every Loan Type </a:t>
            </a:r>
            <a:r>
              <a:rPr lang="en-MY" sz="4000" b="1" spc="-150" dirty="0">
                <a:solidFill>
                  <a:schemeClr val="tx2"/>
                </a:solidFill>
                <a:latin typeface="Aileron Heavy" panose="00000A00000000000000" pitchFamily="50" charset="0"/>
              </a:rPr>
              <a:t>will Have Permanent Interest Rate Buydown Options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30F216-3726-B11E-E1D9-3470CB12641E}"/>
              </a:ext>
            </a:extLst>
          </p:cNvPr>
          <p:cNvSpPr txBox="1"/>
          <p:nvPr/>
        </p:nvSpPr>
        <p:spPr>
          <a:xfrm>
            <a:off x="574001" y="2867245"/>
            <a:ext cx="91045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MY" sz="4000" b="1" spc="-150" dirty="0">
                <a:solidFill>
                  <a:schemeClr val="tx2"/>
                </a:solidFill>
                <a:latin typeface="Aileron Heavy" panose="00000A00000000000000" pitchFamily="50" charset="0"/>
              </a:rPr>
              <a:t>Conventional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MY" sz="4000" b="1" spc="-150" dirty="0">
                <a:solidFill>
                  <a:schemeClr val="tx2"/>
                </a:solidFill>
                <a:latin typeface="Aileron Heavy" panose="00000A00000000000000" pitchFamily="50" charset="0"/>
              </a:rPr>
              <a:t>FHA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MY" sz="4000" b="1" spc="-150" dirty="0">
                <a:solidFill>
                  <a:schemeClr val="tx2"/>
                </a:solidFill>
                <a:latin typeface="Aileron Heavy" panose="00000A00000000000000" pitchFamily="50" charset="0"/>
              </a:rPr>
              <a:t>VA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MY" sz="4000" b="1" spc="-150" dirty="0">
                <a:solidFill>
                  <a:schemeClr val="tx2"/>
                </a:solidFill>
                <a:latin typeface="Aileron Heavy" panose="00000A00000000000000" pitchFamily="50" charset="0"/>
              </a:rPr>
              <a:t>USDA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MY" sz="4000" b="1" spc="-150" dirty="0">
                <a:solidFill>
                  <a:schemeClr val="tx2"/>
                </a:solidFill>
                <a:latin typeface="Aileron Heavy" panose="00000A00000000000000" pitchFamily="50" charset="0"/>
              </a:rPr>
              <a:t>Jumbo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MY" sz="4000" b="1" spc="-150" dirty="0">
                <a:solidFill>
                  <a:schemeClr val="tx2"/>
                </a:solidFill>
                <a:latin typeface="Aileron Heavy" panose="00000A00000000000000" pitchFamily="50" charset="0"/>
              </a:rPr>
              <a:t>Non-QM Products</a:t>
            </a:r>
          </a:p>
        </p:txBody>
      </p:sp>
    </p:spTree>
    <p:extLst>
      <p:ext uri="{BB962C8B-B14F-4D97-AF65-F5344CB8AC3E}">
        <p14:creationId xmlns:p14="http://schemas.microsoft.com/office/powerpoint/2010/main" val="39528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7456487-2889-A247-E87C-89EABA8C0991}"/>
              </a:ext>
            </a:extLst>
          </p:cNvPr>
          <p:cNvSpPr txBox="1"/>
          <p:nvPr/>
        </p:nvSpPr>
        <p:spPr>
          <a:xfrm>
            <a:off x="2021705" y="2958513"/>
            <a:ext cx="81485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60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Housing Loans </a:t>
            </a:r>
            <a:r>
              <a:rPr lang="en-MY" sz="6000" b="1" spc="-150" dirty="0">
                <a:solidFill>
                  <a:srgbClr val="FF0000"/>
                </a:solidFill>
                <a:latin typeface="Aileron Heavy" panose="00000A00000000000000" pitchFamily="50" charset="0"/>
              </a:rPr>
              <a:t>DO NOT </a:t>
            </a:r>
            <a:r>
              <a:rPr lang="en-MY" sz="60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Have Permanent Buydown Options</a:t>
            </a:r>
          </a:p>
        </p:txBody>
      </p:sp>
    </p:spTree>
    <p:extLst>
      <p:ext uri="{BB962C8B-B14F-4D97-AF65-F5344CB8AC3E}">
        <p14:creationId xmlns:p14="http://schemas.microsoft.com/office/powerpoint/2010/main" val="98607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A87F68C-2EA4-4742-8423-71631A5FEF83}"/>
              </a:ext>
            </a:extLst>
          </p:cNvPr>
          <p:cNvSpPr txBox="1"/>
          <p:nvPr/>
        </p:nvSpPr>
        <p:spPr>
          <a:xfrm>
            <a:off x="1273928" y="5464513"/>
            <a:ext cx="180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1600" spc="300" dirty="0">
                <a:solidFill>
                  <a:schemeClr val="tx2">
                    <a:lumMod val="75000"/>
                  </a:schemeClr>
                </a:solidFill>
                <a:latin typeface="Aileron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Step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D26B83-F03E-46BC-9735-A850BB3C2B21}"/>
              </a:ext>
            </a:extLst>
          </p:cNvPr>
          <p:cNvSpPr txBox="1"/>
          <p:nvPr/>
        </p:nvSpPr>
        <p:spPr>
          <a:xfrm>
            <a:off x="948232" y="4915270"/>
            <a:ext cx="245139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2500" dirty="0">
                <a:solidFill>
                  <a:schemeClr val="tx2"/>
                </a:solidFill>
                <a:latin typeface="Bebas Neue" panose="020B0606020202050201" pitchFamily="34" charset="0"/>
              </a:rPr>
              <a:t>Pre-Approval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81D37E-43A0-49D5-8B05-1B9243B40795}"/>
              </a:ext>
            </a:extLst>
          </p:cNvPr>
          <p:cNvSpPr txBox="1"/>
          <p:nvPr/>
        </p:nvSpPr>
        <p:spPr>
          <a:xfrm>
            <a:off x="4967139" y="5464513"/>
            <a:ext cx="180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1600" spc="300" dirty="0">
                <a:solidFill>
                  <a:schemeClr val="tx2">
                    <a:lumMod val="75000"/>
                  </a:schemeClr>
                </a:solidFill>
                <a:latin typeface="Aileron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Step 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89C7BC-F7A7-4D1E-B1E9-09557503610E}"/>
              </a:ext>
            </a:extLst>
          </p:cNvPr>
          <p:cNvSpPr txBox="1"/>
          <p:nvPr/>
        </p:nvSpPr>
        <p:spPr>
          <a:xfrm>
            <a:off x="8745652" y="5464513"/>
            <a:ext cx="180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1600" spc="300" dirty="0">
                <a:solidFill>
                  <a:schemeClr val="tx2">
                    <a:lumMod val="75000"/>
                  </a:schemeClr>
                </a:solidFill>
                <a:latin typeface="Aileron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Step 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DA032A-9283-41B5-AF0F-C8C72943A720}"/>
              </a:ext>
            </a:extLst>
          </p:cNvPr>
          <p:cNvSpPr txBox="1"/>
          <p:nvPr/>
        </p:nvSpPr>
        <p:spPr>
          <a:xfrm>
            <a:off x="5373255" y="4923683"/>
            <a:ext cx="9877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MY" sz="2500" dirty="0">
                <a:solidFill>
                  <a:schemeClr val="tx2"/>
                </a:solidFill>
                <a:latin typeface="Bebas Neue" panose="020B0606020202050201" pitchFamily="34" charset="0"/>
              </a:rPr>
              <a:t>Closing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1886E0F-2B99-412E-804A-159470098067}"/>
              </a:ext>
            </a:extLst>
          </p:cNvPr>
          <p:cNvSpPr txBox="1"/>
          <p:nvPr/>
        </p:nvSpPr>
        <p:spPr>
          <a:xfrm>
            <a:off x="8710817" y="4946048"/>
            <a:ext cx="179728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MY" sz="2300" dirty="0">
                <a:solidFill>
                  <a:schemeClr val="tx2"/>
                </a:solidFill>
                <a:latin typeface="Bebas Neue" panose="020B0606020202050201" pitchFamily="34" charset="0"/>
              </a:rPr>
              <a:t>Lower Payments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B6C4E1-AB49-24EC-2F37-D44EA33C3BA9}"/>
              </a:ext>
            </a:extLst>
          </p:cNvPr>
          <p:cNvSpPr txBox="1"/>
          <p:nvPr/>
        </p:nvSpPr>
        <p:spPr>
          <a:xfrm>
            <a:off x="620002" y="2835182"/>
            <a:ext cx="31078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2800" b="1" spc="300" dirty="0"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Buyer Qualifies at the Discounted Note Rate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089FE-415E-50A4-F78A-19C8E532E34C}"/>
              </a:ext>
            </a:extLst>
          </p:cNvPr>
          <p:cNvSpPr txBox="1"/>
          <p:nvPr/>
        </p:nvSpPr>
        <p:spPr>
          <a:xfrm>
            <a:off x="4087701" y="2404296"/>
            <a:ext cx="31533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2800" b="1" spc="300" dirty="0"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Seller Provides Concession to Pay Interest Rate Discount Points at Closing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FA79FD-AAB1-4DBA-23AB-08C218B342BA}"/>
              </a:ext>
            </a:extLst>
          </p:cNvPr>
          <p:cNvSpPr txBox="1"/>
          <p:nvPr/>
        </p:nvSpPr>
        <p:spPr>
          <a:xfrm>
            <a:off x="8068989" y="2619738"/>
            <a:ext cx="31533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2800" b="1" spc="300" dirty="0"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Homebuyer Pays Reduced Interest Rate for the Life of the Loan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FF85634F-5225-AA95-670A-4BA1B3EB8A6D}"/>
              </a:ext>
            </a:extLst>
          </p:cNvPr>
          <p:cNvSpPr/>
          <p:nvPr/>
        </p:nvSpPr>
        <p:spPr>
          <a:xfrm>
            <a:off x="3368011" y="3628450"/>
            <a:ext cx="786684" cy="59172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8BF84509-6B23-159F-6D2F-EC9FB5E857C7}"/>
              </a:ext>
            </a:extLst>
          </p:cNvPr>
          <p:cNvSpPr/>
          <p:nvPr/>
        </p:nvSpPr>
        <p:spPr>
          <a:xfrm>
            <a:off x="7282305" y="3628449"/>
            <a:ext cx="786684" cy="59172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874EC5-241E-5982-137A-7B1F45AD7497}"/>
              </a:ext>
            </a:extLst>
          </p:cNvPr>
          <p:cNvSpPr txBox="1"/>
          <p:nvPr/>
        </p:nvSpPr>
        <p:spPr>
          <a:xfrm>
            <a:off x="1913975" y="215606"/>
            <a:ext cx="79063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60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Permanent Interest Rate Buydown</a:t>
            </a:r>
            <a:endParaRPr lang="en-MY" sz="6000" b="1" spc="-150" dirty="0">
              <a:solidFill>
                <a:srgbClr val="C00000"/>
              </a:solidFill>
              <a:latin typeface="Aileron Heavy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03812"/>
      </p:ext>
    </p:extLst>
  </p:cSld>
  <p:clrMapOvr>
    <a:masterClrMapping/>
  </p:clrMapOvr>
  <p:transition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9167E-6 1.11111E-6 L -0.02344 1.11111E-6 " pathEditMode="relative" rAng="0" ptsTypes="AA">
                                          <p:cBhvr>
                                            <p:cTn id="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7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0" presetClass="path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9167E-6 3.7037E-6 L -0.02344 3.7037E-6 " pathEditMode="relative" rAng="0" ptsTypes="AA">
                                          <p:cBhvr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7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3.7037E-6 L -0.02344 3.7037E-6 " pathEditMode="relative" rAng="0" ptsTypes="AA">
                                          <p:cBhvr>
                                            <p:cTn id="1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7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0" presetClass="path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6 L -0.02344 3.7037E-6 " pathEditMode="relative" rAng="0" ptsTypes="AA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7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0" presetClass="path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2344 2.22222E-6 L 0 2.22222E-6 " pathEditMode="relative" rAng="0" ptsTypes="AA">
                                          <p:cBhvr>
                                            <p:cTn id="1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7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3.7037E-6 L -0.02344 -3.7037E-6 " pathEditMode="relative" rAng="0" ptsTypes="AA">
                                          <p:cBhvr>
                                            <p:cTn id="1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72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6" grpId="0"/>
          <p:bldP spid="18" grpId="0"/>
          <p:bldP spid="20" grpId="0"/>
          <p:bldP spid="26" grpId="0"/>
          <p:bldP spid="28" grpId="0"/>
          <p:bldP spid="2" grpId="0"/>
          <p:bldP spid="5" grpId="0"/>
          <p:bldP spid="6" grpId="0"/>
          <p:bldP spid="7" grpId="0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7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97000" y="97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0" presetClass="path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1.85185E-6 L -0.02344 1.85185E-6 " pathEditMode="relative" rAng="0" ptsTypes="AA">
                                          <p:cBhvr>
                                            <p:cTn id="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7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3.7037E-6 L -0.02343 3.7037E-6 " pathEditMode="relative" rAng="0" ptsTypes="AA">
                                          <p:cBhvr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7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0" presetClass="path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3.7037E-6 L -0.02344 3.7037E-6 " pathEditMode="relative" rAng="0" ptsTypes="AA">
                                          <p:cBhvr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7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3.7037E-6 L -0.02344 3.7037E-6 " pathEditMode="relative" rAng="0" ptsTypes="AA">
                                          <p:cBhvr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7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75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0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0" presetClass="path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2344 2.22222E-6 L 2.08333E-7 2.22222E-6 " pathEditMode="relative" rAng="0" ptsTypes="AA">
                                          <p:cBhvr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7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75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0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0" presetClass="path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3.7037E-6 L -0.02344 -3.7037E-6 " pathEditMode="relative" rAng="0" ptsTypes="AA">
                                          <p:cBhvr>
                                            <p:cTn id="2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7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75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0000" y="9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  <p:bldP spid="32" grpId="0" animBg="1"/>
          <p:bldP spid="13" grpId="0"/>
          <p:bldP spid="16" grpId="0"/>
          <p:bldP spid="18" grpId="0"/>
          <p:bldP spid="20" grpId="0"/>
          <p:bldP spid="25" grpId="0" animBg="1"/>
          <p:bldP spid="26" grpId="0"/>
          <p:bldP spid="27" grpId="0" animBg="1"/>
          <p:bldP spid="28" grpId="0"/>
          <p:bldP spid="2" grpId="0"/>
          <p:bldP spid="5" grpId="0"/>
          <p:bldP spid="6" grpId="0"/>
          <p:bldP spid="7" grpId="0" animBg="1"/>
          <p:bldP spid="8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2D26B83-F03E-46BC-9735-A850BB3C2B21}"/>
              </a:ext>
            </a:extLst>
          </p:cNvPr>
          <p:cNvSpPr txBox="1"/>
          <p:nvPr/>
        </p:nvSpPr>
        <p:spPr>
          <a:xfrm>
            <a:off x="2440736" y="277726"/>
            <a:ext cx="731052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MY" sz="6000" b="1" dirty="0">
                <a:solidFill>
                  <a:schemeClr val="tx2"/>
                </a:solidFill>
                <a:latin typeface="Aileron Heavy" panose="00000A00000000000000" pitchFamily="50" charset="0"/>
              </a:rPr>
              <a:t>Temporary Interest</a:t>
            </a:r>
          </a:p>
          <a:p>
            <a:pPr algn="ctr"/>
            <a:r>
              <a:rPr lang="en-MY" sz="6000" b="1" dirty="0">
                <a:solidFill>
                  <a:schemeClr val="tx2"/>
                </a:solidFill>
                <a:latin typeface="Aileron Heavy" panose="00000A00000000000000" pitchFamily="50" charset="0"/>
              </a:rPr>
              <a:t>Rate Buydown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4A47E9-9B5F-1A37-323D-66D79502F03E}"/>
              </a:ext>
            </a:extLst>
          </p:cNvPr>
          <p:cNvSpPr txBox="1"/>
          <p:nvPr/>
        </p:nvSpPr>
        <p:spPr>
          <a:xfrm>
            <a:off x="2740054" y="2803412"/>
            <a:ext cx="82143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2800" b="1" spc="300" dirty="0">
                <a:latin typeface="Aileron Thin" panose="000003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Buying Interest Rate Lower for  </a:t>
            </a:r>
            <a:r>
              <a:rPr lang="en-MY" sz="2800" b="1" spc="300" dirty="0">
                <a:solidFill>
                  <a:srgbClr val="C00000"/>
                </a:solidFill>
                <a:latin typeface="Aileron Thin" panose="000003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1-3 Years </a:t>
            </a:r>
            <a:r>
              <a:rPr lang="en-MY" sz="2800" b="1" spc="300" dirty="0">
                <a:latin typeface="Aileron Thin" panose="000003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then Fixed for the Remainder of the Loan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0DCDE0-1921-4610-1891-29ADAF97E18E}"/>
              </a:ext>
            </a:extLst>
          </p:cNvPr>
          <p:cNvSpPr txBox="1"/>
          <p:nvPr/>
        </p:nvSpPr>
        <p:spPr>
          <a:xfrm>
            <a:off x="2623127" y="3882149"/>
            <a:ext cx="82143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2800" b="1" spc="300" dirty="0">
                <a:solidFill>
                  <a:srgbClr val="C00000"/>
                </a:solidFill>
                <a:latin typeface="Aileron Thin" panose="000003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Reduced</a:t>
            </a:r>
            <a:r>
              <a:rPr lang="en-MY" sz="2800" b="1" spc="300" dirty="0">
                <a:latin typeface="Aileron Thin" panose="000003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 Monthly Payment in </a:t>
            </a:r>
            <a:r>
              <a:rPr lang="en-MY" sz="2800" b="1" spc="300" dirty="0">
                <a:solidFill>
                  <a:srgbClr val="C00000"/>
                </a:solidFill>
                <a:latin typeface="Aileron Thin" panose="000003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Early Years </a:t>
            </a:r>
            <a:r>
              <a:rPr lang="en-MY" sz="2800" b="1" spc="300" dirty="0">
                <a:latin typeface="Aileron Thin" panose="000003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of the Loan</a:t>
            </a:r>
          </a:p>
        </p:txBody>
      </p:sp>
    </p:spTree>
    <p:extLst>
      <p:ext uri="{BB962C8B-B14F-4D97-AF65-F5344CB8AC3E}">
        <p14:creationId xmlns:p14="http://schemas.microsoft.com/office/powerpoint/2010/main" val="1043972783"/>
      </p:ext>
    </p:extLst>
  </p:cSld>
  <p:clrMapOvr>
    <a:masterClrMapping/>
  </p:clrMapOvr>
  <p:transition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7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97000" y="97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0" presetClass="path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4.81481E-6 L -0.02617 4.81481E-6 " pathEditMode="relative" rAng="0" ptsTypes="AA">
                                          <p:cBhvr>
                                            <p:cTn id="1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1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75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0000" y="9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10" grpId="0" animBg="1"/>
          <p:bldP spid="3" grpId="0" animBg="1"/>
          <p:bldP spid="4" grpId="0"/>
          <p:bldP spid="8" grpId="0"/>
          <p:bldP spid="9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898066-B7B5-8ECB-BEA0-BA4CB255B7B9}"/>
              </a:ext>
            </a:extLst>
          </p:cNvPr>
          <p:cNvSpPr txBox="1"/>
          <p:nvPr/>
        </p:nvSpPr>
        <p:spPr>
          <a:xfrm>
            <a:off x="1764146" y="2736457"/>
            <a:ext cx="86637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6600" b="1" spc="-150" dirty="0">
                <a:solidFill>
                  <a:schemeClr val="accent2"/>
                </a:solidFill>
                <a:latin typeface="Aileron Heavy" panose="00000A00000000000000" pitchFamily="50" charset="0"/>
              </a:rPr>
              <a:t>Example </a:t>
            </a:r>
            <a:r>
              <a:rPr lang="en-MY" sz="6600" b="1" spc="-150" dirty="0">
                <a:solidFill>
                  <a:schemeClr val="tx2"/>
                </a:solidFill>
                <a:latin typeface="Aileron Heavy" panose="00000A00000000000000" pitchFamily="50" charset="0"/>
              </a:rPr>
              <a:t>Temporary Buydown</a:t>
            </a:r>
          </a:p>
        </p:txBody>
      </p:sp>
    </p:spTree>
    <p:extLst>
      <p:ext uri="{BB962C8B-B14F-4D97-AF65-F5344CB8AC3E}">
        <p14:creationId xmlns:p14="http://schemas.microsoft.com/office/powerpoint/2010/main" val="1166245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A805B0-3E75-BE93-24BD-D386D6E19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60"/>
            <a:ext cx="12192000" cy="666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70771"/>
      </p:ext>
    </p:extLst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3C0BD8-A183-A377-5264-ABFE737954F9}"/>
              </a:ext>
            </a:extLst>
          </p:cNvPr>
          <p:cNvSpPr txBox="1"/>
          <p:nvPr/>
        </p:nvSpPr>
        <p:spPr>
          <a:xfrm>
            <a:off x="4985065" y="507604"/>
            <a:ext cx="6281216" cy="243143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MY" sz="38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Purchase Price - $400,000</a:t>
            </a:r>
          </a:p>
          <a:p>
            <a:r>
              <a:rPr lang="en-MY" sz="38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Down Payment - $40,000 (10%)</a:t>
            </a:r>
          </a:p>
          <a:p>
            <a:r>
              <a:rPr lang="en-MY" sz="38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Loan Amount - $360,000</a:t>
            </a:r>
          </a:p>
          <a:p>
            <a:r>
              <a:rPr lang="en-MY" sz="38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 Rate – 7.0%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6A11610-95F1-FD0A-C6C6-01CCDA7803CB}"/>
              </a:ext>
            </a:extLst>
          </p:cNvPr>
          <p:cNvGraphicFramePr>
            <a:graphicFrameLocks noGrp="1"/>
          </p:cNvGraphicFramePr>
          <p:nvPr/>
        </p:nvGraphicFramePr>
        <p:xfrm>
          <a:off x="5116950" y="3367127"/>
          <a:ext cx="6579638" cy="34705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1614">
                  <a:extLst>
                    <a:ext uri="{9D8B030D-6E8A-4147-A177-3AD203B41FA5}">
                      <a16:colId xmlns:a16="http://schemas.microsoft.com/office/drawing/2014/main" val="2196085110"/>
                    </a:ext>
                  </a:extLst>
                </a:gridCol>
                <a:gridCol w="1120756">
                  <a:extLst>
                    <a:ext uri="{9D8B030D-6E8A-4147-A177-3AD203B41FA5}">
                      <a16:colId xmlns:a16="http://schemas.microsoft.com/office/drawing/2014/main" val="934896470"/>
                    </a:ext>
                  </a:extLst>
                </a:gridCol>
                <a:gridCol w="1120756">
                  <a:extLst>
                    <a:ext uri="{9D8B030D-6E8A-4147-A177-3AD203B41FA5}">
                      <a16:colId xmlns:a16="http://schemas.microsoft.com/office/drawing/2014/main" val="1210011270"/>
                    </a:ext>
                  </a:extLst>
                </a:gridCol>
                <a:gridCol w="1638256">
                  <a:extLst>
                    <a:ext uri="{9D8B030D-6E8A-4147-A177-3AD203B41FA5}">
                      <a16:colId xmlns:a16="http://schemas.microsoft.com/office/drawing/2014/main" val="3076618581"/>
                    </a:ext>
                  </a:extLst>
                </a:gridCol>
                <a:gridCol w="1638256">
                  <a:extLst>
                    <a:ext uri="{9D8B030D-6E8A-4147-A177-3AD203B41FA5}">
                      <a16:colId xmlns:a16="http://schemas.microsoft.com/office/drawing/2014/main" val="3441184592"/>
                    </a:ext>
                  </a:extLst>
                </a:gridCol>
              </a:tblGrid>
              <a:tr h="1107154">
                <a:tc>
                  <a:txBody>
                    <a:bodyPr/>
                    <a:lstStyle/>
                    <a:p>
                      <a:r>
                        <a:rPr lang="en-US" sz="2100" dirty="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Year</a:t>
                      </a:r>
                    </a:p>
                  </a:txBody>
                  <a:tcPr marL="106457" marR="106457" marT="53228" marB="53228">
                    <a:solidFill>
                      <a:srgbClr val="0083B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Note Rate</a:t>
                      </a:r>
                    </a:p>
                  </a:txBody>
                  <a:tcPr marL="106457" marR="106457" marT="53228" marB="53228">
                    <a:solidFill>
                      <a:srgbClr val="0083B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Buy Down Rate</a:t>
                      </a:r>
                    </a:p>
                  </a:txBody>
                  <a:tcPr marL="106457" marR="106457" marT="53228" marB="53228">
                    <a:solidFill>
                      <a:srgbClr val="0083B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Principal &amp; Interest</a:t>
                      </a:r>
                    </a:p>
                  </a:txBody>
                  <a:tcPr marL="106457" marR="106457" marT="53228" marB="53228">
                    <a:solidFill>
                      <a:srgbClr val="0083B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Monthly Reduction </a:t>
                      </a:r>
                    </a:p>
                  </a:txBody>
                  <a:tcPr marL="106457" marR="106457" marT="53228" marB="53228">
                    <a:solidFill>
                      <a:srgbClr val="0083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541283"/>
                  </a:ext>
                </a:extLst>
              </a:tr>
              <a:tr h="787783">
                <a:tc>
                  <a:txBody>
                    <a:bodyPr/>
                    <a:lstStyle/>
                    <a:p>
                      <a:r>
                        <a:rPr lang="en-US" sz="2100" dirty="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100" baseline="30000" dirty="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US" sz="2100" dirty="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 Year</a:t>
                      </a:r>
                    </a:p>
                  </a:txBody>
                  <a:tcPr marL="106457" marR="106457" marT="53228" marB="53228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7.00%</a:t>
                      </a:r>
                    </a:p>
                  </a:txBody>
                  <a:tcPr marL="106457" marR="106457" marT="53228" marB="53228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5.00%</a:t>
                      </a:r>
                    </a:p>
                  </a:txBody>
                  <a:tcPr marL="106457" marR="106457" marT="53228" marB="53228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$1,932.56</a:t>
                      </a:r>
                    </a:p>
                  </a:txBody>
                  <a:tcPr marL="106457" marR="106457" marT="53228" marB="53228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$462.53</a:t>
                      </a:r>
                    </a:p>
                  </a:txBody>
                  <a:tcPr marL="106457" marR="106457" marT="53228" marB="53228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403803"/>
                  </a:ext>
                </a:extLst>
              </a:tr>
              <a:tr h="787783">
                <a:tc>
                  <a:txBody>
                    <a:bodyPr/>
                    <a:lstStyle/>
                    <a:p>
                      <a:r>
                        <a:rPr lang="en-US" sz="210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100" baseline="3000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nd</a:t>
                      </a:r>
                      <a:r>
                        <a:rPr lang="en-US" sz="210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 Year</a:t>
                      </a:r>
                    </a:p>
                  </a:txBody>
                  <a:tcPr marL="106457" marR="106457" marT="53228" marB="53228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7.00%</a:t>
                      </a:r>
                    </a:p>
                  </a:txBody>
                  <a:tcPr marL="106457" marR="106457" marT="53228" marB="53228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6.00%</a:t>
                      </a:r>
                    </a:p>
                  </a:txBody>
                  <a:tcPr marL="106457" marR="106457" marT="53228" marB="53228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$2,158.38</a:t>
                      </a:r>
                    </a:p>
                  </a:txBody>
                  <a:tcPr marL="106457" marR="106457" marT="53228" marB="53228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$236.71</a:t>
                      </a:r>
                    </a:p>
                  </a:txBody>
                  <a:tcPr marL="106457" marR="106457" marT="53228" marB="53228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905113"/>
                  </a:ext>
                </a:extLst>
              </a:tr>
              <a:tr h="787783">
                <a:tc>
                  <a:txBody>
                    <a:bodyPr/>
                    <a:lstStyle/>
                    <a:p>
                      <a:r>
                        <a:rPr lang="en-US" sz="2100" dirty="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Years 3-30</a:t>
                      </a:r>
                    </a:p>
                  </a:txBody>
                  <a:tcPr marL="106457" marR="106457" marT="53228" marB="53228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7.00%</a:t>
                      </a:r>
                    </a:p>
                  </a:txBody>
                  <a:tcPr marL="106457" marR="106457" marT="53228" marB="53228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7.00%</a:t>
                      </a:r>
                    </a:p>
                  </a:txBody>
                  <a:tcPr marL="106457" marR="106457" marT="53228" marB="53228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$2,395.09</a:t>
                      </a:r>
                    </a:p>
                  </a:txBody>
                  <a:tcPr marL="106457" marR="106457" marT="53228" marB="53228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>
                          <a:latin typeface="Futura Std Book" panose="020B0502020204020303" pitchFamily="34" charset="0"/>
                          <a:cs typeface="Arial" panose="020B0604020202020204" pitchFamily="34" charset="0"/>
                        </a:rPr>
                        <a:t>$0.00</a:t>
                      </a:r>
                    </a:p>
                  </a:txBody>
                  <a:tcPr marL="106457" marR="106457" marT="53228" marB="53228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6262027"/>
                  </a:ext>
                </a:extLst>
              </a:tr>
            </a:tbl>
          </a:graphicData>
        </a:graphic>
      </p:graphicFrame>
      <p:sp>
        <p:nvSpPr>
          <p:cNvPr id="5" name="Arrow: Right 4">
            <a:extLst>
              <a:ext uri="{FF2B5EF4-FFF2-40B4-BE49-F238E27FC236}">
                <a16:creationId xmlns:a16="http://schemas.microsoft.com/office/drawing/2014/main" id="{8E24BCB6-D20F-33B2-D159-4041B8A91D0C}"/>
              </a:ext>
            </a:extLst>
          </p:cNvPr>
          <p:cNvSpPr/>
          <p:nvPr/>
        </p:nvSpPr>
        <p:spPr>
          <a:xfrm>
            <a:off x="3920151" y="4409038"/>
            <a:ext cx="1068309" cy="63374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FAD19C44-468C-76AB-95E9-0231A27D57DB}"/>
              </a:ext>
            </a:extLst>
          </p:cNvPr>
          <p:cNvSpPr/>
          <p:nvPr/>
        </p:nvSpPr>
        <p:spPr>
          <a:xfrm>
            <a:off x="6216742" y="4409038"/>
            <a:ext cx="1068309" cy="63374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3F43505A-5073-EB9D-EE9F-D1ED9FC68307}"/>
              </a:ext>
            </a:extLst>
          </p:cNvPr>
          <p:cNvSpPr/>
          <p:nvPr/>
        </p:nvSpPr>
        <p:spPr>
          <a:xfrm>
            <a:off x="8956665" y="4409038"/>
            <a:ext cx="1068309" cy="63374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BED7D2F1-AEB8-974D-CDEE-DF0D2DB56872}"/>
              </a:ext>
            </a:extLst>
          </p:cNvPr>
          <p:cNvSpPr/>
          <p:nvPr/>
        </p:nvSpPr>
        <p:spPr>
          <a:xfrm>
            <a:off x="3916756" y="5134678"/>
            <a:ext cx="1068309" cy="63374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5A9C8B92-4446-FE09-CD43-BA3294310EF7}"/>
              </a:ext>
            </a:extLst>
          </p:cNvPr>
          <p:cNvSpPr/>
          <p:nvPr/>
        </p:nvSpPr>
        <p:spPr>
          <a:xfrm>
            <a:off x="6216742" y="5226202"/>
            <a:ext cx="1068309" cy="63374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9D63F57A-47EF-D534-49F3-FE777B6DA2B3}"/>
              </a:ext>
            </a:extLst>
          </p:cNvPr>
          <p:cNvSpPr/>
          <p:nvPr/>
        </p:nvSpPr>
        <p:spPr>
          <a:xfrm>
            <a:off x="8951776" y="5226202"/>
            <a:ext cx="1068309" cy="63374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B30854B6-ED98-5D70-BAA3-7DD0FB8F5ED3}"/>
              </a:ext>
            </a:extLst>
          </p:cNvPr>
          <p:cNvSpPr/>
          <p:nvPr/>
        </p:nvSpPr>
        <p:spPr>
          <a:xfrm>
            <a:off x="3916756" y="5953820"/>
            <a:ext cx="1068309" cy="63374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F4D159C4-DACF-419B-C076-1AFB3B222223}"/>
              </a:ext>
            </a:extLst>
          </p:cNvPr>
          <p:cNvSpPr/>
          <p:nvPr/>
        </p:nvSpPr>
        <p:spPr>
          <a:xfrm>
            <a:off x="6216742" y="5978728"/>
            <a:ext cx="1068309" cy="63374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27DB1CDE-C447-E685-648F-E45ED39D7F73}"/>
              </a:ext>
            </a:extLst>
          </p:cNvPr>
          <p:cNvSpPr/>
          <p:nvPr/>
        </p:nvSpPr>
        <p:spPr>
          <a:xfrm>
            <a:off x="7413541" y="5975955"/>
            <a:ext cx="1068309" cy="63374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12345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nagit_SNG83D">
            <a:extLst>
              <a:ext uri="{FF2B5EF4-FFF2-40B4-BE49-F238E27FC236}">
                <a16:creationId xmlns:a16="http://schemas.microsoft.com/office/drawing/2014/main" id="{EE9EBAD3-8B9B-DD3C-8FF7-7D58B2766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2" y="1265341"/>
            <a:ext cx="12020975" cy="53108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A3DB9B-843D-820D-110F-643026509E2E}"/>
              </a:ext>
            </a:extLst>
          </p:cNvPr>
          <p:cNvSpPr txBox="1"/>
          <p:nvPr/>
        </p:nvSpPr>
        <p:spPr>
          <a:xfrm>
            <a:off x="0" y="-14463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66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What is the </a:t>
            </a:r>
            <a:r>
              <a:rPr lang="en-MY" sz="6600" b="1" spc="-150" dirty="0">
                <a:solidFill>
                  <a:srgbClr val="FF0000"/>
                </a:solidFill>
                <a:latin typeface="Aileron Heavy" panose="00000A00000000000000" pitchFamily="50" charset="0"/>
              </a:rPr>
              <a:t>Cost</a:t>
            </a:r>
            <a:r>
              <a:rPr lang="en-MY" sz="66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 of Buydown?</a:t>
            </a:r>
            <a:endParaRPr lang="en-MY" sz="6600" b="1" spc="-150" dirty="0">
              <a:solidFill>
                <a:srgbClr val="C00000"/>
              </a:solidFill>
              <a:latin typeface="Aileron Heavy" panose="00000A00000000000000" pitchFamily="50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6C2A8FF4-6B1D-893A-4161-03F25840FC66}"/>
              </a:ext>
            </a:extLst>
          </p:cNvPr>
          <p:cNvSpPr/>
          <p:nvPr/>
        </p:nvSpPr>
        <p:spPr>
          <a:xfrm rot="5400000">
            <a:off x="6569052" y="3203695"/>
            <a:ext cx="1068309" cy="6337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3088D2D-DA1A-5C3C-D52F-E4794E804E23}"/>
              </a:ext>
            </a:extLst>
          </p:cNvPr>
          <p:cNvSpPr/>
          <p:nvPr/>
        </p:nvSpPr>
        <p:spPr>
          <a:xfrm rot="5400000">
            <a:off x="8353605" y="3203695"/>
            <a:ext cx="1068309" cy="6337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C53A6D9B-3964-B175-E3C7-4A5564C2E1D4}"/>
              </a:ext>
            </a:extLst>
          </p:cNvPr>
          <p:cNvSpPr/>
          <p:nvPr/>
        </p:nvSpPr>
        <p:spPr>
          <a:xfrm rot="5400000">
            <a:off x="10294944" y="3203695"/>
            <a:ext cx="1068309" cy="6337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A3FC1F5-FCAF-D771-ECCF-8BE38D0AA810}"/>
              </a:ext>
            </a:extLst>
          </p:cNvPr>
          <p:cNvSpPr/>
          <p:nvPr/>
        </p:nvSpPr>
        <p:spPr>
          <a:xfrm rot="10800000">
            <a:off x="4648544" y="5734633"/>
            <a:ext cx="1068309" cy="6337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8140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C53578-A3AD-950E-5395-95D7DD940550}"/>
              </a:ext>
            </a:extLst>
          </p:cNvPr>
          <p:cNvSpPr txBox="1"/>
          <p:nvPr/>
        </p:nvSpPr>
        <p:spPr>
          <a:xfrm>
            <a:off x="5384800" y="1859339"/>
            <a:ext cx="704259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66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How Does a </a:t>
            </a:r>
            <a:r>
              <a:rPr lang="en-MY" sz="6600" b="1" spc="-150" dirty="0">
                <a:solidFill>
                  <a:schemeClr val="accent2"/>
                </a:solidFill>
                <a:latin typeface="Aileron Heavy" panose="00000A00000000000000" pitchFamily="50" charset="0"/>
              </a:rPr>
              <a:t>Temporary Buydown </a:t>
            </a:r>
            <a:r>
              <a:rPr lang="en-MY" sz="66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Work?</a:t>
            </a:r>
          </a:p>
        </p:txBody>
      </p:sp>
    </p:spTree>
    <p:extLst>
      <p:ext uri="{BB962C8B-B14F-4D97-AF65-F5344CB8AC3E}">
        <p14:creationId xmlns:p14="http://schemas.microsoft.com/office/powerpoint/2010/main" val="395739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A87F68C-2EA4-4742-8423-71631A5FEF83}"/>
              </a:ext>
            </a:extLst>
          </p:cNvPr>
          <p:cNvSpPr txBox="1"/>
          <p:nvPr/>
        </p:nvSpPr>
        <p:spPr>
          <a:xfrm>
            <a:off x="1273928" y="5464513"/>
            <a:ext cx="180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1600" spc="300" dirty="0">
                <a:solidFill>
                  <a:schemeClr val="tx2">
                    <a:lumMod val="75000"/>
                  </a:schemeClr>
                </a:solidFill>
                <a:latin typeface="Aileron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Step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D26B83-F03E-46BC-9735-A850BB3C2B21}"/>
              </a:ext>
            </a:extLst>
          </p:cNvPr>
          <p:cNvSpPr txBox="1"/>
          <p:nvPr/>
        </p:nvSpPr>
        <p:spPr>
          <a:xfrm>
            <a:off x="948232" y="4915270"/>
            <a:ext cx="245139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2500" dirty="0">
                <a:solidFill>
                  <a:schemeClr val="tx2"/>
                </a:solidFill>
                <a:latin typeface="Bebas Neue" panose="020B0606020202050201" pitchFamily="34" charset="0"/>
              </a:rPr>
              <a:t>Pre-Approval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81D37E-43A0-49D5-8B05-1B9243B40795}"/>
              </a:ext>
            </a:extLst>
          </p:cNvPr>
          <p:cNvSpPr txBox="1"/>
          <p:nvPr/>
        </p:nvSpPr>
        <p:spPr>
          <a:xfrm>
            <a:off x="4967139" y="5464513"/>
            <a:ext cx="180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1600" spc="300" dirty="0">
                <a:solidFill>
                  <a:schemeClr val="tx2">
                    <a:lumMod val="75000"/>
                  </a:schemeClr>
                </a:solidFill>
                <a:latin typeface="Aileron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Step 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89C7BC-F7A7-4D1E-B1E9-09557503610E}"/>
              </a:ext>
            </a:extLst>
          </p:cNvPr>
          <p:cNvSpPr txBox="1"/>
          <p:nvPr/>
        </p:nvSpPr>
        <p:spPr>
          <a:xfrm>
            <a:off x="8745652" y="5464513"/>
            <a:ext cx="180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1600" spc="300" dirty="0">
                <a:solidFill>
                  <a:schemeClr val="tx2">
                    <a:lumMod val="75000"/>
                  </a:schemeClr>
                </a:solidFill>
                <a:latin typeface="Aileron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Step 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DA032A-9283-41B5-AF0F-C8C72943A720}"/>
              </a:ext>
            </a:extLst>
          </p:cNvPr>
          <p:cNvSpPr txBox="1"/>
          <p:nvPr/>
        </p:nvSpPr>
        <p:spPr>
          <a:xfrm>
            <a:off x="5015785" y="4923683"/>
            <a:ext cx="170271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MY" sz="2500" dirty="0">
                <a:solidFill>
                  <a:schemeClr val="tx2"/>
                </a:solidFill>
                <a:latin typeface="Bebas Neue" panose="020B0606020202050201" pitchFamily="34" charset="0"/>
              </a:rPr>
              <a:t>Sales Contact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1886E0F-2B99-412E-804A-159470098067}"/>
              </a:ext>
            </a:extLst>
          </p:cNvPr>
          <p:cNvSpPr txBox="1"/>
          <p:nvPr/>
        </p:nvSpPr>
        <p:spPr>
          <a:xfrm>
            <a:off x="8597004" y="4946048"/>
            <a:ext cx="202491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MY" sz="2300" dirty="0">
                <a:solidFill>
                  <a:schemeClr val="tx2"/>
                </a:solidFill>
                <a:latin typeface="Bebas Neue" panose="020B0606020202050201" pitchFamily="34" charset="0"/>
              </a:rPr>
              <a:t>Ease Affordability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B6C4E1-AB49-24EC-2F37-D44EA33C3BA9}"/>
              </a:ext>
            </a:extLst>
          </p:cNvPr>
          <p:cNvSpPr txBox="1"/>
          <p:nvPr/>
        </p:nvSpPr>
        <p:spPr>
          <a:xfrm>
            <a:off x="620002" y="2835182"/>
            <a:ext cx="31078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300" dirty="0"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Buyer Qualifies at the Note Rate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089FE-415E-50A4-F78A-19C8E532E34C}"/>
              </a:ext>
            </a:extLst>
          </p:cNvPr>
          <p:cNvSpPr txBox="1"/>
          <p:nvPr/>
        </p:nvSpPr>
        <p:spPr>
          <a:xfrm>
            <a:off x="4087701" y="2404296"/>
            <a:ext cx="31533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300" dirty="0"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Seller Provides Concession to Pay Interest Rate Buydown Cost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FA79FD-AAB1-4DBA-23AB-08C218B342BA}"/>
              </a:ext>
            </a:extLst>
          </p:cNvPr>
          <p:cNvSpPr txBox="1"/>
          <p:nvPr/>
        </p:nvSpPr>
        <p:spPr>
          <a:xfrm>
            <a:off x="8037307" y="2404296"/>
            <a:ext cx="31533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300" dirty="0"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Homebuyer Eases into their House Payment &amp; Can Refinance When Rates Drop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FF85634F-5225-AA95-670A-4BA1B3EB8A6D}"/>
              </a:ext>
            </a:extLst>
          </p:cNvPr>
          <p:cNvSpPr/>
          <p:nvPr/>
        </p:nvSpPr>
        <p:spPr>
          <a:xfrm>
            <a:off x="3368011" y="3628450"/>
            <a:ext cx="786684" cy="59172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8BF84509-6B23-159F-6D2F-EC9FB5E857C7}"/>
              </a:ext>
            </a:extLst>
          </p:cNvPr>
          <p:cNvSpPr/>
          <p:nvPr/>
        </p:nvSpPr>
        <p:spPr>
          <a:xfrm>
            <a:off x="7282305" y="3628449"/>
            <a:ext cx="786684" cy="59172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874EC5-241E-5982-137A-7B1F45AD7497}"/>
              </a:ext>
            </a:extLst>
          </p:cNvPr>
          <p:cNvSpPr txBox="1"/>
          <p:nvPr/>
        </p:nvSpPr>
        <p:spPr>
          <a:xfrm>
            <a:off x="1913975" y="215606"/>
            <a:ext cx="79063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60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Temporary Interest Rate Buydown</a:t>
            </a:r>
            <a:endParaRPr lang="en-MY" sz="6000" b="1" spc="-150" dirty="0">
              <a:solidFill>
                <a:srgbClr val="C00000"/>
              </a:solidFill>
              <a:latin typeface="Aileron Heavy" panose="00000A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02B825-E183-FB18-E41F-2855CE2ED2FC}"/>
              </a:ext>
            </a:extLst>
          </p:cNvPr>
          <p:cNvSpPr txBox="1"/>
          <p:nvPr/>
        </p:nvSpPr>
        <p:spPr>
          <a:xfrm>
            <a:off x="0" y="600186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4000" b="1" spc="-150" dirty="0">
                <a:solidFill>
                  <a:schemeClr val="tx2"/>
                </a:solidFill>
                <a:latin typeface="Aileron Heavy" panose="00000A00000000000000" pitchFamily="50" charset="0"/>
              </a:rPr>
              <a:t>Simplified Version</a:t>
            </a:r>
          </a:p>
        </p:txBody>
      </p:sp>
    </p:spTree>
    <p:extLst>
      <p:ext uri="{BB962C8B-B14F-4D97-AF65-F5344CB8AC3E}">
        <p14:creationId xmlns:p14="http://schemas.microsoft.com/office/powerpoint/2010/main" val="4013057308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-0.02344 1.11111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L -0.02344 3.7037E-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-0.02344 3.7037E-6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02344 3.7037E-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44 2.22222E-6 L 0 2.22222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-0.02344 -3.7037E-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8" grpId="0"/>
      <p:bldP spid="20" grpId="0"/>
      <p:bldP spid="26" grpId="0"/>
      <p:bldP spid="28" grpId="0"/>
      <p:bldP spid="2" grpId="0"/>
      <p:bldP spid="5" grpId="0"/>
      <p:bldP spid="6" grpId="0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C53578-A3AD-950E-5395-95D7DD940550}"/>
              </a:ext>
            </a:extLst>
          </p:cNvPr>
          <p:cNvSpPr txBox="1"/>
          <p:nvPr/>
        </p:nvSpPr>
        <p:spPr>
          <a:xfrm>
            <a:off x="4876800" y="1859339"/>
            <a:ext cx="704259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66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What Happens </a:t>
            </a:r>
            <a:r>
              <a:rPr lang="en-MY" sz="6600" b="1" spc="-150" dirty="0">
                <a:solidFill>
                  <a:schemeClr val="accent2"/>
                </a:solidFill>
                <a:latin typeface="Aileron Heavy" panose="00000A00000000000000" pitchFamily="50" charset="0"/>
              </a:rPr>
              <a:t>Behind</a:t>
            </a:r>
            <a:r>
              <a:rPr lang="en-MY" sz="66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 the Scenes?</a:t>
            </a:r>
            <a:endParaRPr lang="en-MY" sz="6600" b="1" spc="-150" dirty="0">
              <a:solidFill>
                <a:srgbClr val="C00000"/>
              </a:solidFill>
              <a:latin typeface="Aileron Heavy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71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D797F9-C161-2290-50D7-D2B485366526}"/>
              </a:ext>
            </a:extLst>
          </p:cNvPr>
          <p:cNvSpPr txBox="1"/>
          <p:nvPr/>
        </p:nvSpPr>
        <p:spPr>
          <a:xfrm>
            <a:off x="2369127" y="536349"/>
            <a:ext cx="8395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36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Title Collects </a:t>
            </a:r>
            <a:r>
              <a:rPr lang="en-MY" sz="3600" b="1" spc="-150" dirty="0">
                <a:solidFill>
                  <a:schemeClr val="bg1"/>
                </a:solidFill>
                <a:latin typeface="Aileron Heavy" panose="00000A00000000000000" pitchFamily="50" charset="0"/>
              </a:rPr>
              <a:t>Seller Concession</a:t>
            </a:r>
            <a:r>
              <a:rPr lang="en-MY" sz="3600" b="1" spc="-150" dirty="0">
                <a:solidFill>
                  <a:srgbClr val="C00000"/>
                </a:solidFill>
                <a:latin typeface="Aileron Heavy" panose="00000A00000000000000" pitchFamily="50" charset="0"/>
              </a:rPr>
              <a:t> </a:t>
            </a:r>
            <a:r>
              <a:rPr lang="en-MY" sz="36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at Closing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6F354E-754F-DCD5-57CA-B2EB45DCF9E8}"/>
              </a:ext>
            </a:extLst>
          </p:cNvPr>
          <p:cNvSpPr txBox="1"/>
          <p:nvPr/>
        </p:nvSpPr>
        <p:spPr>
          <a:xfrm>
            <a:off x="174529" y="536349"/>
            <a:ext cx="2119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4000" b="1" spc="300" dirty="0">
                <a:solidFill>
                  <a:schemeClr val="bg1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 1-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41ADA4-FD98-BC60-1729-33E4FF0204A1}"/>
              </a:ext>
            </a:extLst>
          </p:cNvPr>
          <p:cNvSpPr txBox="1"/>
          <p:nvPr/>
        </p:nvSpPr>
        <p:spPr>
          <a:xfrm>
            <a:off x="174529" y="2129909"/>
            <a:ext cx="2119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4000" b="1" spc="300" dirty="0">
                <a:solidFill>
                  <a:schemeClr val="bg1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 2-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B7393B-042E-56E8-8C3A-1C19F98586A7}"/>
              </a:ext>
            </a:extLst>
          </p:cNvPr>
          <p:cNvSpPr txBox="1"/>
          <p:nvPr/>
        </p:nvSpPr>
        <p:spPr>
          <a:xfrm>
            <a:off x="2369127" y="1985796"/>
            <a:ext cx="9648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36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Lender Funds </a:t>
            </a:r>
            <a:r>
              <a:rPr lang="en-MY" sz="3600" b="1" spc="-150" dirty="0">
                <a:solidFill>
                  <a:schemeClr val="bg1"/>
                </a:solidFill>
                <a:latin typeface="Aileron Heavy" panose="00000A00000000000000" pitchFamily="50" charset="0"/>
              </a:rPr>
              <a:t>Escrow Account </a:t>
            </a:r>
            <a:r>
              <a:rPr lang="en-MY" sz="36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with Seller Concession &amp; Manages Draws from Account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1369C8-A512-EC05-3E45-556840C46C7A}"/>
              </a:ext>
            </a:extLst>
          </p:cNvPr>
          <p:cNvSpPr txBox="1"/>
          <p:nvPr/>
        </p:nvSpPr>
        <p:spPr>
          <a:xfrm>
            <a:off x="249381" y="3686843"/>
            <a:ext cx="2119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4000" b="1" spc="300" dirty="0">
                <a:solidFill>
                  <a:schemeClr val="bg1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 3-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ABD130-F9D7-2D93-B2F9-A589170FD825}"/>
              </a:ext>
            </a:extLst>
          </p:cNvPr>
          <p:cNvSpPr txBox="1"/>
          <p:nvPr/>
        </p:nvSpPr>
        <p:spPr>
          <a:xfrm>
            <a:off x="2369127" y="3569678"/>
            <a:ext cx="9648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3600" b="1" spc="-150" dirty="0">
                <a:solidFill>
                  <a:schemeClr val="bg1"/>
                </a:solidFill>
                <a:latin typeface="Aileron Heavy" panose="00000A00000000000000" pitchFamily="50" charset="0"/>
              </a:rPr>
              <a:t>Lender</a:t>
            </a:r>
            <a:r>
              <a:rPr lang="en-MY" sz="36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 Pays Payment Difference each </a:t>
            </a:r>
            <a:r>
              <a:rPr lang="en-MY" sz="3600" b="1" spc="-150" dirty="0">
                <a:solidFill>
                  <a:schemeClr val="bg1"/>
                </a:solidFill>
                <a:latin typeface="Aileron Heavy" panose="00000A00000000000000" pitchFamily="50" charset="0"/>
              </a:rPr>
              <a:t>Month</a:t>
            </a:r>
            <a:r>
              <a:rPr lang="en-MY" sz="36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 from the Escrow Account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7AFCC8-6349-85F1-6B23-0020F6F63EC6}"/>
              </a:ext>
            </a:extLst>
          </p:cNvPr>
          <p:cNvSpPr txBox="1"/>
          <p:nvPr/>
        </p:nvSpPr>
        <p:spPr>
          <a:xfrm>
            <a:off x="249381" y="5121323"/>
            <a:ext cx="2119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4000" b="1" spc="300" dirty="0">
                <a:solidFill>
                  <a:schemeClr val="bg1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 4-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12B1F8-A0AD-7257-2C62-E0286CE4BAA3}"/>
              </a:ext>
            </a:extLst>
          </p:cNvPr>
          <p:cNvSpPr txBox="1"/>
          <p:nvPr/>
        </p:nvSpPr>
        <p:spPr>
          <a:xfrm>
            <a:off x="2294274" y="4998212"/>
            <a:ext cx="83958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36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Mortgage </a:t>
            </a:r>
            <a:r>
              <a:rPr lang="en-MY" sz="3600" b="1" spc="-150" dirty="0">
                <a:solidFill>
                  <a:schemeClr val="bg1"/>
                </a:solidFill>
                <a:latin typeface="Aileron Heavy" panose="00000A00000000000000" pitchFamily="50" charset="0"/>
              </a:rPr>
              <a:t>Note Rate </a:t>
            </a:r>
            <a:r>
              <a:rPr lang="en-MY" sz="36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is Still the Rate for the Entire Period (i.e. 30 years, 10 Year ARM)</a:t>
            </a:r>
          </a:p>
        </p:txBody>
      </p:sp>
    </p:spTree>
    <p:extLst>
      <p:ext uri="{BB962C8B-B14F-4D97-AF65-F5344CB8AC3E}">
        <p14:creationId xmlns:p14="http://schemas.microsoft.com/office/powerpoint/2010/main" val="40599667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3E3B0A-67BC-E081-B01A-DE070F98C3CF}"/>
              </a:ext>
            </a:extLst>
          </p:cNvPr>
          <p:cNvSpPr txBox="1"/>
          <p:nvPr/>
        </p:nvSpPr>
        <p:spPr>
          <a:xfrm>
            <a:off x="5514109" y="1166842"/>
            <a:ext cx="622244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72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What </a:t>
            </a:r>
            <a:r>
              <a:rPr lang="en-MY" sz="7200" b="1" spc="-150" dirty="0">
                <a:solidFill>
                  <a:schemeClr val="accent2"/>
                </a:solidFill>
                <a:latin typeface="Aileron Heavy" panose="00000A00000000000000" pitchFamily="50" charset="0"/>
              </a:rPr>
              <a:t>Types </a:t>
            </a:r>
            <a:r>
              <a:rPr lang="en-MY" sz="72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Temporary Buydowns are There?</a:t>
            </a:r>
          </a:p>
        </p:txBody>
      </p:sp>
    </p:spTree>
    <p:extLst>
      <p:ext uri="{BB962C8B-B14F-4D97-AF65-F5344CB8AC3E}">
        <p14:creationId xmlns:p14="http://schemas.microsoft.com/office/powerpoint/2010/main" val="412645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498D92-3F71-8587-59B6-9B133CF5F8C1}"/>
              </a:ext>
            </a:extLst>
          </p:cNvPr>
          <p:cNvSpPr txBox="1"/>
          <p:nvPr/>
        </p:nvSpPr>
        <p:spPr>
          <a:xfrm>
            <a:off x="2013358" y="344049"/>
            <a:ext cx="7951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4000" b="1" spc="-150" dirty="0">
                <a:solidFill>
                  <a:schemeClr val="tx2">
                    <a:lumMod val="75000"/>
                  </a:schemeClr>
                </a:solidFill>
                <a:latin typeface="Aileron Heavy" panose="00000A00000000000000" pitchFamily="50" charset="0"/>
              </a:rPr>
              <a:t>Types of </a:t>
            </a:r>
            <a:r>
              <a:rPr lang="en-MY" sz="4000" b="1" spc="-150" dirty="0">
                <a:solidFill>
                  <a:schemeClr val="accent2"/>
                </a:solidFill>
                <a:latin typeface="Aileron Heavy" panose="00000A00000000000000" pitchFamily="50" charset="0"/>
              </a:rPr>
              <a:t>Interest Rate </a:t>
            </a:r>
            <a:r>
              <a:rPr lang="en-MY" sz="4000" b="1" spc="-150" dirty="0">
                <a:solidFill>
                  <a:schemeClr val="tx2">
                    <a:lumMod val="75000"/>
                  </a:schemeClr>
                </a:solidFill>
                <a:latin typeface="Aileron Heavy" panose="00000A00000000000000" pitchFamily="50" charset="0"/>
              </a:rPr>
              <a:t>Buydowns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30F216-3726-B11E-E1D9-3470CB12641E}"/>
              </a:ext>
            </a:extLst>
          </p:cNvPr>
          <p:cNvSpPr txBox="1"/>
          <p:nvPr/>
        </p:nvSpPr>
        <p:spPr>
          <a:xfrm>
            <a:off x="1698127" y="2145792"/>
            <a:ext cx="58184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MY" sz="4000" b="1" spc="-150" dirty="0">
                <a:solidFill>
                  <a:schemeClr val="tx2"/>
                </a:solidFill>
                <a:latin typeface="Aileron Heavy" panose="00000A00000000000000" pitchFamily="50" charset="0"/>
              </a:rPr>
              <a:t>3-1 Buydown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MY" sz="4000" b="1" spc="-150" dirty="0">
                <a:solidFill>
                  <a:schemeClr val="tx2"/>
                </a:solidFill>
                <a:latin typeface="Aileron Heavy" panose="00000A00000000000000" pitchFamily="50" charset="0"/>
              </a:rPr>
              <a:t>2-1 Buydown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MY" sz="4000" b="1" spc="-150" dirty="0">
                <a:solidFill>
                  <a:schemeClr val="tx2"/>
                </a:solidFill>
                <a:latin typeface="Aileron Heavy" panose="00000A00000000000000" pitchFamily="50" charset="0"/>
              </a:rPr>
              <a:t>1-1 Buydown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494FEA-A733-13B7-ACD8-906F48DF8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969" y="2424737"/>
            <a:ext cx="4603037" cy="691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2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3E3B0A-67BC-E081-B01A-DE070F98C3CF}"/>
              </a:ext>
            </a:extLst>
          </p:cNvPr>
          <p:cNvSpPr txBox="1"/>
          <p:nvPr/>
        </p:nvSpPr>
        <p:spPr>
          <a:xfrm>
            <a:off x="5514109" y="1166842"/>
            <a:ext cx="622244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72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What </a:t>
            </a:r>
            <a:r>
              <a:rPr lang="en-MY" sz="7200" b="1" spc="-150" dirty="0">
                <a:solidFill>
                  <a:schemeClr val="accent2"/>
                </a:solidFill>
                <a:latin typeface="Aileron Heavy" panose="00000A00000000000000" pitchFamily="50" charset="0"/>
              </a:rPr>
              <a:t>Types of Loans </a:t>
            </a:r>
            <a:r>
              <a:rPr lang="en-MY" sz="72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Offer Temporary Buydowns?</a:t>
            </a:r>
          </a:p>
        </p:txBody>
      </p:sp>
    </p:spTree>
    <p:extLst>
      <p:ext uri="{BB962C8B-B14F-4D97-AF65-F5344CB8AC3E}">
        <p14:creationId xmlns:p14="http://schemas.microsoft.com/office/powerpoint/2010/main" val="286187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0A3DB9B-843D-820D-110F-643026509E2E}"/>
              </a:ext>
            </a:extLst>
          </p:cNvPr>
          <p:cNvSpPr txBox="1"/>
          <p:nvPr/>
        </p:nvSpPr>
        <p:spPr>
          <a:xfrm>
            <a:off x="5207577" y="225279"/>
            <a:ext cx="68533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4800" b="1" spc="-150" dirty="0">
                <a:solidFill>
                  <a:schemeClr val="bg2"/>
                </a:solidFill>
                <a:latin typeface="Aileron Heavy" panose="00000A00000000000000" pitchFamily="50" charset="0"/>
              </a:rPr>
              <a:t>Loan Types </a:t>
            </a:r>
            <a:r>
              <a:rPr lang="en-MY" sz="48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for Temporary Buydown</a:t>
            </a:r>
            <a:endParaRPr lang="en-MY" sz="4800" b="1" spc="-150" dirty="0">
              <a:solidFill>
                <a:srgbClr val="C00000"/>
              </a:solidFill>
              <a:latin typeface="Aileron Heavy" panose="00000A00000000000000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D797F9-C161-2290-50D7-D2B485366526}"/>
              </a:ext>
            </a:extLst>
          </p:cNvPr>
          <p:cNvSpPr txBox="1"/>
          <p:nvPr/>
        </p:nvSpPr>
        <p:spPr>
          <a:xfrm>
            <a:off x="5375564" y="2124439"/>
            <a:ext cx="65174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36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Lenders have to setup </a:t>
            </a:r>
            <a:r>
              <a:rPr lang="en-MY" sz="3600" b="1" spc="-150" dirty="0">
                <a:solidFill>
                  <a:schemeClr val="bg2"/>
                </a:solidFill>
                <a:latin typeface="Aileron Heavy" panose="00000A00000000000000" pitchFamily="50" charset="0"/>
              </a:rPr>
              <a:t>Escrow Account</a:t>
            </a:r>
            <a:r>
              <a:rPr lang="en-MY" sz="3600" b="1" spc="-150" dirty="0">
                <a:solidFill>
                  <a:srgbClr val="FF0000"/>
                </a:solidFill>
                <a:latin typeface="Aileron Heavy" panose="00000A00000000000000" pitchFamily="50" charset="0"/>
              </a:rPr>
              <a:t> </a:t>
            </a:r>
            <a:r>
              <a:rPr lang="en-MY" sz="36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to pay the difference each month so VERY </a:t>
            </a:r>
            <a:r>
              <a:rPr lang="en-MY" sz="3600" b="1" spc="-150" dirty="0">
                <a:solidFill>
                  <a:schemeClr val="bg2"/>
                </a:solidFill>
                <a:latin typeface="Aileron Heavy" panose="00000A00000000000000" pitchFamily="50" charset="0"/>
              </a:rPr>
              <a:t>RESTRICTIVE </a:t>
            </a:r>
            <a:r>
              <a:rPr lang="en-MY" sz="36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by Lender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BD4C58-9891-A6C6-413C-796971F38F0D}"/>
              </a:ext>
            </a:extLst>
          </p:cNvPr>
          <p:cNvSpPr txBox="1"/>
          <p:nvPr/>
        </p:nvSpPr>
        <p:spPr>
          <a:xfrm>
            <a:off x="5693640" y="4679135"/>
            <a:ext cx="47855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MY" sz="3200" b="1" spc="-150" dirty="0">
                <a:solidFill>
                  <a:schemeClr val="bg2"/>
                </a:solidFill>
                <a:latin typeface="Aileron Heavy" panose="00000A00000000000000" pitchFamily="50" charset="0"/>
              </a:rPr>
              <a:t>Conventional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MY" sz="3200" b="1" spc="-150" dirty="0">
                <a:solidFill>
                  <a:schemeClr val="bg2"/>
                </a:solidFill>
                <a:latin typeface="Aileron Heavy" panose="00000A00000000000000" pitchFamily="50" charset="0"/>
              </a:rPr>
              <a:t>FHA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MY" sz="3200" b="1" spc="-150" dirty="0">
                <a:solidFill>
                  <a:schemeClr val="bg2"/>
                </a:solidFill>
                <a:latin typeface="Aileron Heavy" panose="00000A00000000000000" pitchFamily="50" charset="0"/>
              </a:rPr>
              <a:t>VA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MY" sz="3200" b="1" spc="-150" dirty="0">
                <a:solidFill>
                  <a:schemeClr val="bg2"/>
                </a:solidFill>
                <a:latin typeface="Aileron Heavy" panose="00000A00000000000000" pitchFamily="50" charset="0"/>
              </a:rPr>
              <a:t>USDA</a:t>
            </a:r>
          </a:p>
        </p:txBody>
      </p:sp>
    </p:spTree>
    <p:extLst>
      <p:ext uri="{BB962C8B-B14F-4D97-AF65-F5344CB8AC3E}">
        <p14:creationId xmlns:p14="http://schemas.microsoft.com/office/powerpoint/2010/main" val="10689016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6A454F99-F888-5534-5954-D0E261511927}"/>
              </a:ext>
            </a:extLst>
          </p:cNvPr>
          <p:cNvSpPr/>
          <p:nvPr/>
        </p:nvSpPr>
        <p:spPr>
          <a:xfrm>
            <a:off x="3352801" y="1004455"/>
            <a:ext cx="4903300" cy="4849089"/>
          </a:xfrm>
          <a:prstGeom prst="ellipse">
            <a:avLst/>
          </a:prstGeom>
          <a:solidFill>
            <a:schemeClr val="bg1">
              <a:alpha val="7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9FDD6A-D40C-377F-A14A-C6431B49F21F}"/>
              </a:ext>
            </a:extLst>
          </p:cNvPr>
          <p:cNvSpPr txBox="1"/>
          <p:nvPr/>
        </p:nvSpPr>
        <p:spPr>
          <a:xfrm>
            <a:off x="3908193" y="1975542"/>
            <a:ext cx="49033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4000" b="1" spc="-150" dirty="0">
                <a:solidFill>
                  <a:schemeClr val="tx2"/>
                </a:solidFill>
                <a:latin typeface="Aileron Heavy" panose="00000A00000000000000" pitchFamily="50" charset="0"/>
              </a:rPr>
              <a:t>As Interest Rates Rise, </a:t>
            </a:r>
            <a:r>
              <a:rPr lang="en-MY" sz="4000" b="1" spc="-150" dirty="0">
                <a:solidFill>
                  <a:schemeClr val="accent2"/>
                </a:solidFill>
                <a:latin typeface="Aileron Heavy" panose="00000A00000000000000" pitchFamily="50" charset="0"/>
              </a:rPr>
              <a:t>Seller Buydowns </a:t>
            </a:r>
            <a:r>
              <a:rPr lang="en-MY" sz="4000" b="1" spc="-150" dirty="0">
                <a:solidFill>
                  <a:schemeClr val="tx2"/>
                </a:solidFill>
                <a:latin typeface="Aileron Heavy" panose="00000A00000000000000" pitchFamily="50" charset="0"/>
              </a:rPr>
              <a:t>Are Making a Big Comeback</a:t>
            </a:r>
          </a:p>
        </p:txBody>
      </p:sp>
    </p:spTree>
    <p:extLst>
      <p:ext uri="{BB962C8B-B14F-4D97-AF65-F5344CB8AC3E}">
        <p14:creationId xmlns:p14="http://schemas.microsoft.com/office/powerpoint/2010/main" val="131158683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11A3A1-4582-D676-4668-FE77441B7678}"/>
              </a:ext>
            </a:extLst>
          </p:cNvPr>
          <p:cNvSpPr txBox="1"/>
          <p:nvPr/>
        </p:nvSpPr>
        <p:spPr>
          <a:xfrm>
            <a:off x="5242792" y="2274838"/>
            <a:ext cx="69492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48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Housing Loans </a:t>
            </a:r>
            <a:r>
              <a:rPr lang="en-MY" sz="4800" b="1" spc="-150" dirty="0">
                <a:solidFill>
                  <a:schemeClr val="bg2"/>
                </a:solidFill>
                <a:latin typeface="Aileron Heavy" panose="00000A00000000000000" pitchFamily="50" charset="0"/>
              </a:rPr>
              <a:t>DO NOT </a:t>
            </a:r>
            <a:r>
              <a:rPr lang="en-MY" sz="48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Have Temporary Buydown Options</a:t>
            </a:r>
          </a:p>
        </p:txBody>
      </p:sp>
    </p:spTree>
    <p:extLst>
      <p:ext uri="{BB962C8B-B14F-4D97-AF65-F5344CB8AC3E}">
        <p14:creationId xmlns:p14="http://schemas.microsoft.com/office/powerpoint/2010/main" val="159564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5691DE-70E7-28E4-4DB7-8D684685EF36}"/>
              </a:ext>
            </a:extLst>
          </p:cNvPr>
          <p:cNvSpPr txBox="1"/>
          <p:nvPr/>
        </p:nvSpPr>
        <p:spPr>
          <a:xfrm>
            <a:off x="914400" y="2025241"/>
            <a:ext cx="106033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6000" b="1" dirty="0">
                <a:solidFill>
                  <a:schemeClr val="accent2"/>
                </a:solidFill>
                <a:latin typeface="Aileron Heavy" panose="00000A00000000000000" pitchFamily="50" charset="0"/>
              </a:rPr>
              <a:t>Temporary</a:t>
            </a:r>
            <a:r>
              <a:rPr lang="en-MY" sz="6000" b="1" dirty="0">
                <a:solidFill>
                  <a:schemeClr val="tx2"/>
                </a:solidFill>
                <a:latin typeface="Aileron Heavy" panose="00000A00000000000000" pitchFamily="50" charset="0"/>
              </a:rPr>
              <a:t> </a:t>
            </a:r>
            <a:r>
              <a:rPr lang="en-MY" sz="6000" b="1" spc="-150" dirty="0">
                <a:solidFill>
                  <a:schemeClr val="tx2"/>
                </a:solidFill>
                <a:latin typeface="Aileron Heavy" panose="00000A00000000000000" pitchFamily="50" charset="0"/>
              </a:rPr>
              <a:t>Interest </a:t>
            </a:r>
            <a:r>
              <a:rPr lang="en-MY" sz="6000" b="1" dirty="0">
                <a:solidFill>
                  <a:schemeClr val="tx2"/>
                </a:solidFill>
                <a:latin typeface="Aileron Heavy" panose="00000A00000000000000" pitchFamily="50" charset="0"/>
              </a:rPr>
              <a:t>Rate Buydown</a:t>
            </a:r>
          </a:p>
        </p:txBody>
      </p:sp>
    </p:spTree>
    <p:extLst>
      <p:ext uri="{BB962C8B-B14F-4D97-AF65-F5344CB8AC3E}">
        <p14:creationId xmlns:p14="http://schemas.microsoft.com/office/powerpoint/2010/main" val="369673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-0.02344 -4.07407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FACC255-C915-F0E8-1228-81AB44D866DA}"/>
              </a:ext>
            </a:extLst>
          </p:cNvPr>
          <p:cNvSpPr txBox="1"/>
          <p:nvPr/>
        </p:nvSpPr>
        <p:spPr>
          <a:xfrm>
            <a:off x="5517738" y="1274448"/>
            <a:ext cx="63523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3600" b="1" spc="300" dirty="0">
                <a:solidFill>
                  <a:schemeClr val="accent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LENDER MUST </a:t>
            </a:r>
            <a:r>
              <a:rPr lang="en-MY" sz="36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Structure the SALES CONTRACT Language and the MORTGAGE LOAN Correctly to Avoid </a:t>
            </a:r>
            <a:r>
              <a:rPr lang="en-MY" sz="3600" b="1" spc="300" dirty="0">
                <a:solidFill>
                  <a:schemeClr val="accent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Predatory Lending Laws</a:t>
            </a:r>
            <a:r>
              <a:rPr lang="en-MY" sz="36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!!!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11EAAE-9116-DC3D-5615-F4F73D05DF40}"/>
              </a:ext>
            </a:extLst>
          </p:cNvPr>
          <p:cNvSpPr txBox="1"/>
          <p:nvPr/>
        </p:nvSpPr>
        <p:spPr>
          <a:xfrm>
            <a:off x="5347855" y="4133827"/>
            <a:ext cx="66921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40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Language</a:t>
            </a:r>
            <a:r>
              <a:rPr lang="en-MY" sz="4000" b="1" spc="300" dirty="0">
                <a:solidFill>
                  <a:schemeClr val="bg1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MY" sz="4000" b="1" spc="300" dirty="0">
                <a:solidFill>
                  <a:schemeClr val="accent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MUST</a:t>
            </a:r>
            <a:r>
              <a:rPr lang="en-MY" sz="4000" b="1" spc="300" dirty="0">
                <a:solidFill>
                  <a:schemeClr val="bg1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MY" sz="40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Added to the</a:t>
            </a:r>
            <a:r>
              <a:rPr lang="en-MY" sz="4000" b="1" spc="300" dirty="0">
                <a:solidFill>
                  <a:schemeClr val="bg1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MY" sz="4000" b="1" spc="300" dirty="0">
                <a:solidFill>
                  <a:schemeClr val="accent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Sales Contract</a:t>
            </a:r>
            <a:r>
              <a:rPr lang="en-MY" sz="4000" b="1" spc="300" dirty="0">
                <a:solidFill>
                  <a:schemeClr val="bg1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MY" sz="40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the Seller Paid Temporary Buydown</a:t>
            </a:r>
          </a:p>
        </p:txBody>
      </p:sp>
    </p:spTree>
    <p:extLst>
      <p:ext uri="{BB962C8B-B14F-4D97-AF65-F5344CB8AC3E}">
        <p14:creationId xmlns:p14="http://schemas.microsoft.com/office/powerpoint/2010/main" val="209900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898066-B7B5-8ECB-BEA0-BA4CB255B7B9}"/>
              </a:ext>
            </a:extLst>
          </p:cNvPr>
          <p:cNvSpPr txBox="1"/>
          <p:nvPr/>
        </p:nvSpPr>
        <p:spPr>
          <a:xfrm>
            <a:off x="1764146" y="2736457"/>
            <a:ext cx="86637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6600" b="1" spc="-150" dirty="0">
                <a:solidFill>
                  <a:schemeClr val="accent2"/>
                </a:solidFill>
                <a:latin typeface="Aileron Heavy" panose="00000A00000000000000" pitchFamily="50" charset="0"/>
              </a:rPr>
              <a:t>Seller </a:t>
            </a:r>
            <a:r>
              <a:rPr lang="en-MY" sz="6600" b="1" spc="-150" dirty="0">
                <a:solidFill>
                  <a:schemeClr val="tx2"/>
                </a:solidFill>
                <a:latin typeface="Aileron Heavy" panose="00000A00000000000000" pitchFamily="50" charset="0"/>
              </a:rPr>
              <a:t>Concession Options</a:t>
            </a:r>
          </a:p>
        </p:txBody>
      </p:sp>
    </p:spTree>
    <p:extLst>
      <p:ext uri="{BB962C8B-B14F-4D97-AF65-F5344CB8AC3E}">
        <p14:creationId xmlns:p14="http://schemas.microsoft.com/office/powerpoint/2010/main" val="19318273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5F557A9-CA2A-821D-726B-EDF2C193CB73}"/>
              </a:ext>
            </a:extLst>
          </p:cNvPr>
          <p:cNvSpPr txBox="1"/>
          <p:nvPr/>
        </p:nvSpPr>
        <p:spPr>
          <a:xfrm>
            <a:off x="5023576" y="591127"/>
            <a:ext cx="5884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3600" b="1" spc="300" dirty="0">
                <a:solidFill>
                  <a:schemeClr val="accent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Option 1 </a:t>
            </a:r>
            <a:r>
              <a:rPr lang="en-MY" sz="36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Price Reduction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9730F6-9F9C-676B-7CC7-C23D07D9709B}"/>
              </a:ext>
            </a:extLst>
          </p:cNvPr>
          <p:cNvSpPr txBox="1"/>
          <p:nvPr/>
        </p:nvSpPr>
        <p:spPr>
          <a:xfrm>
            <a:off x="5383794" y="1581849"/>
            <a:ext cx="6808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3600" b="1" spc="300" dirty="0">
                <a:solidFill>
                  <a:schemeClr val="accent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Option 2 </a:t>
            </a:r>
            <a:r>
              <a:rPr lang="en-MY" sz="3600" b="1" spc="300" dirty="0"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</a:t>
            </a:r>
            <a:r>
              <a:rPr lang="en-MY" sz="36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Seller Paid Closing Cost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BA4784-80D3-4ADE-3F5A-FCE3DE2BCCE1}"/>
              </a:ext>
            </a:extLst>
          </p:cNvPr>
          <p:cNvSpPr txBox="1"/>
          <p:nvPr/>
        </p:nvSpPr>
        <p:spPr>
          <a:xfrm>
            <a:off x="5485463" y="2766597"/>
            <a:ext cx="6604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3600" b="1" spc="300" dirty="0">
                <a:solidFill>
                  <a:schemeClr val="accent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Option 3 </a:t>
            </a:r>
            <a:r>
              <a:rPr lang="en-MY" sz="3600" b="1" spc="300" dirty="0"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Seller Paid Discount Points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C4D8D3-BA83-0D8C-8398-025628D6E169}"/>
              </a:ext>
            </a:extLst>
          </p:cNvPr>
          <p:cNvSpPr txBox="1"/>
          <p:nvPr/>
        </p:nvSpPr>
        <p:spPr>
          <a:xfrm>
            <a:off x="5383725" y="4420213"/>
            <a:ext cx="6706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3600" b="1" spc="300" dirty="0">
                <a:solidFill>
                  <a:schemeClr val="accent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Option 4 </a:t>
            </a:r>
            <a:r>
              <a:rPr lang="en-MY" sz="36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Seller Paid Temporary Buy Down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E0ABCB-D919-4686-9448-521D8CB7A943}"/>
              </a:ext>
            </a:extLst>
          </p:cNvPr>
          <p:cNvSpPr txBox="1"/>
          <p:nvPr/>
        </p:nvSpPr>
        <p:spPr>
          <a:xfrm>
            <a:off x="4811345" y="5835793"/>
            <a:ext cx="7278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3600" b="1" spc="300" dirty="0">
                <a:solidFill>
                  <a:schemeClr val="accent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Option 5 </a:t>
            </a:r>
            <a:r>
              <a:rPr lang="en-MY" sz="36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Seller Paid MI Buyout</a:t>
            </a:r>
          </a:p>
        </p:txBody>
      </p:sp>
    </p:spTree>
    <p:extLst>
      <p:ext uri="{BB962C8B-B14F-4D97-AF65-F5344CB8AC3E}">
        <p14:creationId xmlns:p14="http://schemas.microsoft.com/office/powerpoint/2010/main" val="138745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3FF34B-7E71-756B-0EEA-DA4A7802EC65}"/>
              </a:ext>
            </a:extLst>
          </p:cNvPr>
          <p:cNvSpPr txBox="1"/>
          <p:nvPr/>
        </p:nvSpPr>
        <p:spPr>
          <a:xfrm>
            <a:off x="1205345" y="2487259"/>
            <a:ext cx="97813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6600" b="1" spc="-150" dirty="0">
                <a:solidFill>
                  <a:schemeClr val="accent2"/>
                </a:solidFill>
                <a:latin typeface="Aileron Heavy" panose="00000A00000000000000" pitchFamily="50" charset="0"/>
              </a:rPr>
              <a:t>Four </a:t>
            </a:r>
            <a:r>
              <a:rPr lang="en-MY" sz="6600" b="1" spc="-150" dirty="0">
                <a:solidFill>
                  <a:schemeClr val="tx2"/>
                </a:solidFill>
                <a:latin typeface="Aileron Heavy" panose="00000A00000000000000" pitchFamily="50" charset="0"/>
              </a:rPr>
              <a:t>Mortgage Insurance Options</a:t>
            </a:r>
          </a:p>
        </p:txBody>
      </p:sp>
    </p:spTree>
    <p:extLst>
      <p:ext uri="{BB962C8B-B14F-4D97-AF65-F5344CB8AC3E}">
        <p14:creationId xmlns:p14="http://schemas.microsoft.com/office/powerpoint/2010/main" val="196165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38E351-F50D-32B3-AAAE-22937B96CEC4}"/>
              </a:ext>
            </a:extLst>
          </p:cNvPr>
          <p:cNvSpPr txBox="1"/>
          <p:nvPr/>
        </p:nvSpPr>
        <p:spPr>
          <a:xfrm>
            <a:off x="5292436" y="669206"/>
            <a:ext cx="70300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MY" sz="4000" b="1" spc="-150" dirty="0">
                <a:solidFill>
                  <a:schemeClr val="accent2"/>
                </a:solidFill>
                <a:latin typeface="Aileron Heavy" panose="00000A00000000000000" pitchFamily="50" charset="0"/>
              </a:rPr>
              <a:t>Borrower </a:t>
            </a:r>
            <a:r>
              <a:rPr lang="en-MY" sz="40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Paid Monthly MI (Most Common)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A90B3C-1D0D-B0AD-0602-C90042568666}"/>
              </a:ext>
            </a:extLst>
          </p:cNvPr>
          <p:cNvSpPr txBox="1"/>
          <p:nvPr/>
        </p:nvSpPr>
        <p:spPr>
          <a:xfrm>
            <a:off x="5292436" y="2258600"/>
            <a:ext cx="75424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MY" sz="4000" b="1" spc="-150" dirty="0">
                <a:solidFill>
                  <a:schemeClr val="accent2"/>
                </a:solidFill>
                <a:latin typeface="Aileron Heavy" panose="00000A00000000000000" pitchFamily="50" charset="0"/>
              </a:rPr>
              <a:t>Lender</a:t>
            </a:r>
            <a:r>
              <a:rPr lang="en-MY" sz="4000" b="1" spc="-150" dirty="0">
                <a:solidFill>
                  <a:srgbClr val="C00000"/>
                </a:solidFill>
                <a:latin typeface="Aileron Heavy" panose="00000A00000000000000" pitchFamily="50" charset="0"/>
              </a:rPr>
              <a:t> </a:t>
            </a:r>
            <a:r>
              <a:rPr lang="en-MY" sz="40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Paid Monthly MI (Higher Rate)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BA1079-3C3E-70CC-8B5B-D5EE984048EB}"/>
              </a:ext>
            </a:extLst>
          </p:cNvPr>
          <p:cNvSpPr txBox="1"/>
          <p:nvPr/>
        </p:nvSpPr>
        <p:spPr>
          <a:xfrm>
            <a:off x="5292436" y="3737160"/>
            <a:ext cx="6073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MY" sz="4000" b="1" spc="-150" dirty="0">
                <a:solidFill>
                  <a:schemeClr val="accent2"/>
                </a:solidFill>
                <a:latin typeface="Aileron Heavy" panose="00000A00000000000000" pitchFamily="50" charset="0"/>
              </a:rPr>
              <a:t>Single</a:t>
            </a:r>
            <a:r>
              <a:rPr lang="en-MY" sz="4000" b="1" spc="-150" dirty="0">
                <a:solidFill>
                  <a:srgbClr val="C00000"/>
                </a:solidFill>
                <a:latin typeface="Aileron Heavy" panose="00000A00000000000000" pitchFamily="50" charset="0"/>
              </a:rPr>
              <a:t> </a:t>
            </a:r>
            <a:r>
              <a:rPr lang="en-MY" sz="40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Premium MI (Buying Out MI)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525192-96CB-BEA0-BCDE-C73CFE892A4A}"/>
              </a:ext>
            </a:extLst>
          </p:cNvPr>
          <p:cNvSpPr txBox="1"/>
          <p:nvPr/>
        </p:nvSpPr>
        <p:spPr>
          <a:xfrm>
            <a:off x="5292436" y="5439290"/>
            <a:ext cx="64746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MY" sz="4000" b="1" spc="-150" dirty="0">
                <a:solidFill>
                  <a:schemeClr val="accent2"/>
                </a:solidFill>
                <a:latin typeface="Aileron Heavy" panose="00000A00000000000000" pitchFamily="50" charset="0"/>
              </a:rPr>
              <a:t>Split</a:t>
            </a:r>
            <a:r>
              <a:rPr lang="en-MY" sz="40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 Premium MI (Combo of BPMI &amp; SPMI)</a:t>
            </a:r>
          </a:p>
        </p:txBody>
      </p:sp>
    </p:spTree>
    <p:extLst>
      <p:ext uri="{BB962C8B-B14F-4D97-AF65-F5344CB8AC3E}">
        <p14:creationId xmlns:p14="http://schemas.microsoft.com/office/powerpoint/2010/main" val="109145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06EFCE-5019-CF91-5B66-A1F2615252C6}"/>
              </a:ext>
            </a:extLst>
          </p:cNvPr>
          <p:cNvSpPr txBox="1"/>
          <p:nvPr/>
        </p:nvSpPr>
        <p:spPr>
          <a:xfrm>
            <a:off x="4525817" y="366651"/>
            <a:ext cx="7740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54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Seller Paid </a:t>
            </a:r>
            <a:r>
              <a:rPr lang="en-MY" sz="5400" b="1" spc="-150" dirty="0">
                <a:solidFill>
                  <a:schemeClr val="accent2"/>
                </a:solidFill>
                <a:latin typeface="Aileron Heavy" panose="00000A00000000000000" pitchFamily="50" charset="0"/>
              </a:rPr>
              <a:t>MI Buyout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37C3B0-43D7-A6B3-5CBE-D7F204377A2A}"/>
              </a:ext>
            </a:extLst>
          </p:cNvPr>
          <p:cNvSpPr txBox="1"/>
          <p:nvPr/>
        </p:nvSpPr>
        <p:spPr>
          <a:xfrm>
            <a:off x="4240643" y="1553018"/>
            <a:ext cx="7813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MY" sz="36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Only Available on </a:t>
            </a:r>
            <a:r>
              <a:rPr lang="en-MY" sz="3600" b="1" spc="-150" dirty="0">
                <a:solidFill>
                  <a:schemeClr val="accent2"/>
                </a:solidFill>
                <a:latin typeface="Aileron Heavy" panose="00000A00000000000000" pitchFamily="50" charset="0"/>
              </a:rPr>
              <a:t>Conventional </a:t>
            </a:r>
            <a:r>
              <a:rPr lang="en-MY" sz="36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Loans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20B242-F7AF-ED7B-8426-ADB48206EF91}"/>
              </a:ext>
            </a:extLst>
          </p:cNvPr>
          <p:cNvSpPr txBox="1"/>
          <p:nvPr/>
        </p:nvSpPr>
        <p:spPr>
          <a:xfrm>
            <a:off x="4240643" y="3073975"/>
            <a:ext cx="60140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MY" sz="40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MI Buy Out is </a:t>
            </a:r>
            <a:r>
              <a:rPr lang="en-MY" sz="4000" b="1" spc="-150" dirty="0">
                <a:solidFill>
                  <a:schemeClr val="accent2"/>
                </a:solidFill>
                <a:latin typeface="Aileron Heavy" panose="00000A00000000000000" pitchFamily="50" charset="0"/>
              </a:rPr>
              <a:t>Single Premium </a:t>
            </a:r>
            <a:r>
              <a:rPr lang="en-MY" sz="40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MI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AA14DF-12A1-8DA2-A0F6-81F11DA2D12A}"/>
              </a:ext>
            </a:extLst>
          </p:cNvPr>
          <p:cNvSpPr txBox="1"/>
          <p:nvPr/>
        </p:nvSpPr>
        <p:spPr>
          <a:xfrm>
            <a:off x="4240643" y="4451802"/>
            <a:ext cx="77400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MY" sz="40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MI is Based on </a:t>
            </a:r>
            <a:r>
              <a:rPr lang="en-MY" sz="4000" b="1" spc="-150" dirty="0">
                <a:solidFill>
                  <a:schemeClr val="accent2"/>
                </a:solidFill>
                <a:latin typeface="Aileron Heavy" panose="00000A00000000000000" pitchFamily="50" charset="0"/>
              </a:rPr>
              <a:t>Risk Based Pricing </a:t>
            </a:r>
            <a:r>
              <a:rPr lang="en-MY" sz="40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So </a:t>
            </a:r>
            <a:r>
              <a:rPr lang="en-MY" sz="4000" b="1" spc="-150" dirty="0">
                <a:solidFill>
                  <a:schemeClr val="accent2"/>
                </a:solidFill>
                <a:latin typeface="Aileron Heavy" panose="00000A00000000000000" pitchFamily="50" charset="0"/>
              </a:rPr>
              <a:t>Credit Score </a:t>
            </a:r>
            <a:r>
              <a:rPr lang="en-MY" sz="40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Affects How Much it Costs to Buyout</a:t>
            </a:r>
          </a:p>
        </p:txBody>
      </p:sp>
    </p:spTree>
    <p:extLst>
      <p:ext uri="{BB962C8B-B14F-4D97-AF65-F5344CB8AC3E}">
        <p14:creationId xmlns:p14="http://schemas.microsoft.com/office/powerpoint/2010/main" val="99513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86CFD4-39DB-C5ED-E71F-D8C09EA9A19C}"/>
              </a:ext>
            </a:extLst>
          </p:cNvPr>
          <p:cNvSpPr txBox="1"/>
          <p:nvPr/>
        </p:nvSpPr>
        <p:spPr>
          <a:xfrm>
            <a:off x="0" y="292761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6000" b="1" spc="-150" dirty="0">
                <a:solidFill>
                  <a:schemeClr val="tx2"/>
                </a:solidFill>
                <a:latin typeface="Aileron Heavy" panose="00000A00000000000000" pitchFamily="50" charset="0"/>
              </a:rPr>
              <a:t>Example MI Buyout </a:t>
            </a:r>
            <a:r>
              <a:rPr lang="en-MY" sz="6000" b="1" spc="-150" dirty="0">
                <a:solidFill>
                  <a:schemeClr val="accent2"/>
                </a:solidFill>
                <a:latin typeface="Aileron Heavy" panose="00000A00000000000000" pitchFamily="50" charset="0"/>
              </a:rPr>
              <a:t>Great Credit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F59998-4FED-563E-264A-A6556DEF1BE2}"/>
              </a:ext>
            </a:extLst>
          </p:cNvPr>
          <p:cNvSpPr txBox="1"/>
          <p:nvPr/>
        </p:nvSpPr>
        <p:spPr>
          <a:xfrm>
            <a:off x="1663330" y="1465354"/>
            <a:ext cx="651085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4000" b="1" spc="300" dirty="0">
                <a:solidFill>
                  <a:schemeClr val="accent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Purchase Price </a:t>
            </a:r>
            <a:r>
              <a:rPr lang="en-MY" sz="40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$400,000</a:t>
            </a:r>
          </a:p>
          <a:p>
            <a:r>
              <a:rPr lang="en-MY" sz="4000" b="1" spc="300" dirty="0">
                <a:solidFill>
                  <a:schemeClr val="accent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Down Payment </a:t>
            </a:r>
            <a:r>
              <a:rPr lang="en-MY" sz="40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$40,000 (10%)</a:t>
            </a:r>
          </a:p>
          <a:p>
            <a:r>
              <a:rPr lang="en-MY" sz="40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Loan Amount - $360,000</a:t>
            </a:r>
          </a:p>
          <a:p>
            <a:r>
              <a:rPr lang="en-MY" sz="40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 Rate – 7.0%     </a:t>
            </a:r>
          </a:p>
          <a:p>
            <a:r>
              <a:rPr lang="en-MY" sz="40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Payment - $2,395.09 (P&amp;I)</a:t>
            </a:r>
          </a:p>
          <a:p>
            <a:r>
              <a:rPr lang="en-MY" sz="4000" b="1" spc="300" dirty="0">
                <a:solidFill>
                  <a:schemeClr val="accent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Credit Score </a:t>
            </a:r>
            <a:r>
              <a:rPr lang="en-MY" sz="40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760  </a:t>
            </a:r>
          </a:p>
          <a:p>
            <a:r>
              <a:rPr lang="en-MY" sz="40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Monthly MI = $51</a:t>
            </a:r>
          </a:p>
          <a:p>
            <a:r>
              <a:rPr lang="en-MY" sz="4000" b="1" spc="300" dirty="0">
                <a:solidFill>
                  <a:schemeClr val="accent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Single Premium MI </a:t>
            </a:r>
            <a:r>
              <a:rPr lang="en-MY" sz="40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$2,664</a:t>
            </a:r>
          </a:p>
        </p:txBody>
      </p:sp>
    </p:spTree>
    <p:extLst>
      <p:ext uri="{BB962C8B-B14F-4D97-AF65-F5344CB8AC3E}">
        <p14:creationId xmlns:p14="http://schemas.microsoft.com/office/powerpoint/2010/main" val="302964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017073-D496-1128-6A04-A9334430F378}"/>
              </a:ext>
            </a:extLst>
          </p:cNvPr>
          <p:cNvSpPr txBox="1"/>
          <p:nvPr/>
        </p:nvSpPr>
        <p:spPr>
          <a:xfrm>
            <a:off x="0" y="21887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6000" b="1" spc="-150" dirty="0">
                <a:solidFill>
                  <a:schemeClr val="tx2"/>
                </a:solidFill>
                <a:latin typeface="Aileron Heavy" panose="00000A00000000000000" pitchFamily="50" charset="0"/>
              </a:rPr>
              <a:t>Example MI Buyout </a:t>
            </a:r>
            <a:r>
              <a:rPr lang="en-MY" sz="6000" b="1" spc="-150" dirty="0">
                <a:solidFill>
                  <a:schemeClr val="accent2"/>
                </a:solidFill>
                <a:latin typeface="Aileron Heavy" panose="00000A00000000000000" pitchFamily="50" charset="0"/>
              </a:rPr>
              <a:t>Avg. Credit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7E7180-6F96-C0D4-3298-C6AFCC71314C}"/>
              </a:ext>
            </a:extLst>
          </p:cNvPr>
          <p:cNvSpPr txBox="1"/>
          <p:nvPr/>
        </p:nvSpPr>
        <p:spPr>
          <a:xfrm>
            <a:off x="961365" y="1360316"/>
            <a:ext cx="663092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4000" b="1" spc="300" dirty="0">
                <a:solidFill>
                  <a:schemeClr val="accent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Purchase Price </a:t>
            </a:r>
            <a:r>
              <a:rPr lang="en-MY" sz="40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$400,000</a:t>
            </a:r>
          </a:p>
          <a:p>
            <a:r>
              <a:rPr lang="en-MY" sz="4000" b="1" spc="300" dirty="0">
                <a:solidFill>
                  <a:schemeClr val="accent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Down Payment </a:t>
            </a:r>
            <a:r>
              <a:rPr lang="en-MY" sz="40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$40,000 (10%)</a:t>
            </a:r>
          </a:p>
          <a:p>
            <a:r>
              <a:rPr lang="en-MY" sz="40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Loan Amount - $360,000</a:t>
            </a:r>
          </a:p>
          <a:p>
            <a:r>
              <a:rPr lang="en-MY" sz="40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 Rate – 7.0%     </a:t>
            </a:r>
          </a:p>
          <a:p>
            <a:r>
              <a:rPr lang="en-MY" sz="40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Payment - $2,395.09 (P&amp;I)</a:t>
            </a:r>
          </a:p>
          <a:p>
            <a:r>
              <a:rPr lang="en-MY" sz="4000" b="1" spc="300" dirty="0">
                <a:solidFill>
                  <a:schemeClr val="accent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Credit Score </a:t>
            </a:r>
            <a:r>
              <a:rPr lang="en-MY" sz="40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680  </a:t>
            </a:r>
          </a:p>
          <a:p>
            <a:r>
              <a:rPr lang="en-MY" sz="40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Monthly MI = $123</a:t>
            </a:r>
          </a:p>
          <a:p>
            <a:r>
              <a:rPr lang="en-MY" sz="4000" b="1" spc="300" dirty="0">
                <a:solidFill>
                  <a:schemeClr val="accent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Single Premium MI </a:t>
            </a:r>
            <a:r>
              <a:rPr lang="en-MY" sz="40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$6,408</a:t>
            </a:r>
          </a:p>
        </p:txBody>
      </p:sp>
    </p:spTree>
    <p:extLst>
      <p:ext uri="{BB962C8B-B14F-4D97-AF65-F5344CB8AC3E}">
        <p14:creationId xmlns:p14="http://schemas.microsoft.com/office/powerpoint/2010/main" val="368609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7E59D5-5485-BAC0-1F5E-1701769AF497}"/>
              </a:ext>
            </a:extLst>
          </p:cNvPr>
          <p:cNvSpPr txBox="1"/>
          <p:nvPr/>
        </p:nvSpPr>
        <p:spPr>
          <a:xfrm>
            <a:off x="4184073" y="2909454"/>
            <a:ext cx="3029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ebas Neue" panose="020B0606020202050201" pitchFamily="34" charset="0"/>
              </a:rPr>
              <a:t>Your Presenter</a:t>
            </a:r>
          </a:p>
        </p:txBody>
      </p:sp>
    </p:spTree>
    <p:extLst>
      <p:ext uri="{BB962C8B-B14F-4D97-AF65-F5344CB8AC3E}">
        <p14:creationId xmlns:p14="http://schemas.microsoft.com/office/powerpoint/2010/main" val="41802829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593D6CF-47DA-5679-9D04-4425307CAB34}"/>
              </a:ext>
            </a:extLst>
          </p:cNvPr>
          <p:cNvSpPr txBox="1"/>
          <p:nvPr/>
        </p:nvSpPr>
        <p:spPr>
          <a:xfrm>
            <a:off x="0" y="108033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5400" b="1" spc="-150" dirty="0">
                <a:solidFill>
                  <a:schemeClr val="tx2"/>
                </a:solidFill>
                <a:latin typeface="Aileron Heavy" panose="00000A00000000000000" pitchFamily="50" charset="0"/>
              </a:rPr>
              <a:t>Example MI Buyout </a:t>
            </a:r>
            <a:r>
              <a:rPr lang="en-MY" sz="5400" b="1" spc="-150" dirty="0">
                <a:solidFill>
                  <a:schemeClr val="accent2"/>
                </a:solidFill>
                <a:latin typeface="Aileron Heavy" panose="00000A00000000000000" pitchFamily="50" charset="0"/>
              </a:rPr>
              <a:t>Bad Credit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48A429-E545-E3C5-743E-02C33C7B502C}"/>
              </a:ext>
            </a:extLst>
          </p:cNvPr>
          <p:cNvSpPr txBox="1"/>
          <p:nvPr/>
        </p:nvSpPr>
        <p:spPr>
          <a:xfrm>
            <a:off x="1496683" y="1304897"/>
            <a:ext cx="919863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4000" b="1" spc="300" dirty="0">
                <a:solidFill>
                  <a:schemeClr val="accent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Purchase Price </a:t>
            </a:r>
            <a:r>
              <a:rPr lang="en-MY" sz="40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$400,000</a:t>
            </a:r>
          </a:p>
          <a:p>
            <a:r>
              <a:rPr lang="en-MY" sz="4000" b="1" spc="300" dirty="0">
                <a:solidFill>
                  <a:schemeClr val="accent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Down Payment </a:t>
            </a:r>
            <a:r>
              <a:rPr lang="en-MY" sz="40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$40,000 (10%)</a:t>
            </a:r>
          </a:p>
          <a:p>
            <a:r>
              <a:rPr lang="en-MY" sz="40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Loan Amount - $360,000</a:t>
            </a:r>
          </a:p>
          <a:p>
            <a:r>
              <a:rPr lang="en-MY" sz="40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 Rate – 7.0%     </a:t>
            </a:r>
          </a:p>
          <a:p>
            <a:r>
              <a:rPr lang="en-MY" sz="40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Payment - $2,395.09 (P&amp;I)</a:t>
            </a:r>
          </a:p>
          <a:p>
            <a:r>
              <a:rPr lang="en-MY" sz="4000" b="1" spc="300" dirty="0">
                <a:solidFill>
                  <a:schemeClr val="accent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Credit Score </a:t>
            </a:r>
            <a:r>
              <a:rPr lang="en-MY" sz="40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620  </a:t>
            </a:r>
          </a:p>
          <a:p>
            <a:r>
              <a:rPr lang="en-MY" sz="40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Monthly MI = $252</a:t>
            </a:r>
          </a:p>
          <a:p>
            <a:r>
              <a:rPr lang="en-MY" sz="4000" b="1" spc="300" dirty="0">
                <a:solidFill>
                  <a:schemeClr val="accent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Single Premium MI </a:t>
            </a:r>
            <a:r>
              <a:rPr lang="en-MY" sz="40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$11,376</a:t>
            </a:r>
          </a:p>
        </p:txBody>
      </p:sp>
    </p:spTree>
    <p:extLst>
      <p:ext uri="{BB962C8B-B14F-4D97-AF65-F5344CB8AC3E}">
        <p14:creationId xmlns:p14="http://schemas.microsoft.com/office/powerpoint/2010/main" val="399323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5AA0A1D-8574-13F0-89A1-11C1871D032F}"/>
              </a:ext>
            </a:extLst>
          </p:cNvPr>
          <p:cNvSpPr txBox="1"/>
          <p:nvPr/>
        </p:nvSpPr>
        <p:spPr>
          <a:xfrm>
            <a:off x="2373196" y="2661343"/>
            <a:ext cx="744560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6000" b="1" spc="-150" dirty="0">
                <a:solidFill>
                  <a:srgbClr val="FF0000"/>
                </a:solidFill>
                <a:latin typeface="Aileron Heavy" panose="00000A00000000000000" pitchFamily="50" charset="0"/>
              </a:rPr>
              <a:t>CANNOT</a:t>
            </a:r>
            <a:r>
              <a:rPr lang="en-MY" sz="6000" b="1" spc="-150" dirty="0">
                <a:solidFill>
                  <a:schemeClr val="bg1"/>
                </a:solidFill>
                <a:latin typeface="Aileron Heavy" panose="00000A00000000000000" pitchFamily="50" charset="0"/>
              </a:rPr>
              <a:t> </a:t>
            </a:r>
            <a:r>
              <a:rPr lang="en-MY" sz="6000" b="1" spc="-150" dirty="0">
                <a:latin typeface="Aileron Heavy" panose="00000A00000000000000" pitchFamily="50" charset="0"/>
              </a:rPr>
              <a:t>Get More Seller Concessions Than Allowed By Loan Program</a:t>
            </a:r>
          </a:p>
        </p:txBody>
      </p:sp>
    </p:spTree>
    <p:extLst>
      <p:ext uri="{BB962C8B-B14F-4D97-AF65-F5344CB8AC3E}">
        <p14:creationId xmlns:p14="http://schemas.microsoft.com/office/powerpoint/2010/main" val="28292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CF325-F0B2-6B2E-6F55-EEC0A584C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67255-2DE8-FD6A-92DB-83E14213C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nagit_SNG840">
            <a:extLst>
              <a:ext uri="{FF2B5EF4-FFF2-40B4-BE49-F238E27FC236}">
                <a16:creationId xmlns:a16="http://schemas.microsoft.com/office/drawing/2014/main" id="{869E1299-133C-697F-BF23-FEBC2D820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8" y="8099"/>
            <a:ext cx="10577945" cy="6849902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447FC23F-FD77-A2D5-5108-858247138955}"/>
              </a:ext>
            </a:extLst>
          </p:cNvPr>
          <p:cNvSpPr/>
          <p:nvPr/>
        </p:nvSpPr>
        <p:spPr>
          <a:xfrm rot="10800000">
            <a:off x="10850818" y="1374892"/>
            <a:ext cx="1068309" cy="6337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469F340D-9280-4BEA-191A-75E2A9403FDC}"/>
              </a:ext>
            </a:extLst>
          </p:cNvPr>
          <p:cNvSpPr/>
          <p:nvPr/>
        </p:nvSpPr>
        <p:spPr>
          <a:xfrm rot="10800000">
            <a:off x="10850818" y="2509232"/>
            <a:ext cx="1068309" cy="6337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7392A25-46C9-C6EC-9B87-5EA479DA2C96}"/>
              </a:ext>
            </a:extLst>
          </p:cNvPr>
          <p:cNvSpPr/>
          <p:nvPr/>
        </p:nvSpPr>
        <p:spPr>
          <a:xfrm rot="10800000">
            <a:off x="10850818" y="3643574"/>
            <a:ext cx="1068309" cy="6337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00CA207A-CC8A-14B3-6614-FB12BD5E1018}"/>
              </a:ext>
            </a:extLst>
          </p:cNvPr>
          <p:cNvSpPr/>
          <p:nvPr/>
        </p:nvSpPr>
        <p:spPr>
          <a:xfrm rot="10800000">
            <a:off x="10850818" y="4748475"/>
            <a:ext cx="1068309" cy="6337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6C0DD73-2DB8-2867-E7B6-525F585565EE}"/>
              </a:ext>
            </a:extLst>
          </p:cNvPr>
          <p:cNvSpPr/>
          <p:nvPr/>
        </p:nvSpPr>
        <p:spPr>
          <a:xfrm rot="10800000">
            <a:off x="10850817" y="6009239"/>
            <a:ext cx="1068309" cy="6337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06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66A0EE-F2E1-8FF7-87B5-188FB141D87F}"/>
              </a:ext>
            </a:extLst>
          </p:cNvPr>
          <p:cNvSpPr txBox="1"/>
          <p:nvPr/>
        </p:nvSpPr>
        <p:spPr>
          <a:xfrm>
            <a:off x="3066473" y="2524035"/>
            <a:ext cx="680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7200" b="1" spc="-150" dirty="0">
                <a:solidFill>
                  <a:schemeClr val="tx2"/>
                </a:solidFill>
                <a:latin typeface="Aileron Heavy" panose="00000A00000000000000" pitchFamily="50" charset="0"/>
              </a:rPr>
              <a:t>Benefits to Home </a:t>
            </a:r>
            <a:r>
              <a:rPr lang="en-MY" sz="7200" b="1" spc="-150" dirty="0">
                <a:solidFill>
                  <a:schemeClr val="accent2"/>
                </a:solidFill>
                <a:latin typeface="Aileron Heavy" panose="00000A00000000000000" pitchFamily="50" charset="0"/>
              </a:rPr>
              <a:t>Seller</a:t>
            </a:r>
          </a:p>
        </p:txBody>
      </p:sp>
    </p:spTree>
    <p:extLst>
      <p:ext uri="{BB962C8B-B14F-4D97-AF65-F5344CB8AC3E}">
        <p14:creationId xmlns:p14="http://schemas.microsoft.com/office/powerpoint/2010/main" val="4647662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4EF6C8-D9AA-F690-1089-DD8A7D7F7724}"/>
              </a:ext>
            </a:extLst>
          </p:cNvPr>
          <p:cNvSpPr txBox="1"/>
          <p:nvPr/>
        </p:nvSpPr>
        <p:spPr>
          <a:xfrm>
            <a:off x="5222092" y="515303"/>
            <a:ext cx="2269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800" b="1" spc="300" dirty="0">
                <a:solidFill>
                  <a:schemeClr val="accent2"/>
                </a:solidFill>
                <a:latin typeface="Aileron Heavy" panose="00000A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Benefit 1-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84DCA3-E233-88FD-34C0-CEF7558526F1}"/>
              </a:ext>
            </a:extLst>
          </p:cNvPr>
          <p:cNvSpPr txBox="1"/>
          <p:nvPr/>
        </p:nvSpPr>
        <p:spPr>
          <a:xfrm>
            <a:off x="5222093" y="2975911"/>
            <a:ext cx="2269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800" b="1" spc="300" dirty="0">
                <a:solidFill>
                  <a:schemeClr val="accent2"/>
                </a:solidFill>
                <a:latin typeface="Aileron Heavy" panose="00000A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Benefit 2-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175EC3-0933-3D48-239A-64A310D2C8B9}"/>
              </a:ext>
            </a:extLst>
          </p:cNvPr>
          <p:cNvSpPr txBox="1"/>
          <p:nvPr/>
        </p:nvSpPr>
        <p:spPr>
          <a:xfrm>
            <a:off x="7578436" y="515303"/>
            <a:ext cx="45418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8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Seller Credits Help a Home Sell Faster in Shifting Market &amp; Maintain Value of Neighbourhood.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DC6B14-1B43-C818-3787-4EB884AA1427}"/>
              </a:ext>
            </a:extLst>
          </p:cNvPr>
          <p:cNvSpPr txBox="1"/>
          <p:nvPr/>
        </p:nvSpPr>
        <p:spPr>
          <a:xfrm>
            <a:off x="7578435" y="2979628"/>
            <a:ext cx="47151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8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Price Reductions are Typically Costlier to a Seller than Seller Credits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04F7B3-FD12-08DC-DAEC-0C34EC125F0E}"/>
              </a:ext>
            </a:extLst>
          </p:cNvPr>
          <p:cNvSpPr txBox="1"/>
          <p:nvPr/>
        </p:nvSpPr>
        <p:spPr>
          <a:xfrm>
            <a:off x="5222096" y="4780121"/>
            <a:ext cx="2269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800" b="1" spc="300" dirty="0">
                <a:solidFill>
                  <a:schemeClr val="accent2"/>
                </a:solidFill>
                <a:latin typeface="Aileron Heavy" panose="00000A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Benefit 3-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61C02A-0FF4-78ED-BE2E-CABB4F4AA69D}"/>
              </a:ext>
            </a:extLst>
          </p:cNvPr>
          <p:cNvSpPr txBox="1"/>
          <p:nvPr/>
        </p:nvSpPr>
        <p:spPr>
          <a:xfrm>
            <a:off x="7578435" y="4852461"/>
            <a:ext cx="46284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8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Innovative “Good Will” to Help a New Homeowner Adjust to Homeownership</a:t>
            </a:r>
          </a:p>
        </p:txBody>
      </p:sp>
    </p:spTree>
    <p:extLst>
      <p:ext uri="{BB962C8B-B14F-4D97-AF65-F5344CB8AC3E}">
        <p14:creationId xmlns:p14="http://schemas.microsoft.com/office/powerpoint/2010/main" val="115261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47A65A-1E02-B112-AA80-4C67EE7907E2}"/>
              </a:ext>
            </a:extLst>
          </p:cNvPr>
          <p:cNvSpPr txBox="1"/>
          <p:nvPr/>
        </p:nvSpPr>
        <p:spPr>
          <a:xfrm>
            <a:off x="4821408" y="1166842"/>
            <a:ext cx="74697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72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Which </a:t>
            </a:r>
            <a:r>
              <a:rPr lang="en-MY" sz="7200" b="1" spc="-150" dirty="0">
                <a:solidFill>
                  <a:schemeClr val="bg2"/>
                </a:solidFill>
                <a:latin typeface="Aileron Heavy" panose="00000A00000000000000" pitchFamily="50" charset="0"/>
              </a:rPr>
              <a:t>Option</a:t>
            </a:r>
            <a:r>
              <a:rPr lang="en-MY" sz="72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 is the </a:t>
            </a:r>
            <a:r>
              <a:rPr lang="en-MY" sz="7200" b="1" spc="-150" dirty="0">
                <a:solidFill>
                  <a:schemeClr val="bg2"/>
                </a:solidFill>
                <a:latin typeface="Aileron Heavy" panose="00000A00000000000000" pitchFamily="50" charset="0"/>
              </a:rPr>
              <a:t>Best</a:t>
            </a:r>
            <a:r>
              <a:rPr lang="en-MY" sz="72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 for the Buyer and the Seller?</a:t>
            </a:r>
            <a:endParaRPr lang="en-MY" sz="7200" b="1" spc="-150" dirty="0">
              <a:solidFill>
                <a:srgbClr val="C00000"/>
              </a:solidFill>
              <a:latin typeface="Aileron Heavy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9239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8A7D306-74AD-E0EC-49A7-8348E85063CB}"/>
              </a:ext>
            </a:extLst>
          </p:cNvPr>
          <p:cNvSpPr txBox="1"/>
          <p:nvPr/>
        </p:nvSpPr>
        <p:spPr>
          <a:xfrm>
            <a:off x="0" y="-14463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6600" b="1" spc="-150" dirty="0">
                <a:solidFill>
                  <a:schemeClr val="tx2"/>
                </a:solidFill>
                <a:latin typeface="Aileron Heavy" panose="00000A00000000000000" pitchFamily="50" charset="0"/>
              </a:rPr>
              <a:t>Comparing Options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22CC0F-0999-9915-2391-F3C7FCE0F0F3}"/>
              </a:ext>
            </a:extLst>
          </p:cNvPr>
          <p:cNvSpPr txBox="1"/>
          <p:nvPr/>
        </p:nvSpPr>
        <p:spPr>
          <a:xfrm>
            <a:off x="5553628" y="1443841"/>
            <a:ext cx="910455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3600" b="1" spc="-150" dirty="0">
                <a:solidFill>
                  <a:schemeClr val="accent2"/>
                </a:solidFill>
                <a:latin typeface="Aileron Heavy" panose="00000A00000000000000" pitchFamily="50" charset="0"/>
              </a:rPr>
              <a:t>Original</a:t>
            </a:r>
            <a:r>
              <a:rPr lang="en-MY" sz="3600" b="1" spc="-150" dirty="0">
                <a:solidFill>
                  <a:schemeClr val="bg1"/>
                </a:solidFill>
                <a:latin typeface="Aileron Heavy" panose="00000A00000000000000" pitchFamily="50" charset="0"/>
              </a:rPr>
              <a:t> </a:t>
            </a:r>
            <a:r>
              <a:rPr lang="en-MY" sz="3600" b="1" spc="-150" dirty="0">
                <a:solidFill>
                  <a:schemeClr val="tx2"/>
                </a:solidFill>
                <a:latin typeface="Aileron Heavy" panose="00000A00000000000000" pitchFamily="50" charset="0"/>
              </a:rPr>
              <a:t>Price Option:</a:t>
            </a:r>
          </a:p>
          <a:p>
            <a:r>
              <a:rPr lang="en-MY" sz="3600" b="1" spc="-150" dirty="0">
                <a:solidFill>
                  <a:schemeClr val="tx2"/>
                </a:solidFill>
                <a:latin typeface="Aileron Heavy" panose="00000A00000000000000" pitchFamily="50" charset="0"/>
              </a:rPr>
              <a:t>Purchase Price - $400,000</a:t>
            </a:r>
          </a:p>
          <a:p>
            <a:r>
              <a:rPr lang="en-MY" sz="3600" b="1" spc="-150" dirty="0">
                <a:solidFill>
                  <a:schemeClr val="tx2"/>
                </a:solidFill>
                <a:latin typeface="Aileron Heavy" panose="00000A00000000000000" pitchFamily="50" charset="0"/>
              </a:rPr>
              <a:t>Down Payment - $40,000 (10%)</a:t>
            </a:r>
          </a:p>
          <a:p>
            <a:r>
              <a:rPr lang="en-MY" sz="3600" b="1" spc="-150" dirty="0">
                <a:solidFill>
                  <a:schemeClr val="tx2"/>
                </a:solidFill>
                <a:latin typeface="Aileron Heavy" panose="00000A00000000000000" pitchFamily="50" charset="0"/>
              </a:rPr>
              <a:t>Loan Amount - $360,000</a:t>
            </a:r>
          </a:p>
          <a:p>
            <a:r>
              <a:rPr lang="en-MY" sz="3600" b="1" spc="-150" dirty="0">
                <a:solidFill>
                  <a:schemeClr val="tx2"/>
                </a:solidFill>
                <a:latin typeface="Aileron Heavy" panose="00000A00000000000000" pitchFamily="50" charset="0"/>
              </a:rPr>
              <a:t>Rate – 7.0%</a:t>
            </a:r>
          </a:p>
          <a:p>
            <a:r>
              <a:rPr lang="en-MY" sz="3600" b="1" spc="-150" dirty="0">
                <a:solidFill>
                  <a:schemeClr val="tx2"/>
                </a:solidFill>
                <a:latin typeface="Aileron Heavy" panose="00000A00000000000000" pitchFamily="50" charset="0"/>
              </a:rPr>
              <a:t>Payment – 2,395.09 (P&amp;I)</a:t>
            </a:r>
          </a:p>
          <a:p>
            <a:r>
              <a:rPr lang="en-MY" sz="3600" b="1" spc="-150" dirty="0">
                <a:solidFill>
                  <a:schemeClr val="tx2"/>
                </a:solidFill>
                <a:latin typeface="Aileron Heavy" panose="00000A00000000000000" pitchFamily="50" charset="0"/>
              </a:rPr>
              <a:t>Seller Concession </a:t>
            </a:r>
            <a:r>
              <a:rPr lang="en-MY" sz="3600" b="1" spc="-150" dirty="0">
                <a:solidFill>
                  <a:schemeClr val="bg1"/>
                </a:solidFill>
                <a:latin typeface="Aileron Heavy" panose="00000A00000000000000" pitchFamily="50" charset="0"/>
              </a:rPr>
              <a:t>- </a:t>
            </a:r>
            <a:r>
              <a:rPr lang="en-MY" sz="3600" b="1" spc="-150" dirty="0">
                <a:solidFill>
                  <a:schemeClr val="accent2"/>
                </a:solidFill>
                <a:latin typeface="Aileron Heavy" panose="00000A00000000000000" pitchFamily="50" charset="0"/>
              </a:rPr>
              <a:t>$0</a:t>
            </a:r>
          </a:p>
        </p:txBody>
      </p:sp>
    </p:spTree>
    <p:extLst>
      <p:ext uri="{BB962C8B-B14F-4D97-AF65-F5344CB8AC3E}">
        <p14:creationId xmlns:p14="http://schemas.microsoft.com/office/powerpoint/2010/main" val="107371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08FA10-28B2-E841-BAA5-24238419D6DD}"/>
              </a:ext>
            </a:extLst>
          </p:cNvPr>
          <p:cNvSpPr txBox="1"/>
          <p:nvPr/>
        </p:nvSpPr>
        <p:spPr>
          <a:xfrm>
            <a:off x="4722276" y="1435540"/>
            <a:ext cx="74697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7200" b="1" spc="-150" dirty="0">
                <a:solidFill>
                  <a:schemeClr val="accent2"/>
                </a:solidFill>
                <a:latin typeface="Aileron Heavy" panose="00000A00000000000000" pitchFamily="50" charset="0"/>
              </a:rPr>
              <a:t>Seller</a:t>
            </a:r>
            <a:r>
              <a:rPr lang="en-MY" sz="72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 Agrees to </a:t>
            </a:r>
            <a:r>
              <a:rPr lang="en-MY" sz="7200" b="1" spc="-150" dirty="0">
                <a:solidFill>
                  <a:schemeClr val="accent2"/>
                </a:solidFill>
                <a:latin typeface="Aileron Heavy" panose="00000A00000000000000" pitchFamily="50" charset="0"/>
              </a:rPr>
              <a:t>Price Reduction </a:t>
            </a:r>
            <a:r>
              <a:rPr lang="en-MY" sz="72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of 10k-15k</a:t>
            </a:r>
            <a:endParaRPr lang="en-MY" sz="7200" b="1" spc="-150" dirty="0">
              <a:solidFill>
                <a:srgbClr val="C00000"/>
              </a:solidFill>
              <a:latin typeface="Aileron Heavy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7993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15B9A91-B0B2-FE77-CA73-F03771E24444}"/>
              </a:ext>
            </a:extLst>
          </p:cNvPr>
          <p:cNvSpPr txBox="1"/>
          <p:nvPr/>
        </p:nvSpPr>
        <p:spPr>
          <a:xfrm>
            <a:off x="0" y="-14463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6000" b="1" spc="-150" dirty="0">
                <a:solidFill>
                  <a:schemeClr val="tx2"/>
                </a:solidFill>
                <a:latin typeface="Aileron Heavy" panose="00000A00000000000000" pitchFamily="50" charset="0"/>
              </a:rPr>
              <a:t>Comparing Options to Lower Payment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D10F7-91CB-1165-7AC7-BC9C8BC4103E}"/>
              </a:ext>
            </a:extLst>
          </p:cNvPr>
          <p:cNvSpPr txBox="1"/>
          <p:nvPr/>
        </p:nvSpPr>
        <p:spPr>
          <a:xfrm>
            <a:off x="5472864" y="2053838"/>
            <a:ext cx="67191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3600" b="1" spc="-150" dirty="0">
                <a:solidFill>
                  <a:schemeClr val="accent2"/>
                </a:solidFill>
                <a:latin typeface="Aileron Heavy" panose="00000A00000000000000" pitchFamily="50" charset="0"/>
              </a:rPr>
              <a:t>Dropping</a:t>
            </a:r>
            <a:r>
              <a:rPr lang="en-MY" sz="3600" b="1" spc="-150" dirty="0">
                <a:solidFill>
                  <a:srgbClr val="FF0000"/>
                </a:solidFill>
                <a:latin typeface="Aileron Heavy" panose="00000A00000000000000" pitchFamily="50" charset="0"/>
              </a:rPr>
              <a:t> </a:t>
            </a:r>
            <a:r>
              <a:rPr lang="en-MY" sz="3600" b="1" spc="-150" dirty="0">
                <a:latin typeface="Aileron Heavy" panose="00000A00000000000000" pitchFamily="50" charset="0"/>
              </a:rPr>
              <a:t>Price Option</a:t>
            </a:r>
            <a:r>
              <a:rPr lang="en-MY" sz="36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:</a:t>
            </a:r>
          </a:p>
          <a:p>
            <a:r>
              <a:rPr lang="en-MY" sz="36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Purchase Price - $385,000</a:t>
            </a:r>
          </a:p>
          <a:p>
            <a:r>
              <a:rPr lang="en-MY" sz="36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Down Payment - $38,500 (10%)</a:t>
            </a:r>
          </a:p>
          <a:p>
            <a:r>
              <a:rPr lang="en-MY" sz="36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Loan Amount - $346,500</a:t>
            </a:r>
          </a:p>
          <a:p>
            <a:r>
              <a:rPr lang="en-MY" sz="36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Rate – 7.0%</a:t>
            </a:r>
          </a:p>
          <a:p>
            <a:r>
              <a:rPr lang="en-MY" sz="36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Payment – $2,305.27 (P&amp;I)</a:t>
            </a:r>
          </a:p>
          <a:p>
            <a:r>
              <a:rPr lang="en-MY" sz="36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Monthly Savings - </a:t>
            </a:r>
            <a:r>
              <a:rPr lang="en-MY" sz="3600" b="1" spc="-150" dirty="0">
                <a:solidFill>
                  <a:schemeClr val="accent6">
                    <a:lumMod val="75000"/>
                  </a:schemeClr>
                </a:solidFill>
                <a:latin typeface="Aileron Heavy" panose="00000A00000000000000" pitchFamily="50" charset="0"/>
              </a:rPr>
              <a:t>$89.82</a:t>
            </a:r>
          </a:p>
          <a:p>
            <a:r>
              <a:rPr lang="en-MY" sz="36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Seller Concession </a:t>
            </a:r>
            <a:r>
              <a:rPr lang="en-MY" sz="3600" b="1" spc="-150" dirty="0">
                <a:solidFill>
                  <a:schemeClr val="accent2"/>
                </a:solidFill>
                <a:latin typeface="Aileron Heavy" panose="00000A00000000000000" pitchFamily="50" charset="0"/>
              </a:rPr>
              <a:t>- $15,000</a:t>
            </a:r>
          </a:p>
        </p:txBody>
      </p:sp>
    </p:spTree>
    <p:extLst>
      <p:ext uri="{BB962C8B-B14F-4D97-AF65-F5344CB8AC3E}">
        <p14:creationId xmlns:p14="http://schemas.microsoft.com/office/powerpoint/2010/main" val="211634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9D1C74-8F41-82B2-7B9A-4FA0E830B13B}"/>
              </a:ext>
            </a:extLst>
          </p:cNvPr>
          <p:cNvSpPr txBox="1"/>
          <p:nvPr/>
        </p:nvSpPr>
        <p:spPr>
          <a:xfrm>
            <a:off x="0" y="-14463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4400" b="1" spc="-150" dirty="0">
                <a:solidFill>
                  <a:schemeClr val="tx2"/>
                </a:solidFill>
                <a:latin typeface="Aileron Heavy" panose="00000A00000000000000" pitchFamily="50" charset="0"/>
              </a:rPr>
              <a:t>Comparing Options to Lower Payment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45121E-5734-E876-3948-C4350D15382C}"/>
              </a:ext>
            </a:extLst>
          </p:cNvPr>
          <p:cNvSpPr txBox="1"/>
          <p:nvPr/>
        </p:nvSpPr>
        <p:spPr>
          <a:xfrm>
            <a:off x="442385" y="1616837"/>
            <a:ext cx="420350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3200" b="1" spc="-150" dirty="0">
                <a:solidFill>
                  <a:schemeClr val="accent2"/>
                </a:solidFill>
                <a:latin typeface="Aileron Heavy" panose="00000A00000000000000" pitchFamily="50" charset="0"/>
              </a:rPr>
              <a:t>Permanent</a:t>
            </a:r>
            <a:r>
              <a:rPr lang="en-MY" sz="3200" b="1" spc="-150" dirty="0">
                <a:solidFill>
                  <a:srgbClr val="C00000"/>
                </a:solidFill>
                <a:latin typeface="Aileron Heavy" panose="00000A00000000000000" pitchFamily="50" charset="0"/>
              </a:rPr>
              <a:t> </a:t>
            </a:r>
            <a:r>
              <a:rPr lang="en-MY" sz="32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Buydown Option:</a:t>
            </a:r>
          </a:p>
          <a:p>
            <a:r>
              <a:rPr lang="en-MY" sz="32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Purchase Price - $400,000	</a:t>
            </a:r>
          </a:p>
          <a:p>
            <a:r>
              <a:rPr lang="en-MY" sz="32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Rate – 6.5%</a:t>
            </a:r>
          </a:p>
          <a:p>
            <a:r>
              <a:rPr lang="en-MY" sz="32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Payment – 2,275.44</a:t>
            </a:r>
          </a:p>
          <a:p>
            <a:r>
              <a:rPr lang="en-MY" sz="32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Monthly Savings - </a:t>
            </a:r>
            <a:r>
              <a:rPr lang="en-MY" sz="3200" b="1" spc="-150" dirty="0">
                <a:solidFill>
                  <a:schemeClr val="accent6">
                    <a:lumMod val="75000"/>
                  </a:schemeClr>
                </a:solidFill>
                <a:latin typeface="Aileron Heavy" panose="00000A00000000000000" pitchFamily="50" charset="0"/>
              </a:rPr>
              <a:t>$119.65</a:t>
            </a:r>
          </a:p>
          <a:p>
            <a:r>
              <a:rPr lang="en-MY" sz="32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Seller Concession </a:t>
            </a:r>
            <a:r>
              <a:rPr lang="en-MY" sz="3200" b="1" spc="-150" dirty="0">
                <a:solidFill>
                  <a:srgbClr val="C00000"/>
                </a:solidFill>
                <a:latin typeface="Aileron Heavy" panose="00000A00000000000000" pitchFamily="50" charset="0"/>
              </a:rPr>
              <a:t>- </a:t>
            </a:r>
            <a:r>
              <a:rPr lang="en-MY" sz="3200" b="1" spc="-150" dirty="0">
                <a:solidFill>
                  <a:schemeClr val="accent2"/>
                </a:solidFill>
                <a:latin typeface="Aileron Heavy" panose="00000A00000000000000" pitchFamily="50" charset="0"/>
              </a:rPr>
              <a:t>$10,800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4FAD34-C2BF-2EA9-8B7B-003CE5E1241A}"/>
              </a:ext>
            </a:extLst>
          </p:cNvPr>
          <p:cNvSpPr txBox="1"/>
          <p:nvPr/>
        </p:nvSpPr>
        <p:spPr>
          <a:xfrm>
            <a:off x="8112029" y="1616837"/>
            <a:ext cx="420350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3200" b="1" spc="-150" dirty="0">
                <a:solidFill>
                  <a:schemeClr val="accent2"/>
                </a:solidFill>
                <a:latin typeface="Aileron Heavy" panose="00000A00000000000000" pitchFamily="50" charset="0"/>
              </a:rPr>
              <a:t>Temporary</a:t>
            </a:r>
            <a:r>
              <a:rPr lang="en-MY" sz="32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 Buydown Option:</a:t>
            </a:r>
          </a:p>
          <a:p>
            <a:r>
              <a:rPr lang="en-MY" sz="32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Purchase Price - $400,000</a:t>
            </a:r>
          </a:p>
          <a:p>
            <a:r>
              <a:rPr lang="en-MY" sz="32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Rate – 5.0 %</a:t>
            </a:r>
          </a:p>
          <a:p>
            <a:r>
              <a:rPr lang="en-MY" sz="32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Payment – $1,932.56</a:t>
            </a:r>
          </a:p>
          <a:p>
            <a:r>
              <a:rPr lang="en-MY" sz="32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Monthly Savings - </a:t>
            </a:r>
            <a:r>
              <a:rPr lang="en-MY" sz="3200" b="1" spc="-150" dirty="0">
                <a:solidFill>
                  <a:schemeClr val="accent6">
                    <a:lumMod val="75000"/>
                  </a:schemeClr>
                </a:solidFill>
                <a:latin typeface="Aileron Heavy" panose="00000A00000000000000" pitchFamily="50" charset="0"/>
              </a:rPr>
              <a:t>$462.53</a:t>
            </a:r>
          </a:p>
          <a:p>
            <a:r>
              <a:rPr lang="en-MY" sz="32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Seller Concession - </a:t>
            </a:r>
            <a:r>
              <a:rPr lang="en-MY" sz="3200" b="1" spc="-150" dirty="0">
                <a:solidFill>
                  <a:schemeClr val="accent2"/>
                </a:solidFill>
                <a:latin typeface="Aileron Heavy" panose="00000A00000000000000" pitchFamily="50" charset="0"/>
              </a:rPr>
              <a:t>$8,390.86</a:t>
            </a:r>
          </a:p>
        </p:txBody>
      </p:sp>
    </p:spTree>
    <p:extLst>
      <p:ext uri="{BB962C8B-B14F-4D97-AF65-F5344CB8AC3E}">
        <p14:creationId xmlns:p14="http://schemas.microsoft.com/office/powerpoint/2010/main" val="384032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BC3664-2ACE-1E0F-B5E4-F6F9FEBA71A6}"/>
              </a:ext>
            </a:extLst>
          </p:cNvPr>
          <p:cNvSpPr txBox="1"/>
          <p:nvPr/>
        </p:nvSpPr>
        <p:spPr>
          <a:xfrm>
            <a:off x="1080971" y="1720840"/>
            <a:ext cx="72225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72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What is an Interest Rate </a:t>
            </a:r>
            <a:r>
              <a:rPr lang="en-MY" sz="7200" b="1" spc="-150" dirty="0">
                <a:solidFill>
                  <a:srgbClr val="0088CC"/>
                </a:solidFill>
                <a:latin typeface="Aileron Heavy" panose="00000A00000000000000" pitchFamily="50" charset="0"/>
              </a:rPr>
              <a:t>Buydown</a:t>
            </a:r>
            <a:r>
              <a:rPr lang="en-MY" sz="72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0010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8DEBE2-8FEB-EDB8-29AB-20D4875A9024}"/>
              </a:ext>
            </a:extLst>
          </p:cNvPr>
          <p:cNvSpPr txBox="1"/>
          <p:nvPr/>
        </p:nvSpPr>
        <p:spPr>
          <a:xfrm>
            <a:off x="2715491" y="434109"/>
            <a:ext cx="67610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4800" b="1" spc="-150" dirty="0">
                <a:solidFill>
                  <a:schemeClr val="tx2"/>
                </a:solidFill>
                <a:latin typeface="Aileron Heavy" panose="00000A00000000000000" pitchFamily="50" charset="0"/>
              </a:rPr>
              <a:t>Comparing Options to </a:t>
            </a:r>
            <a:r>
              <a:rPr lang="en-MY" sz="4800" b="1" spc="-150" dirty="0">
                <a:solidFill>
                  <a:schemeClr val="accent2"/>
                </a:solidFill>
                <a:latin typeface="Aileron Heavy" panose="00000A00000000000000" pitchFamily="50" charset="0"/>
              </a:rPr>
              <a:t>Lower</a:t>
            </a:r>
            <a:r>
              <a:rPr lang="en-MY" sz="4800" b="1" spc="-150" dirty="0">
                <a:solidFill>
                  <a:srgbClr val="C00000"/>
                </a:solidFill>
                <a:latin typeface="Aileron Heavy" panose="00000A00000000000000" pitchFamily="50" charset="0"/>
              </a:rPr>
              <a:t> </a:t>
            </a:r>
            <a:r>
              <a:rPr lang="en-MY" sz="4800" b="1" spc="-150" dirty="0">
                <a:solidFill>
                  <a:schemeClr val="tx2"/>
                </a:solidFill>
                <a:latin typeface="Aileron Heavy" panose="00000A00000000000000" pitchFamily="50" charset="0"/>
              </a:rPr>
              <a:t>Payment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9B7C51-1C91-745F-0D60-E75037785437}"/>
              </a:ext>
            </a:extLst>
          </p:cNvPr>
          <p:cNvSpPr txBox="1"/>
          <p:nvPr/>
        </p:nvSpPr>
        <p:spPr>
          <a:xfrm>
            <a:off x="389302" y="2701253"/>
            <a:ext cx="40946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400" b="1" spc="-150" dirty="0">
                <a:solidFill>
                  <a:srgbClr val="C00000"/>
                </a:solidFill>
                <a:latin typeface="Aileron Heavy" panose="00000A00000000000000" pitchFamily="50" charset="0"/>
              </a:rPr>
              <a:t>Seller Drops </a:t>
            </a:r>
            <a:r>
              <a:rPr lang="en-MY" sz="2400" b="1" spc="-150" dirty="0">
                <a:latin typeface="Aileron Heavy" panose="00000A00000000000000" pitchFamily="50" charset="0"/>
              </a:rPr>
              <a:t>Home Price</a:t>
            </a:r>
            <a:r>
              <a:rPr lang="en-MY" sz="24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:</a:t>
            </a:r>
          </a:p>
          <a:p>
            <a:r>
              <a:rPr lang="en-MY" sz="24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Purchase Price - $385,000</a:t>
            </a:r>
          </a:p>
          <a:p>
            <a:r>
              <a:rPr lang="en-MY" sz="24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Rate – 7.0%</a:t>
            </a:r>
          </a:p>
          <a:p>
            <a:r>
              <a:rPr lang="en-MY" sz="24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Buyer Savings - $89.92</a:t>
            </a:r>
          </a:p>
          <a:p>
            <a:r>
              <a:rPr lang="en-MY" sz="24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Seller Concession </a:t>
            </a:r>
            <a:r>
              <a:rPr lang="en-MY" sz="2400" b="1" spc="-150" dirty="0">
                <a:solidFill>
                  <a:srgbClr val="C00000"/>
                </a:solidFill>
                <a:latin typeface="Aileron Heavy" panose="00000A00000000000000" pitchFamily="50" charset="0"/>
              </a:rPr>
              <a:t>- $15,000</a:t>
            </a:r>
          </a:p>
          <a:p>
            <a:r>
              <a:rPr lang="en-MY" sz="2400" b="1" spc="-150" dirty="0">
                <a:latin typeface="Aileron Heavy" panose="00000A00000000000000" pitchFamily="50" charset="0"/>
              </a:rPr>
              <a:t>Seller Net - </a:t>
            </a:r>
            <a:r>
              <a:rPr lang="en-MY" sz="2400" b="1" spc="-150" dirty="0">
                <a:solidFill>
                  <a:schemeClr val="accent6">
                    <a:lumMod val="75000"/>
                  </a:schemeClr>
                </a:solidFill>
                <a:latin typeface="Aileron Heavy" panose="00000A00000000000000" pitchFamily="50" charset="0"/>
              </a:rPr>
              <a:t>$385,000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56FDCC-4598-867D-3ED4-A0EE64BC8CC7}"/>
              </a:ext>
            </a:extLst>
          </p:cNvPr>
          <p:cNvSpPr txBox="1"/>
          <p:nvPr/>
        </p:nvSpPr>
        <p:spPr>
          <a:xfrm>
            <a:off x="4240865" y="2701253"/>
            <a:ext cx="40946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400" b="1" spc="-150" dirty="0">
                <a:solidFill>
                  <a:srgbClr val="C00000"/>
                </a:solidFill>
                <a:latin typeface="Aileron Heavy" panose="00000A00000000000000" pitchFamily="50" charset="0"/>
              </a:rPr>
              <a:t>Permanent </a:t>
            </a:r>
            <a:r>
              <a:rPr lang="en-MY" sz="24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Buydown Option:</a:t>
            </a:r>
          </a:p>
          <a:p>
            <a:r>
              <a:rPr lang="en-MY" sz="24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Purchase Price - $400,000</a:t>
            </a:r>
          </a:p>
          <a:p>
            <a:r>
              <a:rPr lang="en-MY" sz="24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Rate – 6.5%</a:t>
            </a:r>
          </a:p>
          <a:p>
            <a:r>
              <a:rPr lang="en-MY" sz="24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Buyer Savings - $119.65</a:t>
            </a:r>
          </a:p>
          <a:p>
            <a:r>
              <a:rPr lang="en-MY" sz="24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Seller Concession </a:t>
            </a:r>
            <a:r>
              <a:rPr lang="en-MY" sz="2400" b="1" spc="-150" dirty="0">
                <a:solidFill>
                  <a:srgbClr val="C00000"/>
                </a:solidFill>
                <a:latin typeface="Aileron Heavy" panose="00000A00000000000000" pitchFamily="50" charset="0"/>
              </a:rPr>
              <a:t>- $10,800</a:t>
            </a:r>
            <a:endParaRPr lang="en-MY" sz="2400" b="1" spc="-150" dirty="0">
              <a:latin typeface="Aileron Heavy" panose="00000A00000000000000" pitchFamily="50" charset="0"/>
            </a:endParaRPr>
          </a:p>
          <a:p>
            <a:r>
              <a:rPr lang="en-MY" sz="2400" b="1" spc="-150" dirty="0">
                <a:latin typeface="Aileron Heavy" panose="00000A00000000000000" pitchFamily="50" charset="0"/>
              </a:rPr>
              <a:t>Seller Net - </a:t>
            </a:r>
            <a:r>
              <a:rPr lang="en-MY" sz="2400" b="1" spc="-150" dirty="0">
                <a:solidFill>
                  <a:schemeClr val="accent6">
                    <a:lumMod val="75000"/>
                  </a:schemeClr>
                </a:solidFill>
                <a:latin typeface="Aileron Heavy" panose="00000A00000000000000" pitchFamily="50" charset="0"/>
              </a:rPr>
              <a:t>$389,200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E8EB11-8BF6-5DEA-03BE-FCAA646C7BF3}"/>
              </a:ext>
            </a:extLst>
          </p:cNvPr>
          <p:cNvSpPr txBox="1"/>
          <p:nvPr/>
        </p:nvSpPr>
        <p:spPr>
          <a:xfrm>
            <a:off x="8493369" y="2701253"/>
            <a:ext cx="36986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400" b="1" spc="-150" dirty="0">
                <a:solidFill>
                  <a:srgbClr val="C00000"/>
                </a:solidFill>
                <a:latin typeface="Aileron Heavy" panose="00000A00000000000000" pitchFamily="50" charset="0"/>
              </a:rPr>
              <a:t>Temporary</a:t>
            </a:r>
            <a:r>
              <a:rPr lang="en-MY" sz="24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 2-1 Buydown Option:</a:t>
            </a:r>
          </a:p>
          <a:p>
            <a:r>
              <a:rPr lang="en-MY" sz="24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Purchase Price - $400,000</a:t>
            </a:r>
          </a:p>
          <a:p>
            <a:r>
              <a:rPr lang="en-MY" sz="24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Rate – 5.0 %</a:t>
            </a:r>
          </a:p>
          <a:p>
            <a:r>
              <a:rPr lang="en-MY" sz="24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Buyer Savings - $462.53</a:t>
            </a:r>
          </a:p>
          <a:p>
            <a:r>
              <a:rPr lang="en-MY" sz="24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Seller Concession - </a:t>
            </a:r>
            <a:r>
              <a:rPr lang="en-MY" sz="2400" b="1" spc="-150" dirty="0">
                <a:solidFill>
                  <a:srgbClr val="C00000"/>
                </a:solidFill>
                <a:latin typeface="Aileron Heavy" panose="00000A00000000000000" pitchFamily="50" charset="0"/>
              </a:rPr>
              <a:t>$8,390.86</a:t>
            </a:r>
            <a:endParaRPr lang="en-MY" sz="2400" b="1" spc="-150" dirty="0">
              <a:latin typeface="Aileron Heavy" panose="00000A00000000000000" pitchFamily="50" charset="0"/>
            </a:endParaRPr>
          </a:p>
          <a:p>
            <a:r>
              <a:rPr lang="en-MY" sz="2400" b="1" spc="-150" dirty="0">
                <a:latin typeface="Aileron Heavy" panose="00000A00000000000000" pitchFamily="50" charset="0"/>
              </a:rPr>
              <a:t>Seller Net - </a:t>
            </a:r>
            <a:r>
              <a:rPr lang="en-MY" sz="2400" b="1" spc="-150" dirty="0">
                <a:solidFill>
                  <a:schemeClr val="accent6">
                    <a:lumMod val="75000"/>
                  </a:schemeClr>
                </a:solidFill>
                <a:latin typeface="Aileron Heavy" panose="00000A00000000000000" pitchFamily="50" charset="0"/>
              </a:rPr>
              <a:t>$391,609.14</a:t>
            </a:r>
          </a:p>
        </p:txBody>
      </p:sp>
    </p:spTree>
    <p:extLst>
      <p:ext uri="{BB962C8B-B14F-4D97-AF65-F5344CB8AC3E}">
        <p14:creationId xmlns:p14="http://schemas.microsoft.com/office/powerpoint/2010/main" val="423811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8DEBE2-8FEB-EDB8-29AB-20D4875A9024}"/>
              </a:ext>
            </a:extLst>
          </p:cNvPr>
          <p:cNvSpPr txBox="1"/>
          <p:nvPr/>
        </p:nvSpPr>
        <p:spPr>
          <a:xfrm>
            <a:off x="2715491" y="434109"/>
            <a:ext cx="67610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4800" b="1" spc="-150" dirty="0">
                <a:solidFill>
                  <a:schemeClr val="tx2"/>
                </a:solidFill>
                <a:latin typeface="Aileron Heavy" panose="00000A00000000000000" pitchFamily="50" charset="0"/>
              </a:rPr>
              <a:t>Comparing Options to </a:t>
            </a:r>
            <a:r>
              <a:rPr lang="en-MY" sz="4800" b="1" spc="-150" dirty="0">
                <a:solidFill>
                  <a:schemeClr val="accent2"/>
                </a:solidFill>
                <a:latin typeface="Aileron Heavy" panose="00000A00000000000000" pitchFamily="50" charset="0"/>
              </a:rPr>
              <a:t>Lower</a:t>
            </a:r>
            <a:r>
              <a:rPr lang="en-MY" sz="4800" b="1" spc="-150" dirty="0">
                <a:solidFill>
                  <a:srgbClr val="C00000"/>
                </a:solidFill>
                <a:latin typeface="Aileron Heavy" panose="00000A00000000000000" pitchFamily="50" charset="0"/>
              </a:rPr>
              <a:t> </a:t>
            </a:r>
            <a:r>
              <a:rPr lang="en-MY" sz="4800" b="1" spc="-150" dirty="0">
                <a:solidFill>
                  <a:schemeClr val="tx2"/>
                </a:solidFill>
                <a:latin typeface="Aileron Heavy" panose="00000A00000000000000" pitchFamily="50" charset="0"/>
              </a:rPr>
              <a:t>Payment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E8EB11-8BF6-5DEA-03BE-FCAA646C7BF3}"/>
              </a:ext>
            </a:extLst>
          </p:cNvPr>
          <p:cNvSpPr txBox="1"/>
          <p:nvPr/>
        </p:nvSpPr>
        <p:spPr>
          <a:xfrm>
            <a:off x="527539" y="2578161"/>
            <a:ext cx="39096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400" b="1" spc="-150" dirty="0">
                <a:solidFill>
                  <a:srgbClr val="C00000"/>
                </a:solidFill>
                <a:latin typeface="Aileron Heavy" panose="00000A00000000000000" pitchFamily="50" charset="0"/>
              </a:rPr>
              <a:t>Temporary</a:t>
            </a:r>
            <a:r>
              <a:rPr lang="en-MY" sz="24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 3-1 Buydown Option:</a:t>
            </a:r>
          </a:p>
          <a:p>
            <a:r>
              <a:rPr lang="en-MY" sz="24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Purchase Price - $400,000</a:t>
            </a:r>
          </a:p>
          <a:p>
            <a:r>
              <a:rPr lang="en-MY" sz="24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Rate – 4.0 %</a:t>
            </a:r>
          </a:p>
          <a:p>
            <a:r>
              <a:rPr lang="en-MY" sz="24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Buyer Savings - $676.39</a:t>
            </a:r>
          </a:p>
          <a:p>
            <a:r>
              <a:rPr lang="en-MY" sz="24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Seller Concession - </a:t>
            </a:r>
            <a:r>
              <a:rPr lang="en-MY" sz="2400" b="1" spc="-150" dirty="0">
                <a:solidFill>
                  <a:srgbClr val="C00000"/>
                </a:solidFill>
                <a:latin typeface="Aileron Heavy" panose="00000A00000000000000" pitchFamily="50" charset="0"/>
              </a:rPr>
              <a:t>$16,507.59</a:t>
            </a:r>
            <a:endParaRPr lang="en-MY" sz="2400" b="1" spc="-150" dirty="0">
              <a:latin typeface="Aileron Heavy" panose="00000A00000000000000" pitchFamily="50" charset="0"/>
            </a:endParaRPr>
          </a:p>
          <a:p>
            <a:r>
              <a:rPr lang="en-MY" sz="2400" b="1" spc="-150" dirty="0">
                <a:latin typeface="Aileron Heavy" panose="00000A00000000000000" pitchFamily="50" charset="0"/>
              </a:rPr>
              <a:t>Seller Net - </a:t>
            </a:r>
            <a:r>
              <a:rPr lang="en-MY" sz="2400" b="1" spc="-150" dirty="0">
                <a:solidFill>
                  <a:schemeClr val="accent6">
                    <a:lumMod val="75000"/>
                  </a:schemeClr>
                </a:solidFill>
                <a:latin typeface="Aileron Heavy" panose="00000A00000000000000" pitchFamily="50" charset="0"/>
              </a:rPr>
              <a:t>$383,492.41</a:t>
            </a:r>
          </a:p>
        </p:txBody>
      </p:sp>
      <p:pic>
        <p:nvPicPr>
          <p:cNvPr id="9" name="Snagit_SNG870">
            <a:extLst>
              <a:ext uri="{FF2B5EF4-FFF2-40B4-BE49-F238E27FC236}">
                <a16:creationId xmlns:a16="http://schemas.microsoft.com/office/drawing/2014/main" id="{DA896F97-748D-085A-BE46-20FAFA628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195" y="2965021"/>
            <a:ext cx="7216211" cy="203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0E3823-E6A0-8906-F672-D11F3FB988E6}"/>
              </a:ext>
            </a:extLst>
          </p:cNvPr>
          <p:cNvSpPr txBox="1"/>
          <p:nvPr/>
        </p:nvSpPr>
        <p:spPr>
          <a:xfrm>
            <a:off x="4156363" y="57448"/>
            <a:ext cx="9145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48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Comparing Options:</a:t>
            </a:r>
            <a:endParaRPr lang="en-MY" sz="4800" b="1" spc="-150" dirty="0">
              <a:solidFill>
                <a:srgbClr val="C00000"/>
              </a:solidFill>
              <a:latin typeface="Aileron Heavy" panose="00000A00000000000000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F719A3-B8A2-0D9C-A78E-302A3C8D54F8}"/>
              </a:ext>
            </a:extLst>
          </p:cNvPr>
          <p:cNvSpPr txBox="1"/>
          <p:nvPr/>
        </p:nvSpPr>
        <p:spPr>
          <a:xfrm>
            <a:off x="5841255" y="1251045"/>
            <a:ext cx="62768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3200" b="1" spc="-150" dirty="0">
                <a:solidFill>
                  <a:schemeClr val="accent2"/>
                </a:solidFill>
                <a:latin typeface="Aileron Heavy" panose="00000A00000000000000" pitchFamily="50" charset="0"/>
              </a:rPr>
              <a:t>Lender</a:t>
            </a:r>
            <a:r>
              <a:rPr lang="en-MY" sz="32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  and </a:t>
            </a:r>
            <a:r>
              <a:rPr lang="en-MY" sz="3200" b="1" spc="-150" dirty="0">
                <a:solidFill>
                  <a:schemeClr val="accent2"/>
                </a:solidFill>
                <a:latin typeface="Aileron Heavy" panose="00000A00000000000000" pitchFamily="50" charset="0"/>
              </a:rPr>
              <a:t>Agent</a:t>
            </a:r>
            <a:r>
              <a:rPr lang="en-MY" sz="32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 Need to </a:t>
            </a:r>
            <a:r>
              <a:rPr lang="en-MY" sz="3200" b="1" spc="-150" dirty="0">
                <a:solidFill>
                  <a:schemeClr val="accent2"/>
                </a:solidFill>
                <a:latin typeface="Aileron Heavy" panose="00000A00000000000000" pitchFamily="50" charset="0"/>
              </a:rPr>
              <a:t>Work Together</a:t>
            </a:r>
            <a:r>
              <a:rPr lang="en-MY" sz="3200" b="1" spc="-150" dirty="0">
                <a:solidFill>
                  <a:srgbClr val="FF0000"/>
                </a:solidFill>
                <a:latin typeface="Aileron Heavy" panose="00000A00000000000000" pitchFamily="50" charset="0"/>
              </a:rPr>
              <a:t> </a:t>
            </a:r>
            <a:r>
              <a:rPr lang="en-MY" sz="32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on a </a:t>
            </a:r>
            <a:r>
              <a:rPr lang="en-MY" sz="3200" b="1" spc="-150" dirty="0">
                <a:solidFill>
                  <a:schemeClr val="accent2"/>
                </a:solidFill>
                <a:latin typeface="Aileron Heavy" panose="00000A00000000000000" pitchFamily="50" charset="0"/>
              </a:rPr>
              <a:t>Case by Case </a:t>
            </a:r>
            <a:r>
              <a:rPr lang="en-MY" sz="32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Basis to Figure Out which Option is Best for Which Client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1AC6D2-84AC-CE99-28FA-18E05791190A}"/>
              </a:ext>
            </a:extLst>
          </p:cNvPr>
          <p:cNvSpPr txBox="1"/>
          <p:nvPr/>
        </p:nvSpPr>
        <p:spPr>
          <a:xfrm>
            <a:off x="5841255" y="3894262"/>
            <a:ext cx="63507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32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MUST Work with a </a:t>
            </a:r>
            <a:r>
              <a:rPr lang="en-MY" sz="3200" b="1" spc="-150" dirty="0">
                <a:solidFill>
                  <a:schemeClr val="accent2"/>
                </a:solidFill>
                <a:latin typeface="Aileron Heavy" panose="00000A00000000000000" pitchFamily="50" charset="0"/>
              </a:rPr>
              <a:t>Lender Partner </a:t>
            </a:r>
            <a:r>
              <a:rPr lang="en-MY" sz="32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that has the </a:t>
            </a:r>
            <a:r>
              <a:rPr lang="en-MY" sz="3200" b="1" spc="-150" dirty="0">
                <a:solidFill>
                  <a:schemeClr val="accent2"/>
                </a:solidFill>
                <a:latin typeface="Aileron Heavy" panose="00000A00000000000000" pitchFamily="50" charset="0"/>
              </a:rPr>
              <a:t>Experience</a:t>
            </a:r>
            <a:r>
              <a:rPr lang="en-MY" sz="32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 &amp; the </a:t>
            </a:r>
            <a:r>
              <a:rPr lang="en-MY" sz="3200" b="1" spc="-150" dirty="0">
                <a:solidFill>
                  <a:schemeClr val="accent2"/>
                </a:solidFill>
                <a:latin typeface="Aileron Heavy" panose="00000A00000000000000" pitchFamily="50" charset="0"/>
              </a:rPr>
              <a:t>Capacity</a:t>
            </a:r>
            <a:r>
              <a:rPr lang="en-MY" sz="32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 to Offer Each of the Options Discussed and Present to the Seller</a:t>
            </a:r>
          </a:p>
        </p:txBody>
      </p:sp>
    </p:spTree>
    <p:extLst>
      <p:ext uri="{BB962C8B-B14F-4D97-AF65-F5344CB8AC3E}">
        <p14:creationId xmlns:p14="http://schemas.microsoft.com/office/powerpoint/2010/main" val="15938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5F59C7D-AB6B-A2CE-6637-78ADB9BF5D8B}"/>
              </a:ext>
            </a:extLst>
          </p:cNvPr>
          <p:cNvSpPr txBox="1"/>
          <p:nvPr/>
        </p:nvSpPr>
        <p:spPr>
          <a:xfrm>
            <a:off x="1852750" y="476723"/>
            <a:ext cx="83568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4400" b="1" dirty="0">
                <a:solidFill>
                  <a:schemeClr val="bg1"/>
                </a:solidFill>
                <a:latin typeface="Aileron Heavy" panose="00000A00000000000000" pitchFamily="50" charset="0"/>
              </a:rPr>
              <a:t>Just a Few of Our USPs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A5F03B-B71A-C0D6-4D73-3944555CB6CE}"/>
              </a:ext>
            </a:extLst>
          </p:cNvPr>
          <p:cNvSpPr txBox="1"/>
          <p:nvPr/>
        </p:nvSpPr>
        <p:spPr>
          <a:xfrm>
            <a:off x="2247137" y="1657352"/>
            <a:ext cx="8041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800" b="1" spc="300" dirty="0">
                <a:solidFill>
                  <a:schemeClr val="bg1"/>
                </a:solidFill>
                <a:latin typeface="Aileron Thin" panose="000003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Call, Text, &amp; E-mail Every Lead within 4 Business Hours (7 Days a Week)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8FB977-AC5A-D57F-15BA-087C6A1BE0A1}"/>
              </a:ext>
            </a:extLst>
          </p:cNvPr>
          <p:cNvSpPr txBox="1"/>
          <p:nvPr/>
        </p:nvSpPr>
        <p:spPr>
          <a:xfrm>
            <a:off x="2247137" y="2861547"/>
            <a:ext cx="80416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800" b="1" spc="300" dirty="0">
                <a:solidFill>
                  <a:schemeClr val="bg1"/>
                </a:solidFill>
                <a:latin typeface="Aileron Thin" panose="000003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Chase New Leads for 8 Days Straight Then Make Cold Lead &amp; Chase Once a Month Forever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832A0C-7261-2884-5AA9-07A7EB6A1434}"/>
              </a:ext>
            </a:extLst>
          </p:cNvPr>
          <p:cNvSpPr txBox="1"/>
          <p:nvPr/>
        </p:nvSpPr>
        <p:spPr>
          <a:xfrm>
            <a:off x="2167883" y="4299478"/>
            <a:ext cx="8041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800" b="1" spc="300" dirty="0">
                <a:solidFill>
                  <a:schemeClr val="bg1"/>
                </a:solidFill>
                <a:latin typeface="Aileron Thin" panose="000003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Weekend Warrior Program and Open 7 Days a Week, Mon – Fri 9 AM till 8:30 PM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08E1DE-9E14-28DD-8A9A-E7DE3BA961AA}"/>
              </a:ext>
            </a:extLst>
          </p:cNvPr>
          <p:cNvSpPr txBox="1"/>
          <p:nvPr/>
        </p:nvSpPr>
        <p:spPr>
          <a:xfrm>
            <a:off x="2167882" y="5468599"/>
            <a:ext cx="8041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800" b="1" spc="300" dirty="0">
                <a:solidFill>
                  <a:schemeClr val="bg1"/>
                </a:solidFill>
                <a:latin typeface="Aileron Thin" panose="000003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Review for Pre-Approval within 24 Hours</a:t>
            </a:r>
          </a:p>
          <a:p>
            <a:r>
              <a:rPr lang="en-MY" sz="2800" b="1" spc="300" dirty="0">
                <a:solidFill>
                  <a:schemeClr val="bg1"/>
                </a:solidFill>
                <a:latin typeface="Aileron Thin" panose="000003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Close within 21 Days</a:t>
            </a:r>
          </a:p>
        </p:txBody>
      </p:sp>
    </p:spTree>
    <p:extLst>
      <p:ext uri="{BB962C8B-B14F-4D97-AF65-F5344CB8AC3E}">
        <p14:creationId xmlns:p14="http://schemas.microsoft.com/office/powerpoint/2010/main" val="392015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02344 -2.96296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0.02343 -1.11111E-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-0.02343 2.96296E-6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6 L -0.02344 3.7037E-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85185E-6 L -0.02344 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59BE9C51-98D6-48F7-83B7-D6C8C92296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" b="2024"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D6BB282-0EAA-4F1B-9C25-490A62F1B3F8}"/>
              </a:ext>
            </a:extLst>
          </p:cNvPr>
          <p:cNvSpPr/>
          <p:nvPr/>
        </p:nvSpPr>
        <p:spPr>
          <a:xfrm>
            <a:off x="-1" y="0"/>
            <a:ext cx="12706349" cy="6858000"/>
          </a:xfrm>
          <a:prstGeom prst="rect">
            <a:avLst/>
          </a:prstGeom>
          <a:solidFill>
            <a:schemeClr val="tx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E90F8B-7576-4742-B76F-22B733A184C6}"/>
              </a:ext>
            </a:extLst>
          </p:cNvPr>
          <p:cNvCxnSpPr>
            <a:cxnSpLocks/>
          </p:cNvCxnSpPr>
          <p:nvPr/>
        </p:nvCxnSpPr>
        <p:spPr>
          <a:xfrm>
            <a:off x="3950563" y="674919"/>
            <a:ext cx="801646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64F53D-B48E-46D6-B0E0-BA8E5FAD4AA8}"/>
              </a:ext>
            </a:extLst>
          </p:cNvPr>
          <p:cNvSpPr txBox="1"/>
          <p:nvPr/>
        </p:nvSpPr>
        <p:spPr>
          <a:xfrm>
            <a:off x="787452" y="286310"/>
            <a:ext cx="3430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3200" spc="-150" dirty="0">
                <a:solidFill>
                  <a:schemeClr val="bg1"/>
                </a:solidFill>
                <a:latin typeface="Aileron Heavy" panose="00000A00000000000000" pitchFamily="50" charset="0"/>
              </a:rPr>
              <a:t>John Thomas Team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4D9ABD-E674-A792-6884-01E591FE2F3D}"/>
              </a:ext>
            </a:extLst>
          </p:cNvPr>
          <p:cNvSpPr txBox="1"/>
          <p:nvPr/>
        </p:nvSpPr>
        <p:spPr>
          <a:xfrm>
            <a:off x="1389551" y="1546004"/>
            <a:ext cx="9239017" cy="3292889"/>
          </a:xfrm>
          <a:prstGeom prst="rect">
            <a:avLst/>
          </a:prstGeom>
          <a:solidFill>
            <a:schemeClr val="accent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 Want to Be Your Lender Partner!!!!</a:t>
            </a:r>
          </a:p>
          <a:p>
            <a:pPr algn="ctr"/>
            <a:endParaRPr lang="en-US" sz="36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 Want to Be Your Partner and Help You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Build Your Business.  We are Committed to Your Success</a:t>
            </a:r>
            <a:r>
              <a:rPr lang="en-US" sz="6398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F2692D-5582-86CB-8FC9-5C85E68E4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039" y="5563006"/>
            <a:ext cx="3466628" cy="100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64773"/>
      </p:ext>
    </p:extLst>
  </p:cSld>
  <p:clrMapOvr>
    <a:masterClrMapping/>
  </p:clrMapOvr>
  <p:transition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7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97000" y="97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B127C8-4A7F-F25F-4B4B-F365956614FC}"/>
              </a:ext>
            </a:extLst>
          </p:cNvPr>
          <p:cNvSpPr txBox="1"/>
          <p:nvPr/>
        </p:nvSpPr>
        <p:spPr>
          <a:xfrm>
            <a:off x="339357" y="2536448"/>
            <a:ext cx="575664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5500" b="1" dirty="0">
                <a:solidFill>
                  <a:schemeClr val="tx2"/>
                </a:solidFill>
                <a:latin typeface="Aileron Heavy" panose="00000A00000000000000" pitchFamily="50" charset="0"/>
              </a:rPr>
              <a:t>Interest Rate </a:t>
            </a:r>
          </a:p>
          <a:p>
            <a:pPr algn="ctr"/>
            <a:r>
              <a:rPr lang="en-MY" sz="5500" b="1" dirty="0">
                <a:solidFill>
                  <a:schemeClr val="tx2"/>
                </a:solidFill>
                <a:latin typeface="Aileron Heavy" panose="00000A00000000000000" pitchFamily="50" charset="0"/>
              </a:rPr>
              <a:t>Buydown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DD4358-183F-2E63-5639-7865A3D90A1A}"/>
              </a:ext>
            </a:extLst>
          </p:cNvPr>
          <p:cNvSpPr txBox="1"/>
          <p:nvPr/>
        </p:nvSpPr>
        <p:spPr>
          <a:xfrm>
            <a:off x="6607437" y="2459503"/>
            <a:ext cx="445925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MY" sz="4000" b="1" spc="300" dirty="0">
                <a:solidFill>
                  <a:schemeClr val="accent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Paying Money to the Lender to Buy an Interest Rate Lower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50CC23-0446-E74E-819E-8DC552868A64}"/>
              </a:ext>
            </a:extLst>
          </p:cNvPr>
          <p:cNvSpPr txBox="1"/>
          <p:nvPr/>
        </p:nvSpPr>
        <p:spPr>
          <a:xfrm>
            <a:off x="5584562" y="2767280"/>
            <a:ext cx="10228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MY" sz="8000" b="1" spc="300" dirty="0">
                <a:latin typeface="Aileron Thin" panose="000003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69346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B828AB-51C8-03FD-E7BE-86629513650C}"/>
              </a:ext>
            </a:extLst>
          </p:cNvPr>
          <p:cNvSpPr txBox="1"/>
          <p:nvPr/>
        </p:nvSpPr>
        <p:spPr>
          <a:xfrm>
            <a:off x="2041236" y="1834103"/>
            <a:ext cx="81095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72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There are </a:t>
            </a:r>
            <a:r>
              <a:rPr lang="en-MY" sz="7200" b="1" spc="-150" dirty="0">
                <a:solidFill>
                  <a:schemeClr val="accent2"/>
                </a:solidFill>
                <a:latin typeface="Aileron Heavy" panose="00000A00000000000000" pitchFamily="50" charset="0"/>
              </a:rPr>
              <a:t>2 Types </a:t>
            </a:r>
            <a:r>
              <a:rPr lang="en-MY" sz="7200" b="1" spc="-150" dirty="0">
                <a:solidFill>
                  <a:schemeClr val="tx2">
                    <a:lumMod val="50000"/>
                  </a:schemeClr>
                </a:solidFill>
                <a:latin typeface="Aileron Heavy" panose="00000A00000000000000" pitchFamily="50" charset="0"/>
              </a:rPr>
              <a:t>of Interest Rate Buydowns</a:t>
            </a:r>
          </a:p>
        </p:txBody>
      </p:sp>
    </p:spTree>
    <p:extLst>
      <p:ext uri="{BB962C8B-B14F-4D97-AF65-F5344CB8AC3E}">
        <p14:creationId xmlns:p14="http://schemas.microsoft.com/office/powerpoint/2010/main" val="201574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621D158-1A89-D4C6-1373-7526052F9D52}"/>
              </a:ext>
            </a:extLst>
          </p:cNvPr>
          <p:cNvSpPr txBox="1"/>
          <p:nvPr/>
        </p:nvSpPr>
        <p:spPr>
          <a:xfrm>
            <a:off x="1119804" y="3429000"/>
            <a:ext cx="43204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6000" b="1" spc="300" dirty="0">
                <a:solidFill>
                  <a:schemeClr val="accent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Permanent</a:t>
            </a:r>
            <a:r>
              <a:rPr lang="en-MY" sz="60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Rate Buydown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F93658-4E70-7C04-1372-B04ED0B0761D}"/>
              </a:ext>
            </a:extLst>
          </p:cNvPr>
          <p:cNvSpPr txBox="1"/>
          <p:nvPr/>
        </p:nvSpPr>
        <p:spPr>
          <a:xfrm>
            <a:off x="6751783" y="3429000"/>
            <a:ext cx="43204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6000" b="1" spc="300" dirty="0">
                <a:solidFill>
                  <a:schemeClr val="accent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TEMPORARY</a:t>
            </a:r>
            <a:r>
              <a:rPr lang="en-MY" sz="60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Rate Buydown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4EEA77-B845-A046-5BD4-545024E3EECB}"/>
              </a:ext>
            </a:extLst>
          </p:cNvPr>
          <p:cNvSpPr txBox="1"/>
          <p:nvPr/>
        </p:nvSpPr>
        <p:spPr>
          <a:xfrm>
            <a:off x="2791585" y="1173018"/>
            <a:ext cx="9121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88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en-MY" sz="6000" b="1" spc="300" dirty="0">
              <a:solidFill>
                <a:schemeClr val="tx2"/>
              </a:solidFill>
              <a:latin typeface="Bebas Neue" panose="020B0606020202050201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0C87B2-BC44-622F-BD1A-0E46C2311F1E}"/>
              </a:ext>
            </a:extLst>
          </p:cNvPr>
          <p:cNvSpPr txBox="1"/>
          <p:nvPr/>
        </p:nvSpPr>
        <p:spPr>
          <a:xfrm>
            <a:off x="8455891" y="1173018"/>
            <a:ext cx="9121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8800" b="1" spc="300" dirty="0">
                <a:solidFill>
                  <a:schemeClr val="tx2"/>
                </a:solidFill>
                <a:latin typeface="Bebas Neue" panose="020B0606020202050201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en-MY" sz="6000" b="1" spc="300" dirty="0">
              <a:solidFill>
                <a:schemeClr val="tx2"/>
              </a:solidFill>
              <a:latin typeface="Bebas Neue" panose="020B0606020202050201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86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5691DE-70E7-28E4-4DB7-8D684685EF36}"/>
              </a:ext>
            </a:extLst>
          </p:cNvPr>
          <p:cNvSpPr txBox="1"/>
          <p:nvPr/>
        </p:nvSpPr>
        <p:spPr>
          <a:xfrm>
            <a:off x="914400" y="2025241"/>
            <a:ext cx="106033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6000" b="1" dirty="0">
                <a:solidFill>
                  <a:schemeClr val="tx2"/>
                </a:solidFill>
                <a:latin typeface="Aileron Heavy" panose="00000A00000000000000" pitchFamily="50" charset="0"/>
              </a:rPr>
              <a:t>Permanent Rate Buydown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68D373-6FFF-841A-8C17-338F22142185}"/>
              </a:ext>
            </a:extLst>
          </p:cNvPr>
          <p:cNvSpPr txBox="1"/>
          <p:nvPr/>
        </p:nvSpPr>
        <p:spPr>
          <a:xfrm>
            <a:off x="532073" y="5050253"/>
            <a:ext cx="111278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4000" b="1" i="1" spc="300" dirty="0">
                <a:solidFill>
                  <a:schemeClr val="accent2"/>
                </a:solidFill>
                <a:latin typeface="Aileron Thin" panose="000003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Paying Discount Points to Permanently Buydown the Interest Rate</a:t>
            </a:r>
          </a:p>
        </p:txBody>
      </p:sp>
    </p:spTree>
    <p:extLst>
      <p:ext uri="{BB962C8B-B14F-4D97-AF65-F5344CB8AC3E}">
        <p14:creationId xmlns:p14="http://schemas.microsoft.com/office/powerpoint/2010/main" val="271608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-0.02344 -4.44444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1362</Words>
  <Application>Microsoft Office PowerPoint</Application>
  <PresentationFormat>Widescreen</PresentationFormat>
  <Paragraphs>262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4" baseType="lpstr">
      <vt:lpstr>Aileron</vt:lpstr>
      <vt:lpstr>Futura Std Book</vt:lpstr>
      <vt:lpstr>Arial</vt:lpstr>
      <vt:lpstr>Bebas Neue</vt:lpstr>
      <vt:lpstr>Aileron Heavy</vt:lpstr>
      <vt:lpstr>Calibri Light</vt:lpstr>
      <vt:lpstr>Calibri</vt:lpstr>
      <vt:lpstr>Segoe UI</vt:lpstr>
      <vt:lpstr>Aileron Thin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Trey Briggs</dc:creator>
  <cp:lastModifiedBy>John Thomas</cp:lastModifiedBy>
  <cp:revision>7</cp:revision>
  <dcterms:created xsi:type="dcterms:W3CDTF">2022-11-11T18:42:40Z</dcterms:created>
  <dcterms:modified xsi:type="dcterms:W3CDTF">2022-11-13T19:04:29Z</dcterms:modified>
</cp:coreProperties>
</file>