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69400" cy="6877050"/>
  <p:notesSz cx="9169400" cy="68770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55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349" autoAdjust="0"/>
    <p:restoredTop sz="94660"/>
  </p:normalViewPr>
  <p:slideViewPr>
    <p:cSldViewPr>
      <p:cViewPr varScale="1">
        <p:scale>
          <a:sx n="59" d="100"/>
          <a:sy n="59" d="100"/>
        </p:scale>
        <p:origin x="1772" y="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7351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5194300" y="0"/>
            <a:ext cx="3973513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206FC8-B6DB-4666-A4B3-09B3ACB82E9D}" type="datetimeFigureOut">
              <a:rPr lang="fr-FR" smtClean="0"/>
              <a:t>16/01/2023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036888" y="860425"/>
            <a:ext cx="3095625" cy="2320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917575" y="3309938"/>
            <a:ext cx="7334250" cy="27082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6532563"/>
            <a:ext cx="397351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5194300" y="6532563"/>
            <a:ext cx="3973513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227E36-F752-430E-B37F-29074B5C9C7B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88103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27E36-F752-430E-B37F-29074B5C9C7B}" type="slidenum">
              <a:rPr lang="fr-FR" smtClean="0"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962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227E36-F752-430E-B37F-29074B5C9C7B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0666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k object 17"/>
          <p:cNvSpPr/>
          <p:nvPr/>
        </p:nvSpPr>
        <p:spPr>
          <a:xfrm>
            <a:off x="1039890" y="6444908"/>
            <a:ext cx="1272969" cy="2155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030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300" b="0" i="0">
                <a:solidFill>
                  <a:srgbClr val="05070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030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200" b="1" i="0">
                <a:solidFill>
                  <a:srgbClr val="030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71575" y="700907"/>
            <a:ext cx="4780915" cy="666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200" b="1" i="0">
                <a:solidFill>
                  <a:srgbClr val="030303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88984" y="1983755"/>
            <a:ext cx="7582534" cy="35299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300" b="0" i="0">
                <a:solidFill>
                  <a:srgbClr val="05070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1/16/2023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ligibility.sc.egov.usda.gov/eligibility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www.rurdev.usda.gov/" TargetMode="External"/><Relationship Id="rId7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hud.gov/offices/hsg/sfh/sys/caivrs/caivrs/cfm" TargetMode="External"/><Relationship Id="rId5" Type="http://schemas.openxmlformats.org/officeDocument/2006/relationships/hyperlink" Target="http://www.rurdev.usda.gov/regs/an_list.html" TargetMode="External"/><Relationship Id="rId4" Type="http://schemas.openxmlformats.org/officeDocument/2006/relationships/hyperlink" Target="http://www.rurdev.usda.gov/regs/regs_toc.html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4.png"/><Relationship Id="rId4" Type="http://schemas.openxmlformats.org/officeDocument/2006/relationships/image" Target="../media/image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hyperlink" Target="http://eligibiIity.sc.egov.usda.gov/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3667125"/>
            <a:ext cx="9169400" cy="3209925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object 11"/>
          <p:cNvSpPr txBox="1"/>
          <p:nvPr/>
        </p:nvSpPr>
        <p:spPr>
          <a:xfrm>
            <a:off x="578609" y="3692599"/>
            <a:ext cx="8012182" cy="1911421"/>
          </a:xfrm>
          <a:prstGeom prst="rect">
            <a:avLst/>
          </a:prstGeom>
        </p:spPr>
        <p:txBody>
          <a:bodyPr vert="horz" wrap="square" lIns="0" tIns="15049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85"/>
              </a:spcBef>
            </a:pPr>
            <a:endParaRPr sz="2000" dirty="0">
              <a:solidFill>
                <a:schemeClr val="bg1"/>
              </a:solidFill>
              <a:latin typeface="Montserrat" pitchFamily="2" charset="0"/>
              <a:cs typeface="Arial"/>
            </a:endParaRPr>
          </a:p>
          <a:p>
            <a:pPr marL="153670" algn="ctr">
              <a:lnSpc>
                <a:spcPct val="100000"/>
              </a:lnSpc>
              <a:spcBef>
                <a:spcPts val="1795"/>
              </a:spcBef>
            </a:pPr>
            <a:r>
              <a:rPr sz="4000" b="1" i="1" spc="85" dirty="0">
                <a:solidFill>
                  <a:schemeClr val="bg1"/>
                </a:solidFill>
                <a:latin typeface="Montserrat" pitchFamily="2" charset="0"/>
                <a:cs typeface="Arial"/>
              </a:rPr>
              <a:t>Guaranteed </a:t>
            </a:r>
            <a:r>
              <a:rPr sz="4000" b="1" i="1" spc="120" dirty="0">
                <a:solidFill>
                  <a:schemeClr val="bg1"/>
                </a:solidFill>
                <a:latin typeface="Montserrat" pitchFamily="2" charset="0"/>
                <a:cs typeface="Arial"/>
              </a:rPr>
              <a:t>Rural</a:t>
            </a:r>
            <a:r>
              <a:rPr sz="4000" b="1" i="1" spc="175" dirty="0">
                <a:solidFill>
                  <a:schemeClr val="bg1"/>
                </a:solidFill>
                <a:latin typeface="Montserrat" pitchFamily="2" charset="0"/>
                <a:cs typeface="Arial"/>
              </a:rPr>
              <a:t> </a:t>
            </a:r>
            <a:r>
              <a:rPr sz="4000" b="1" i="1" spc="155" dirty="0">
                <a:solidFill>
                  <a:schemeClr val="bg1"/>
                </a:solidFill>
                <a:latin typeface="Montserrat" pitchFamily="2" charset="0"/>
                <a:cs typeface="Arial"/>
              </a:rPr>
              <a:t>Housing</a:t>
            </a:r>
            <a:endParaRPr sz="4000" b="1" dirty="0">
              <a:solidFill>
                <a:schemeClr val="bg1"/>
              </a:solidFill>
              <a:latin typeface="Montserrat" pitchFamily="2" charset="0"/>
              <a:cs typeface="Arial"/>
            </a:endParaRPr>
          </a:p>
          <a:p>
            <a:pPr marL="215900" algn="ctr">
              <a:lnSpc>
                <a:spcPct val="100000"/>
              </a:lnSpc>
              <a:spcBef>
                <a:spcPts val="355"/>
              </a:spcBef>
            </a:pPr>
            <a:r>
              <a:rPr sz="3600" spc="95" dirty="0">
                <a:solidFill>
                  <a:schemeClr val="bg1"/>
                </a:solidFill>
                <a:latin typeface="Montserrat" pitchFamily="2" charset="0"/>
                <a:cs typeface="Arial"/>
              </a:rPr>
              <a:t>- </a:t>
            </a:r>
            <a:r>
              <a:rPr sz="3600" i="1" spc="190" dirty="0">
                <a:solidFill>
                  <a:schemeClr val="bg1"/>
                </a:solidFill>
                <a:latin typeface="Montserrat" pitchFamily="2" charset="0"/>
                <a:cs typeface="Arial"/>
              </a:rPr>
              <a:t>Single </a:t>
            </a:r>
            <a:r>
              <a:rPr sz="3600" i="1" spc="140" dirty="0">
                <a:solidFill>
                  <a:schemeClr val="bg1"/>
                </a:solidFill>
                <a:latin typeface="Montserrat" pitchFamily="2" charset="0"/>
                <a:cs typeface="Arial"/>
              </a:rPr>
              <a:t>Family</a:t>
            </a:r>
            <a:r>
              <a:rPr sz="3600" i="1" spc="-500" dirty="0">
                <a:solidFill>
                  <a:schemeClr val="bg1"/>
                </a:solidFill>
                <a:latin typeface="Montserrat" pitchFamily="2" charset="0"/>
                <a:cs typeface="Arial"/>
              </a:rPr>
              <a:t> </a:t>
            </a:r>
            <a:r>
              <a:rPr sz="3600" spc="95" dirty="0">
                <a:solidFill>
                  <a:schemeClr val="bg1"/>
                </a:solidFill>
                <a:latin typeface="Montserrat" pitchFamily="2" charset="0"/>
                <a:cs typeface="Arial"/>
              </a:rPr>
              <a:t>-</a:t>
            </a:r>
            <a:endParaRPr sz="3600" dirty="0">
              <a:solidFill>
                <a:schemeClr val="bg1"/>
              </a:solidFill>
              <a:latin typeface="Montserrat" pitchFamily="2" charset="0"/>
              <a:cs typeface="Arial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6700" y="238125"/>
            <a:ext cx="5756894" cy="3204686"/>
          </a:xfrm>
          <a:prstGeom prst="rect">
            <a:avLst/>
          </a:prstGeom>
        </p:spPr>
      </p:pic>
      <p:cxnSp>
        <p:nvCxnSpPr>
          <p:cNvPr id="19" name="Connecteur droit 18"/>
          <p:cNvCxnSpPr/>
          <p:nvPr/>
        </p:nvCxnSpPr>
        <p:spPr>
          <a:xfrm>
            <a:off x="660400" y="6410325"/>
            <a:ext cx="7848600" cy="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44098" y="506483"/>
            <a:ext cx="654685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40" dirty="0">
                <a:solidFill>
                  <a:srgbClr val="155592"/>
                </a:solidFill>
              </a:rPr>
              <a:t>Adjusted Annual</a:t>
            </a:r>
            <a:r>
              <a:rPr sz="3600" spc="370" dirty="0">
                <a:solidFill>
                  <a:srgbClr val="155592"/>
                </a:solidFill>
              </a:rPr>
              <a:t> </a:t>
            </a:r>
            <a:r>
              <a:rPr sz="3600" spc="65" dirty="0">
                <a:solidFill>
                  <a:srgbClr val="155592"/>
                </a:solidFill>
              </a:rPr>
              <a:t>lncome</a:t>
            </a:r>
            <a:endParaRPr sz="3600" dirty="0">
              <a:solidFill>
                <a:srgbClr val="155592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954" y="1806203"/>
            <a:ext cx="6323870" cy="2961067"/>
          </a:xfrm>
          <a:prstGeom prst="rect">
            <a:avLst/>
          </a:prstGeom>
        </p:spPr>
        <p:txBody>
          <a:bodyPr vert="horz" wrap="square" lIns="0" tIns="92710" rIns="0" bIns="0" rtlCol="0">
            <a:spAutoFit/>
          </a:bodyPr>
          <a:lstStyle/>
          <a:p>
            <a:pPr marL="365125" indent="-352425">
              <a:lnSpc>
                <a:spcPct val="150000"/>
              </a:lnSpc>
              <a:spcBef>
                <a:spcPts val="730"/>
              </a:spcBef>
              <a:buChar char="•"/>
              <a:tabLst>
                <a:tab pos="364490" algn="l"/>
                <a:tab pos="365760" algn="l"/>
              </a:tabLst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Adjustments</a:t>
            </a:r>
            <a:endParaRPr sz="2400" dirty="0">
              <a:latin typeface="Montserrat" pitchFamily="2" charset="0"/>
              <a:cs typeface="Arial"/>
            </a:endParaRPr>
          </a:p>
          <a:p>
            <a:pPr marL="445770">
              <a:lnSpc>
                <a:spcPct val="150000"/>
              </a:lnSpc>
              <a:spcBef>
                <a:spcPts val="695"/>
              </a:spcBef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Times New Roman"/>
              </a:rPr>
              <a:t>-</a:t>
            </a:r>
            <a:r>
              <a:rPr sz="2000" b="1" dirty="0">
                <a:solidFill>
                  <a:srgbClr val="010303"/>
                </a:solidFill>
                <a:latin typeface="Montserrat" pitchFamily="2" charset="0"/>
                <a:cs typeface="Times New Roman"/>
              </a:rPr>
              <a:t>$480 </a:t>
            </a:r>
            <a:r>
              <a:rPr sz="20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per minor or full-time student</a:t>
            </a:r>
            <a:endParaRPr sz="2000" dirty="0">
              <a:latin typeface="Montserrat" pitchFamily="2" charset="0"/>
              <a:cs typeface="Arial"/>
            </a:endParaRPr>
          </a:p>
          <a:p>
            <a:pPr marL="450850">
              <a:lnSpc>
                <a:spcPct val="150000"/>
              </a:lnSpc>
              <a:spcBef>
                <a:spcPts val="1005"/>
              </a:spcBef>
              <a:tabLst>
                <a:tab pos="765810" algn="l"/>
              </a:tabLst>
            </a:pPr>
            <a:r>
              <a:rPr sz="20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-	Verified chiId care expenses</a:t>
            </a:r>
            <a:endParaRPr sz="2000" dirty="0">
              <a:latin typeface="Montserrat" pitchFamily="2" charset="0"/>
              <a:cs typeface="Arial"/>
            </a:endParaRPr>
          </a:p>
          <a:p>
            <a:pPr marL="760730" marR="5080" indent="-306070">
              <a:lnSpc>
                <a:spcPct val="150000"/>
              </a:lnSpc>
              <a:spcBef>
                <a:spcPts val="465"/>
              </a:spcBef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Times New Roman"/>
              </a:rPr>
              <a:t>-</a:t>
            </a:r>
            <a:r>
              <a:rPr sz="2000" b="1" dirty="0">
                <a:solidFill>
                  <a:srgbClr val="010303"/>
                </a:solidFill>
                <a:latin typeface="Montserrat" pitchFamily="2" charset="0"/>
                <a:cs typeface="Times New Roman"/>
              </a:rPr>
              <a:t>$400 </a:t>
            </a:r>
            <a:r>
              <a:rPr sz="20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where borrower or co-borrower  is</a:t>
            </a:r>
            <a:r>
              <a:rPr lang="fr-FR" sz="20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0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elderly or disabled</a:t>
            </a:r>
            <a:endParaRPr sz="2000" dirty="0">
              <a:latin typeface="Montserrat" pitchFamily="2" charset="0"/>
              <a:cs typeface="Arial"/>
            </a:endParaRPr>
          </a:p>
        </p:txBody>
      </p:sp>
      <p:sp>
        <p:nvSpPr>
          <p:cNvPr id="11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3" name="Connecteur droit 12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2299" y="548926"/>
            <a:ext cx="51435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45" dirty="0">
                <a:solidFill>
                  <a:srgbClr val="155592"/>
                </a:solidFill>
                <a:latin typeface="Montserrat" pitchFamily="2" charset="0"/>
              </a:rPr>
              <a:t>Repayment</a:t>
            </a:r>
            <a:r>
              <a:rPr sz="3600" spc="385" dirty="0">
                <a:solidFill>
                  <a:srgbClr val="155592"/>
                </a:solidFill>
                <a:latin typeface="Montserrat" pitchFamily="2" charset="0"/>
              </a:rPr>
              <a:t> </a:t>
            </a:r>
            <a:r>
              <a:rPr sz="3600" spc="65" dirty="0">
                <a:solidFill>
                  <a:srgbClr val="155592"/>
                </a:solidFill>
                <a:latin typeface="Montserrat" pitchFamily="2" charset="0"/>
              </a:rPr>
              <a:t>lncome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280" y="1363745"/>
            <a:ext cx="7503795" cy="3397725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365760" indent="-353060">
              <a:lnSpc>
                <a:spcPct val="150000"/>
              </a:lnSpc>
              <a:spcBef>
                <a:spcPts val="1075"/>
              </a:spcBef>
              <a:buChar char="•"/>
              <a:tabLst>
                <a:tab pos="365760" algn="l"/>
                <a:tab pos="366395" algn="l"/>
              </a:tabLst>
            </a:pPr>
            <a:r>
              <a:rPr sz="24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Adequate &amp; Dependable </a:t>
            </a:r>
            <a:r>
              <a:rPr lang="fr-FR" sz="2400" dirty="0" err="1">
                <a:solidFill>
                  <a:srgbClr val="030303"/>
                </a:solidFill>
                <a:latin typeface="Montserrat" pitchFamily="2" charset="0"/>
                <a:cs typeface="Arial"/>
              </a:rPr>
              <a:t>Income</a:t>
            </a:r>
            <a:endParaRPr sz="2400" dirty="0">
              <a:latin typeface="Montserrat" pitchFamily="2" charset="0"/>
              <a:cs typeface="Arial"/>
            </a:endParaRPr>
          </a:p>
          <a:p>
            <a:pPr marL="926465" marR="519430" lvl="1" indent="-473075">
              <a:lnSpc>
                <a:spcPct val="150000"/>
              </a:lnSpc>
              <a:spcBef>
                <a:spcPts val="545"/>
              </a:spcBef>
              <a:buChar char="-"/>
              <a:tabLst>
                <a:tab pos="930910" algn="l"/>
                <a:tab pos="931544" algn="l"/>
              </a:tabLst>
            </a:pP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Repayment </a:t>
            </a:r>
            <a:r>
              <a:rPr lang="en-US"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Income</a:t>
            </a: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 </a:t>
            </a:r>
            <a:r>
              <a:rPr lang="fr-FR" sz="2000" dirty="0"/>
              <a:t>≠</a:t>
            </a:r>
            <a:r>
              <a:rPr sz="2000" dirty="0">
                <a:solidFill>
                  <a:srgbClr val="111515"/>
                </a:solidFill>
                <a:latin typeface="Montserrat" pitchFamily="2" charset="0"/>
                <a:cs typeface="Arial"/>
              </a:rPr>
              <a:t> </a:t>
            </a: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Adjusted Annual</a:t>
            </a:r>
            <a:r>
              <a:rPr lang="fr-FR"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 </a:t>
            </a:r>
            <a:r>
              <a:rPr lang="fr-FR" sz="2000" dirty="0" err="1">
                <a:solidFill>
                  <a:srgbClr val="030303"/>
                </a:solidFill>
                <a:latin typeface="Montserrat" pitchFamily="2" charset="0"/>
                <a:cs typeface="Arial"/>
              </a:rPr>
              <a:t>Income</a:t>
            </a:r>
            <a:endParaRPr sz="2000" dirty="0">
              <a:latin typeface="Montserrat" pitchFamily="2" charset="0"/>
              <a:cs typeface="Arial"/>
            </a:endParaRPr>
          </a:p>
          <a:p>
            <a:pPr marL="926465" marR="767715" lvl="1" indent="-473075" algn="just">
              <a:lnSpc>
                <a:spcPct val="150000"/>
              </a:lnSpc>
              <a:spcBef>
                <a:spcPts val="635"/>
              </a:spcBef>
              <a:buChar char="-"/>
              <a:tabLst>
                <a:tab pos="923925" algn="l"/>
              </a:tabLst>
            </a:pP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OT, commission, self-employment, &amp;</a:t>
            </a:r>
            <a:r>
              <a:rPr lang="fr-FR"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 </a:t>
            </a: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bonus </a:t>
            </a:r>
            <a:r>
              <a:rPr lang="fr-FR" sz="2000" dirty="0" err="1">
                <a:solidFill>
                  <a:srgbClr val="030303"/>
                </a:solidFill>
                <a:latin typeface="Montserrat" pitchFamily="2" charset="0"/>
                <a:cs typeface="Arial"/>
              </a:rPr>
              <a:t>income</a:t>
            </a: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 should have a 24 mo.  history</a:t>
            </a:r>
            <a:endParaRPr sz="2000" dirty="0">
              <a:latin typeface="Montserrat" pitchFamily="2" charset="0"/>
              <a:cs typeface="Arial"/>
            </a:endParaRPr>
          </a:p>
          <a:p>
            <a:pPr marL="930910" lvl="1" indent="-477520">
              <a:lnSpc>
                <a:spcPct val="150000"/>
              </a:lnSpc>
              <a:spcBef>
                <a:spcPts val="969"/>
              </a:spcBef>
              <a:buChar char="-"/>
              <a:tabLst>
                <a:tab pos="930910" algn="l"/>
                <a:tab pos="931544" algn="l"/>
              </a:tabLst>
            </a:pP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Earned </a:t>
            </a:r>
            <a:r>
              <a:rPr lang="fr-FR" sz="2000" dirty="0" err="1">
                <a:solidFill>
                  <a:srgbClr val="030303"/>
                </a:solidFill>
                <a:latin typeface="Montserrat" pitchFamily="2" charset="0"/>
                <a:cs typeface="Arial"/>
              </a:rPr>
              <a:t>Income</a:t>
            </a: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 Credit may be added</a:t>
            </a:r>
            <a:endParaRPr sz="2000" dirty="0">
              <a:latin typeface="Montserrat" pitchFamily="2" charset="0"/>
              <a:cs typeface="Arial"/>
            </a:endParaRPr>
          </a:p>
          <a:p>
            <a:pPr marL="923290" lvl="1" indent="-469900">
              <a:lnSpc>
                <a:spcPct val="150000"/>
              </a:lnSpc>
              <a:spcBef>
                <a:spcPts val="969"/>
              </a:spcBef>
              <a:buChar char="-"/>
              <a:tabLst>
                <a:tab pos="922655" algn="l"/>
                <a:tab pos="923925" algn="l"/>
              </a:tabLst>
            </a:pP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Non-taxable </a:t>
            </a:r>
            <a:r>
              <a:rPr lang="fr-FR" sz="2000" dirty="0" err="1">
                <a:solidFill>
                  <a:srgbClr val="030303"/>
                </a:solidFill>
                <a:latin typeface="Montserrat" pitchFamily="2" charset="0"/>
                <a:cs typeface="Arial"/>
              </a:rPr>
              <a:t>income</a:t>
            </a: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 may be </a:t>
            </a:r>
            <a:r>
              <a:rPr sz="2000" dirty="0">
                <a:solidFill>
                  <a:srgbClr val="111515"/>
                </a:solidFill>
                <a:latin typeface="Montserrat" pitchFamily="2" charset="0"/>
                <a:cs typeface="Arial"/>
              </a:rPr>
              <a:t>"grossed-up"</a:t>
            </a:r>
            <a:endParaRPr sz="2000" dirty="0">
              <a:latin typeface="Montserrat" pitchFamily="2" charset="0"/>
              <a:cs typeface="Arial"/>
            </a:endParaRPr>
          </a:p>
        </p:txBody>
      </p:sp>
      <p:sp>
        <p:nvSpPr>
          <p:cNvPr id="13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5" name="Connecteur droit 14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7038" y="513902"/>
            <a:ext cx="490601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-35" dirty="0">
                <a:solidFill>
                  <a:srgbClr val="155592"/>
                </a:solidFill>
                <a:latin typeface="Montserrat" pitchFamily="2" charset="0"/>
              </a:rPr>
              <a:t>Repayment</a:t>
            </a:r>
            <a:r>
              <a:rPr sz="3600" spc="275" dirty="0">
                <a:solidFill>
                  <a:srgbClr val="155592"/>
                </a:solidFill>
                <a:latin typeface="Montserrat" pitchFamily="2" charset="0"/>
              </a:rPr>
              <a:t> </a:t>
            </a:r>
            <a:r>
              <a:rPr sz="3600" spc="-10" dirty="0">
                <a:solidFill>
                  <a:srgbClr val="155592"/>
                </a:solidFill>
                <a:latin typeface="Montserrat" pitchFamily="2" charset="0"/>
              </a:rPr>
              <a:t>AbiIity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75300" y="1275533"/>
            <a:ext cx="6687820" cy="3828612"/>
          </a:xfrm>
          <a:prstGeom prst="rect">
            <a:avLst/>
          </a:prstGeom>
        </p:spPr>
        <p:txBody>
          <a:bodyPr vert="horz" wrap="square" lIns="0" tIns="146685" rIns="0" bIns="0" rtlCol="0">
            <a:spAutoFit/>
          </a:bodyPr>
          <a:lstStyle/>
          <a:p>
            <a:pPr marL="542290" indent="-344805">
              <a:lnSpc>
                <a:spcPct val="100000"/>
              </a:lnSpc>
              <a:spcBef>
                <a:spcPts val="1155"/>
              </a:spcBef>
              <a:buChar char="•"/>
              <a:tabLst>
                <a:tab pos="549275" algn="l"/>
                <a:tab pos="549910" algn="l"/>
                <a:tab pos="1442085" algn="l"/>
              </a:tabLst>
            </a:pPr>
            <a:r>
              <a:rPr sz="2000" dirty="0">
                <a:solidFill>
                  <a:srgbClr val="070808"/>
                </a:solidFill>
                <a:latin typeface="Montserrat" pitchFamily="2" charset="0"/>
                <a:cs typeface="Arial"/>
              </a:rPr>
              <a:t>PITI -	</a:t>
            </a:r>
            <a:r>
              <a:rPr sz="2000" b="1" dirty="0">
                <a:solidFill>
                  <a:srgbClr val="070808"/>
                </a:solidFill>
                <a:latin typeface="Montserrat" pitchFamily="2" charset="0"/>
                <a:cs typeface="Arial"/>
              </a:rPr>
              <a:t>29.0%</a:t>
            </a:r>
            <a:endParaRPr sz="2000" b="1" dirty="0">
              <a:latin typeface="Montserrat" pitchFamily="2" charset="0"/>
              <a:cs typeface="Arial"/>
            </a:endParaRPr>
          </a:p>
          <a:p>
            <a:pPr marL="547370" indent="-349885">
              <a:lnSpc>
                <a:spcPct val="100000"/>
              </a:lnSpc>
              <a:spcBef>
                <a:spcPts val="1055"/>
              </a:spcBef>
              <a:buChar char="•"/>
              <a:tabLst>
                <a:tab pos="547370" algn="l"/>
                <a:tab pos="548005" algn="l"/>
                <a:tab pos="1294130" algn="l"/>
              </a:tabLst>
            </a:pPr>
            <a:r>
              <a:rPr sz="2000" dirty="0">
                <a:solidFill>
                  <a:srgbClr val="070808"/>
                </a:solidFill>
                <a:latin typeface="Montserrat" pitchFamily="2" charset="0"/>
                <a:cs typeface="Arial"/>
              </a:rPr>
              <a:t>TD -	</a:t>
            </a:r>
            <a:r>
              <a:rPr sz="2000" b="1" dirty="0">
                <a:solidFill>
                  <a:srgbClr val="070808"/>
                </a:solidFill>
                <a:latin typeface="Montserrat" pitchFamily="2" charset="0"/>
                <a:cs typeface="Arial"/>
              </a:rPr>
              <a:t>41.0%</a:t>
            </a:r>
            <a:endParaRPr sz="2000" b="1" dirty="0">
              <a:latin typeface="Montserrat" pitchFamily="2" charset="0"/>
              <a:cs typeface="Arial"/>
            </a:endParaRPr>
          </a:p>
          <a:p>
            <a:pPr marL="1127125" lvl="1" indent="-474980">
              <a:lnSpc>
                <a:spcPct val="100000"/>
              </a:lnSpc>
              <a:spcBef>
                <a:spcPts val="140"/>
              </a:spcBef>
              <a:buChar char="-"/>
              <a:tabLst>
                <a:tab pos="1127125" algn="l"/>
                <a:tab pos="1127760" algn="l"/>
                <a:tab pos="3923029" algn="l"/>
              </a:tabLst>
            </a:pPr>
            <a:r>
              <a:rPr sz="2000" dirty="0">
                <a:solidFill>
                  <a:srgbClr val="070808"/>
                </a:solidFill>
                <a:latin typeface="Montserrat" pitchFamily="2" charset="0"/>
                <a:cs typeface="Arial"/>
              </a:rPr>
              <a:t>lnclude all debts </a:t>
            </a:r>
            <a:r>
              <a:rPr lang="fr-FR" b="1" dirty="0"/>
              <a:t>≥</a:t>
            </a:r>
            <a:r>
              <a:rPr dirty="0">
                <a:solidFill>
                  <a:srgbClr val="070808"/>
                </a:solidFill>
                <a:latin typeface="Montserrat" pitchFamily="2" charset="0"/>
                <a:cs typeface="Arial"/>
              </a:rPr>
              <a:t> </a:t>
            </a:r>
            <a:r>
              <a:rPr sz="2000" dirty="0">
                <a:solidFill>
                  <a:srgbClr val="070808"/>
                </a:solidFill>
                <a:latin typeface="Montserrat" pitchFamily="2" charset="0"/>
                <a:cs typeface="Arial"/>
              </a:rPr>
              <a:t>6	months</a:t>
            </a:r>
            <a:endParaRPr sz="2000" dirty="0">
              <a:latin typeface="Montserrat" pitchFamily="2" charset="0"/>
              <a:cs typeface="Arial"/>
            </a:endParaRPr>
          </a:p>
          <a:p>
            <a:pPr lvl="1">
              <a:lnSpc>
                <a:spcPct val="100000"/>
              </a:lnSpc>
              <a:spcBef>
                <a:spcPts val="40"/>
              </a:spcBef>
              <a:buClr>
                <a:srgbClr val="070808"/>
              </a:buClr>
            </a:pPr>
            <a:endParaRPr dirty="0">
              <a:latin typeface="Montserrat" pitchFamily="2" charset="0"/>
              <a:cs typeface="Times New Roman"/>
            </a:endParaRPr>
          </a:p>
          <a:p>
            <a:pPr marL="542290" marR="420370" indent="-344805">
              <a:lnSpc>
                <a:spcPts val="2330"/>
              </a:lnSpc>
              <a:buChar char="•"/>
              <a:tabLst>
                <a:tab pos="541020" algn="l"/>
                <a:tab pos="541655" algn="l"/>
              </a:tabLst>
            </a:pPr>
            <a:r>
              <a:rPr sz="2000" dirty="0">
                <a:solidFill>
                  <a:srgbClr val="070808"/>
                </a:solidFill>
                <a:latin typeface="Montserrat" pitchFamily="2" charset="0"/>
                <a:cs typeface="Arial"/>
              </a:rPr>
              <a:t>May exceed Ratio Limits </a:t>
            </a:r>
            <a:r>
              <a:rPr sz="2000" u="heavy" dirty="0">
                <a:solidFill>
                  <a:srgbClr val="070808"/>
                </a:solidFill>
                <a:uFill>
                  <a:solidFill>
                    <a:srgbClr val="070808"/>
                  </a:solidFill>
                </a:uFill>
                <a:latin typeface="Montserrat" pitchFamily="2" charset="0"/>
                <a:cs typeface="Arial"/>
              </a:rPr>
              <a:t>with</a:t>
            </a:r>
            <a:r>
              <a:rPr sz="2000" dirty="0">
                <a:solidFill>
                  <a:srgbClr val="070808"/>
                </a:solidFill>
                <a:latin typeface="Montserrat" pitchFamily="2" charset="0"/>
                <a:cs typeface="Arial"/>
              </a:rPr>
              <a:t> documented  compensating factors such as:</a:t>
            </a:r>
            <a:endParaRPr sz="2000" dirty="0">
              <a:latin typeface="Montserrat" pitchFamily="2" charset="0"/>
              <a:cs typeface="Arial"/>
            </a:endParaRPr>
          </a:p>
          <a:p>
            <a:pPr marL="1122045" lvl="1" indent="-469900">
              <a:lnSpc>
                <a:spcPct val="100000"/>
              </a:lnSpc>
              <a:spcBef>
                <a:spcPts val="135"/>
              </a:spcBef>
              <a:buChar char="-"/>
              <a:tabLst>
                <a:tab pos="1122045" algn="l"/>
                <a:tab pos="1122680" algn="l"/>
              </a:tabLst>
            </a:pPr>
            <a:r>
              <a:rPr sz="2000" dirty="0">
                <a:solidFill>
                  <a:srgbClr val="070808"/>
                </a:solidFill>
                <a:latin typeface="Montserrat" pitchFamily="2" charset="0"/>
                <a:cs typeface="Arial"/>
              </a:rPr>
              <a:t>Zero or little payment shock</a:t>
            </a:r>
            <a:endParaRPr sz="2000" dirty="0">
              <a:latin typeface="Montserrat" pitchFamily="2" charset="0"/>
              <a:cs typeface="Arial"/>
            </a:endParaRPr>
          </a:p>
          <a:p>
            <a:pPr marL="1116330" lvl="1" indent="-473075">
              <a:lnSpc>
                <a:spcPct val="100000"/>
              </a:lnSpc>
              <a:spcBef>
                <a:spcPts val="135"/>
              </a:spcBef>
              <a:buChar char="-"/>
              <a:tabLst>
                <a:tab pos="1116330" algn="l"/>
                <a:tab pos="1116965" algn="l"/>
              </a:tabLst>
            </a:pPr>
            <a:r>
              <a:rPr sz="2000" dirty="0">
                <a:solidFill>
                  <a:srgbClr val="070808"/>
                </a:solidFill>
                <a:latin typeface="Montserrat" pitchFamily="2" charset="0"/>
                <a:cs typeface="Arial"/>
              </a:rPr>
              <a:t>620+ Credit score</a:t>
            </a:r>
            <a:endParaRPr sz="2000" dirty="0">
              <a:latin typeface="Montserrat" pitchFamily="2" charset="0"/>
              <a:cs typeface="Arial"/>
            </a:endParaRPr>
          </a:p>
          <a:p>
            <a:pPr marL="1119505" lvl="1" indent="-476250">
              <a:lnSpc>
                <a:spcPct val="100000"/>
              </a:lnSpc>
              <a:spcBef>
                <a:spcPts val="140"/>
              </a:spcBef>
              <a:buChar char="-"/>
              <a:tabLst>
                <a:tab pos="1119505" algn="l"/>
                <a:tab pos="1120140" algn="l"/>
              </a:tabLst>
            </a:pPr>
            <a:r>
              <a:rPr sz="2000" dirty="0">
                <a:solidFill>
                  <a:srgbClr val="070808"/>
                </a:solidFill>
                <a:latin typeface="Montserrat" pitchFamily="2" charset="0"/>
                <a:cs typeface="Arial"/>
              </a:rPr>
              <a:t>2+ years on the job</a:t>
            </a:r>
            <a:endParaRPr sz="2000" dirty="0">
              <a:latin typeface="Montserrat" pitchFamily="2" charset="0"/>
              <a:cs typeface="Arial"/>
            </a:endParaRPr>
          </a:p>
          <a:p>
            <a:pPr marL="1118870" lvl="1" indent="-475615">
              <a:lnSpc>
                <a:spcPct val="100000"/>
              </a:lnSpc>
              <a:spcBef>
                <a:spcPts val="65"/>
              </a:spcBef>
              <a:buChar char="-"/>
              <a:tabLst>
                <a:tab pos="1118870" algn="l"/>
                <a:tab pos="1119505" algn="l"/>
              </a:tabLst>
            </a:pPr>
            <a:r>
              <a:rPr sz="2000" dirty="0">
                <a:solidFill>
                  <a:srgbClr val="070808"/>
                </a:solidFill>
                <a:latin typeface="Montserrat" pitchFamily="2" charset="0"/>
                <a:cs typeface="Arial"/>
              </a:rPr>
              <a:t>And More...</a:t>
            </a:r>
            <a:endParaRPr sz="2000" dirty="0">
              <a:latin typeface="Montserrat" pitchFamily="2" charset="0"/>
              <a:cs typeface="Arial"/>
            </a:endParaRPr>
          </a:p>
          <a:p>
            <a:pPr marL="545465" indent="-347980">
              <a:lnSpc>
                <a:spcPct val="100000"/>
              </a:lnSpc>
              <a:spcBef>
                <a:spcPts val="140"/>
              </a:spcBef>
              <a:buChar char="•"/>
              <a:tabLst>
                <a:tab pos="545465" algn="l"/>
                <a:tab pos="546100" algn="l"/>
              </a:tabLst>
            </a:pPr>
            <a:r>
              <a:rPr sz="2000" dirty="0">
                <a:solidFill>
                  <a:srgbClr val="070808"/>
                </a:solidFill>
                <a:latin typeface="Montserrat" pitchFamily="2" charset="0"/>
                <a:cs typeface="Arial"/>
              </a:rPr>
              <a:t>Agency concurrence required for DTI waivers</a:t>
            </a:r>
            <a:endParaRPr sz="2000" dirty="0">
              <a:latin typeface="Montserrat" pitchFamily="2" charset="0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1" name="Connecteur droit 10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6328985" y="4147002"/>
            <a:ext cx="2187355" cy="134642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98500" y="532977"/>
            <a:ext cx="477964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55" dirty="0">
                <a:solidFill>
                  <a:srgbClr val="155592"/>
                </a:solidFill>
                <a:latin typeface="Montserrat" pitchFamily="2" charset="0"/>
              </a:rPr>
              <a:t>Credit</a:t>
            </a:r>
            <a:r>
              <a:rPr sz="3600" spc="245" dirty="0">
                <a:solidFill>
                  <a:srgbClr val="155592"/>
                </a:solidFill>
                <a:latin typeface="Montserrat" pitchFamily="2" charset="0"/>
              </a:rPr>
              <a:t> </a:t>
            </a:r>
            <a:r>
              <a:rPr sz="3600" spc="10" dirty="0">
                <a:solidFill>
                  <a:srgbClr val="155592"/>
                </a:solidFill>
                <a:latin typeface="Montserrat" pitchFamily="2" charset="0"/>
              </a:rPr>
              <a:t>Verification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617" y="1308986"/>
            <a:ext cx="7748905" cy="3159326"/>
          </a:xfrm>
          <a:prstGeom prst="rect">
            <a:avLst/>
          </a:prstGeom>
        </p:spPr>
        <p:txBody>
          <a:bodyPr vert="horz" wrap="square" lIns="0" tIns="125730" rIns="0" bIns="0" rtlCol="0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990"/>
              </a:spcBef>
              <a:buChar char="•"/>
              <a:tabLst>
                <a:tab pos="362585" algn="l"/>
                <a:tab pos="363220" algn="l"/>
              </a:tabLst>
            </a:pPr>
            <a:r>
              <a:rPr sz="2400" spc="30" dirty="0">
                <a:solidFill>
                  <a:srgbClr val="030303"/>
                </a:solidFill>
                <a:latin typeface="Montserrat" pitchFamily="2" charset="0"/>
                <a:cs typeface="Arial"/>
              </a:rPr>
              <a:t>Verification</a:t>
            </a:r>
            <a:endParaRPr sz="2400" dirty="0">
              <a:latin typeface="Montserrat" pitchFamily="2" charset="0"/>
              <a:cs typeface="Arial"/>
            </a:endParaRPr>
          </a:p>
          <a:p>
            <a:pPr marL="758825" lvl="1" indent="-306070">
              <a:lnSpc>
                <a:spcPct val="100000"/>
              </a:lnSpc>
              <a:spcBef>
                <a:spcPts val="790"/>
              </a:spcBef>
              <a:buChar char="-"/>
              <a:tabLst>
                <a:tab pos="758825" algn="l"/>
                <a:tab pos="759460" algn="l"/>
              </a:tabLst>
            </a:pPr>
            <a:r>
              <a:rPr sz="2000" spc="30" dirty="0">
                <a:solidFill>
                  <a:srgbClr val="030303"/>
                </a:solidFill>
                <a:latin typeface="Montserrat" pitchFamily="2" charset="0"/>
                <a:cs typeface="Arial"/>
              </a:rPr>
              <a:t>Residential </a:t>
            </a:r>
            <a:r>
              <a:rPr sz="2000" spc="40" dirty="0">
                <a:solidFill>
                  <a:srgbClr val="030303"/>
                </a:solidFill>
                <a:latin typeface="Montserrat" pitchFamily="2" charset="0"/>
                <a:cs typeface="Arial"/>
              </a:rPr>
              <a:t>Mortgage </a:t>
            </a:r>
            <a:r>
              <a:rPr sz="2000" spc="15" dirty="0">
                <a:solidFill>
                  <a:srgbClr val="030303"/>
                </a:solidFill>
                <a:latin typeface="Montserrat" pitchFamily="2" charset="0"/>
                <a:cs typeface="Arial"/>
              </a:rPr>
              <a:t>Credit </a:t>
            </a:r>
            <a:r>
              <a:rPr sz="2000" spc="35" dirty="0">
                <a:solidFill>
                  <a:srgbClr val="030303"/>
                </a:solidFill>
                <a:latin typeface="Montserrat" pitchFamily="2" charset="0"/>
                <a:cs typeface="Arial"/>
              </a:rPr>
              <a:t>Report</a:t>
            </a:r>
            <a:r>
              <a:rPr sz="2000" spc="650" dirty="0">
                <a:solidFill>
                  <a:srgbClr val="030303"/>
                </a:solidFill>
                <a:latin typeface="Montserrat" pitchFamily="2" charset="0"/>
                <a:cs typeface="Arial"/>
              </a:rPr>
              <a:t> </a:t>
            </a:r>
            <a:r>
              <a:rPr sz="2000" spc="10" dirty="0">
                <a:solidFill>
                  <a:srgbClr val="030303"/>
                </a:solidFill>
                <a:latin typeface="Montserrat" pitchFamily="2" charset="0"/>
                <a:cs typeface="Arial"/>
              </a:rPr>
              <a:t>(RMCR)</a:t>
            </a:r>
            <a:endParaRPr sz="2000" dirty="0">
              <a:latin typeface="Montserrat" pitchFamily="2" charset="0"/>
              <a:cs typeface="Arial"/>
            </a:endParaRPr>
          </a:p>
          <a:p>
            <a:pPr marL="751205" lvl="1" indent="-298450">
              <a:lnSpc>
                <a:spcPct val="100000"/>
              </a:lnSpc>
              <a:spcBef>
                <a:spcPts val="860"/>
              </a:spcBef>
              <a:buChar char="-"/>
              <a:tabLst>
                <a:tab pos="751205" algn="l"/>
                <a:tab pos="751840" algn="l"/>
              </a:tabLst>
            </a:pPr>
            <a:r>
              <a:rPr sz="2000" spc="35" dirty="0">
                <a:solidFill>
                  <a:srgbClr val="030303"/>
                </a:solidFill>
                <a:latin typeface="Montserrat" pitchFamily="2" charset="0"/>
                <a:cs typeface="Arial"/>
              </a:rPr>
              <a:t>Tri-Merged </a:t>
            </a:r>
            <a:r>
              <a:rPr sz="2000" spc="15" dirty="0">
                <a:solidFill>
                  <a:srgbClr val="030303"/>
                </a:solidFill>
                <a:latin typeface="Montserrat" pitchFamily="2" charset="0"/>
                <a:cs typeface="Arial"/>
              </a:rPr>
              <a:t>Credit</a:t>
            </a:r>
            <a:r>
              <a:rPr sz="2000" spc="325" dirty="0">
                <a:solidFill>
                  <a:srgbClr val="030303"/>
                </a:solidFill>
                <a:latin typeface="Montserrat" pitchFamily="2" charset="0"/>
                <a:cs typeface="Arial"/>
              </a:rPr>
              <a:t> </a:t>
            </a:r>
            <a:r>
              <a:rPr sz="2000" spc="35" dirty="0">
                <a:solidFill>
                  <a:srgbClr val="030303"/>
                </a:solidFill>
                <a:latin typeface="Montserrat" pitchFamily="2" charset="0"/>
                <a:cs typeface="Arial"/>
              </a:rPr>
              <a:t>Report</a:t>
            </a:r>
            <a:endParaRPr sz="2000" dirty="0">
              <a:latin typeface="Montserrat" pitchFamily="2" charset="0"/>
              <a:cs typeface="Arial"/>
            </a:endParaRPr>
          </a:p>
          <a:p>
            <a:pPr marL="355600" marR="339725" indent="-342900">
              <a:lnSpc>
                <a:spcPct val="106200"/>
              </a:lnSpc>
              <a:spcBef>
                <a:spcPts val="705"/>
              </a:spcBef>
              <a:buChar char="•"/>
              <a:tabLst>
                <a:tab pos="354330" algn="l"/>
                <a:tab pos="354965" algn="l"/>
              </a:tabLst>
            </a:pPr>
            <a:r>
              <a:rPr sz="2400" spc="50" dirty="0">
                <a:solidFill>
                  <a:srgbClr val="030303"/>
                </a:solidFill>
                <a:latin typeface="Montserrat" pitchFamily="2" charset="0"/>
                <a:cs typeface="Arial"/>
              </a:rPr>
              <a:t>Credit </a:t>
            </a:r>
            <a:r>
              <a:rPr sz="2400" spc="30" dirty="0">
                <a:solidFill>
                  <a:srgbClr val="030303"/>
                </a:solidFill>
                <a:latin typeface="Montserrat" pitchFamily="2" charset="0"/>
                <a:cs typeface="Arial"/>
              </a:rPr>
              <a:t>Alert </a:t>
            </a:r>
            <a:r>
              <a:rPr sz="2400" spc="45" dirty="0">
                <a:solidFill>
                  <a:srgbClr val="030303"/>
                </a:solidFill>
                <a:latin typeface="Montserrat" pitchFamily="2" charset="0"/>
                <a:cs typeface="Arial"/>
              </a:rPr>
              <a:t>Interactive </a:t>
            </a:r>
            <a:r>
              <a:rPr sz="2400" spc="25" dirty="0">
                <a:solidFill>
                  <a:srgbClr val="030303"/>
                </a:solidFill>
                <a:latin typeface="Montserrat" pitchFamily="2" charset="0"/>
                <a:cs typeface="Arial"/>
              </a:rPr>
              <a:t>Voice </a:t>
            </a:r>
            <a:r>
              <a:rPr sz="2400" spc="60" dirty="0">
                <a:solidFill>
                  <a:srgbClr val="030303"/>
                </a:solidFill>
                <a:latin typeface="Montserrat" pitchFamily="2" charset="0"/>
                <a:cs typeface="Arial"/>
              </a:rPr>
              <a:t>Response  System</a:t>
            </a:r>
            <a:r>
              <a:rPr sz="2400" spc="185" dirty="0">
                <a:solidFill>
                  <a:srgbClr val="03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45" dirty="0">
                <a:solidFill>
                  <a:srgbClr val="030303"/>
                </a:solidFill>
                <a:latin typeface="Montserrat" pitchFamily="2" charset="0"/>
                <a:cs typeface="Arial"/>
              </a:rPr>
              <a:t>(CAIVRS)</a:t>
            </a:r>
            <a:endParaRPr sz="2400" dirty="0">
              <a:latin typeface="Montserrat" pitchFamily="2" charset="0"/>
              <a:cs typeface="Arial"/>
            </a:endParaRPr>
          </a:p>
          <a:p>
            <a:pPr marL="360680" indent="-347980">
              <a:lnSpc>
                <a:spcPct val="100000"/>
              </a:lnSpc>
              <a:spcBef>
                <a:spcPts val="935"/>
              </a:spcBef>
              <a:buChar char="•"/>
              <a:tabLst>
                <a:tab pos="360680" algn="l"/>
                <a:tab pos="361315" algn="l"/>
                <a:tab pos="3048000" algn="l"/>
              </a:tabLst>
            </a:pPr>
            <a:r>
              <a:rPr sz="2400" spc="60" dirty="0">
                <a:solidFill>
                  <a:srgbClr val="030303"/>
                </a:solidFill>
                <a:latin typeface="Montserrat" pitchFamily="2" charset="0"/>
                <a:cs typeface="Arial"/>
              </a:rPr>
              <a:t>Rent</a:t>
            </a:r>
            <a:r>
              <a:rPr sz="2400" spc="85" dirty="0">
                <a:solidFill>
                  <a:srgbClr val="03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45" dirty="0">
                <a:solidFill>
                  <a:srgbClr val="030303"/>
                </a:solidFill>
                <a:latin typeface="Montserrat" pitchFamily="2" charset="0"/>
                <a:cs typeface="Arial"/>
              </a:rPr>
              <a:t>History</a:t>
            </a:r>
            <a:r>
              <a:rPr sz="2400" spc="40" dirty="0">
                <a:solidFill>
                  <a:srgbClr val="030303"/>
                </a:solidFill>
                <a:latin typeface="Montserrat" pitchFamily="2" charset="0"/>
                <a:cs typeface="Arial"/>
              </a:rPr>
              <a:t> -</a:t>
            </a:r>
            <a:r>
              <a:rPr lang="fr-FR" sz="2400" spc="40" dirty="0">
                <a:solidFill>
                  <a:srgbClr val="03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130" dirty="0">
                <a:solidFill>
                  <a:srgbClr val="030303"/>
                </a:solidFill>
                <a:latin typeface="Montserrat" pitchFamily="2" charset="0"/>
                <a:cs typeface="Arial"/>
              </a:rPr>
              <a:t>12</a:t>
            </a:r>
            <a:r>
              <a:rPr sz="2400" spc="-15" dirty="0">
                <a:solidFill>
                  <a:srgbClr val="03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65" dirty="0">
                <a:solidFill>
                  <a:srgbClr val="030303"/>
                </a:solidFill>
                <a:latin typeface="Montserrat" pitchFamily="2" charset="0"/>
                <a:cs typeface="Arial"/>
              </a:rPr>
              <a:t>months</a:t>
            </a:r>
            <a:endParaRPr sz="2400" dirty="0">
              <a:latin typeface="Montserrat" pitchFamily="2" charset="0"/>
              <a:cs typeface="Arial"/>
            </a:endParaRPr>
          </a:p>
          <a:p>
            <a:pPr marL="758825" lvl="1" indent="-306070">
              <a:lnSpc>
                <a:spcPct val="100000"/>
              </a:lnSpc>
              <a:spcBef>
                <a:spcPts val="760"/>
              </a:spcBef>
              <a:buChar char="-"/>
              <a:tabLst>
                <a:tab pos="758825" algn="l"/>
                <a:tab pos="759460" algn="l"/>
              </a:tabLst>
            </a:pPr>
            <a:r>
              <a:rPr sz="2000" spc="50" dirty="0">
                <a:solidFill>
                  <a:srgbClr val="030303"/>
                </a:solidFill>
                <a:latin typeface="Montserrat" pitchFamily="2" charset="0"/>
                <a:cs typeface="Arial"/>
              </a:rPr>
              <a:t>Required </a:t>
            </a:r>
            <a:r>
              <a:rPr sz="2000" spc="30" dirty="0">
                <a:solidFill>
                  <a:srgbClr val="030303"/>
                </a:solidFill>
                <a:latin typeface="Montserrat" pitchFamily="2" charset="0"/>
                <a:cs typeface="Arial"/>
              </a:rPr>
              <a:t>only </a:t>
            </a:r>
            <a:r>
              <a:rPr sz="2000" spc="-5" dirty="0">
                <a:solidFill>
                  <a:srgbClr val="030303"/>
                </a:solidFill>
                <a:latin typeface="Montserrat" pitchFamily="2" charset="0"/>
                <a:cs typeface="Arial"/>
              </a:rPr>
              <a:t>if </a:t>
            </a:r>
            <a:r>
              <a:rPr sz="2000" spc="60" dirty="0">
                <a:solidFill>
                  <a:srgbClr val="030303"/>
                </a:solidFill>
                <a:latin typeface="Montserrat" pitchFamily="2" charset="0"/>
                <a:cs typeface="Arial"/>
              </a:rPr>
              <a:t>FICO </a:t>
            </a:r>
            <a:r>
              <a:rPr sz="2000" spc="55" dirty="0">
                <a:solidFill>
                  <a:srgbClr val="030303"/>
                </a:solidFill>
                <a:latin typeface="Montserrat" pitchFamily="2" charset="0"/>
                <a:cs typeface="Times New Roman"/>
              </a:rPr>
              <a:t>&lt;</a:t>
            </a:r>
            <a:r>
              <a:rPr sz="2000" spc="375" dirty="0">
                <a:solidFill>
                  <a:srgbClr val="030303"/>
                </a:solidFill>
                <a:latin typeface="Montserrat" pitchFamily="2" charset="0"/>
                <a:cs typeface="Times New Roman"/>
              </a:rPr>
              <a:t> </a:t>
            </a:r>
            <a:r>
              <a:rPr sz="2000" spc="55" dirty="0">
                <a:solidFill>
                  <a:srgbClr val="030303"/>
                </a:solidFill>
                <a:latin typeface="Montserrat" pitchFamily="2" charset="0"/>
                <a:cs typeface="Arial"/>
              </a:rPr>
              <a:t>660</a:t>
            </a:r>
            <a:endParaRPr sz="2000" dirty="0">
              <a:latin typeface="Montserrat" pitchFamily="2" charset="0"/>
              <a:cs typeface="Arial"/>
            </a:endParaRPr>
          </a:p>
        </p:txBody>
      </p:sp>
      <p:sp>
        <p:nvSpPr>
          <p:cNvPr id="8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0" name="Connecteur droit 9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2299" y="536590"/>
            <a:ext cx="3723004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15" dirty="0">
                <a:solidFill>
                  <a:srgbClr val="155592"/>
                </a:solidFill>
                <a:latin typeface="Montserrat" pitchFamily="2" charset="0"/>
              </a:rPr>
              <a:t>Credit</a:t>
            </a:r>
            <a:r>
              <a:rPr sz="3600" spc="195" dirty="0">
                <a:solidFill>
                  <a:srgbClr val="155592"/>
                </a:solidFill>
                <a:latin typeface="Montserrat" pitchFamily="2" charset="0"/>
              </a:rPr>
              <a:t> </a:t>
            </a:r>
            <a:r>
              <a:rPr sz="3600" spc="35" dirty="0">
                <a:solidFill>
                  <a:srgbClr val="155592"/>
                </a:solidFill>
                <a:latin typeface="Montserrat" pitchFamily="2" charset="0"/>
              </a:rPr>
              <a:t>History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3894" y="1378258"/>
            <a:ext cx="8851406" cy="44986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indent="-341630">
              <a:lnSpc>
                <a:spcPct val="150000"/>
              </a:lnSpc>
              <a:spcBef>
                <a:spcPts val="100"/>
              </a:spcBef>
              <a:buChar char="•"/>
              <a:tabLst>
                <a:tab pos="354330" algn="l"/>
                <a:tab pos="354965" algn="l"/>
              </a:tabLst>
            </a:pPr>
            <a:r>
              <a:rPr sz="2400" spc="100" dirty="0">
                <a:solidFill>
                  <a:srgbClr val="050707"/>
                </a:solidFill>
                <a:latin typeface="Montserrat" pitchFamily="2" charset="0"/>
                <a:cs typeface="Arial"/>
              </a:rPr>
              <a:t>No </a:t>
            </a:r>
            <a:r>
              <a:rPr sz="2400" spc="30" dirty="0">
                <a:solidFill>
                  <a:srgbClr val="050707"/>
                </a:solidFill>
                <a:latin typeface="Montserrat" pitchFamily="2" charset="0"/>
                <a:cs typeface="Arial"/>
              </a:rPr>
              <a:t>Credit </a:t>
            </a:r>
            <a:r>
              <a:rPr sz="2400" spc="45" dirty="0">
                <a:solidFill>
                  <a:srgbClr val="050707"/>
                </a:solidFill>
                <a:latin typeface="Montserrat" pitchFamily="2" charset="0"/>
                <a:cs typeface="Arial"/>
              </a:rPr>
              <a:t>Lines </a:t>
            </a:r>
            <a:r>
              <a:rPr lang="fr-FR" sz="2400" dirty="0">
                <a:latin typeface="Montserrat" pitchFamily="2" charset="0"/>
              </a:rPr>
              <a:t>≠ </a:t>
            </a:r>
            <a:r>
              <a:rPr sz="2400" spc="75" dirty="0">
                <a:solidFill>
                  <a:srgbClr val="050707"/>
                </a:solidFill>
                <a:latin typeface="Montserrat" pitchFamily="2" charset="0"/>
                <a:cs typeface="Arial"/>
              </a:rPr>
              <a:t>Bad</a:t>
            </a:r>
            <a:r>
              <a:rPr sz="2400" spc="-465" dirty="0">
                <a:solidFill>
                  <a:srgbClr val="050707"/>
                </a:solidFill>
                <a:latin typeface="Montserrat" pitchFamily="2" charset="0"/>
                <a:cs typeface="Arial"/>
              </a:rPr>
              <a:t> </a:t>
            </a:r>
            <a:r>
              <a:rPr sz="2400" spc="30" dirty="0">
                <a:solidFill>
                  <a:srgbClr val="050707"/>
                </a:solidFill>
                <a:latin typeface="Montserrat" pitchFamily="2" charset="0"/>
                <a:cs typeface="Arial"/>
              </a:rPr>
              <a:t>Credit</a:t>
            </a:r>
            <a:endParaRPr lang="fr-FR" sz="2400" spc="30" dirty="0">
              <a:solidFill>
                <a:srgbClr val="050707"/>
              </a:solidFill>
              <a:latin typeface="Montserrat" pitchFamily="2" charset="0"/>
              <a:cs typeface="Arial"/>
            </a:endParaRPr>
          </a:p>
          <a:p>
            <a:pPr marL="355600" indent="-342900">
              <a:lnSpc>
                <a:spcPct val="150000"/>
              </a:lnSpc>
              <a:spcBef>
                <a:spcPts val="100"/>
              </a:spcBef>
              <a:buFontTx/>
              <a:buChar char="•"/>
              <a:tabLst>
                <a:tab pos="355600" algn="l"/>
                <a:tab pos="356235" algn="l"/>
              </a:tabLst>
            </a:pPr>
            <a:r>
              <a:rPr lang="en-US" sz="2400" spc="35" dirty="0">
                <a:solidFill>
                  <a:srgbClr val="050707"/>
                </a:solidFill>
                <a:latin typeface="Montserrat" pitchFamily="2" charset="0"/>
                <a:cs typeface="Arial"/>
              </a:rPr>
              <a:t>Scores</a:t>
            </a:r>
            <a:r>
              <a:rPr lang="en-US" sz="2400" spc="-40" dirty="0">
                <a:solidFill>
                  <a:srgbClr val="050707"/>
                </a:solidFill>
                <a:latin typeface="Montserrat" pitchFamily="2" charset="0"/>
                <a:cs typeface="Arial"/>
              </a:rPr>
              <a:t> </a:t>
            </a:r>
            <a:r>
              <a:rPr lang="en-US" sz="2400" spc="25" dirty="0">
                <a:solidFill>
                  <a:srgbClr val="050707"/>
                </a:solidFill>
                <a:latin typeface="Montserrat" pitchFamily="2" charset="0"/>
                <a:cs typeface="Arial"/>
              </a:rPr>
              <a:t>- </a:t>
            </a:r>
            <a:r>
              <a:rPr lang="en-US" sz="2400" spc="145" dirty="0">
                <a:solidFill>
                  <a:srgbClr val="050707"/>
                </a:solidFill>
                <a:latin typeface="Montserrat" pitchFamily="2" charset="0"/>
                <a:cs typeface="Arial"/>
              </a:rPr>
              <a:t>NO</a:t>
            </a:r>
            <a:r>
              <a:rPr lang="en-US" sz="2400" spc="-70" dirty="0">
                <a:solidFill>
                  <a:srgbClr val="050707"/>
                </a:solidFill>
                <a:latin typeface="Montserrat" pitchFamily="2" charset="0"/>
                <a:cs typeface="Arial"/>
              </a:rPr>
              <a:t> </a:t>
            </a:r>
            <a:r>
              <a:rPr lang="en-US" sz="2400" spc="85" dirty="0">
                <a:solidFill>
                  <a:srgbClr val="050707"/>
                </a:solidFill>
                <a:latin typeface="Montserrat" pitchFamily="2" charset="0"/>
                <a:cs typeface="Arial"/>
              </a:rPr>
              <a:t>MINIMUM</a:t>
            </a:r>
          </a:p>
          <a:p>
            <a:pPr marL="461009">
              <a:spcBef>
                <a:spcPts val="580"/>
              </a:spcBef>
              <a:tabLst>
                <a:tab pos="1005840" algn="l"/>
                <a:tab pos="1858645" algn="l"/>
              </a:tabLst>
            </a:pPr>
            <a:r>
              <a:rPr lang="en-US" sz="2000" spc="4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-   </a:t>
            </a:r>
            <a:r>
              <a:rPr lang="en-US" sz="2000" dirty="0">
                <a:latin typeface="Montserrat" pitchFamily="2" charset="0"/>
                <a:cs typeface="Arial" panose="020B0604020202020204" pitchFamily="34" charset="0"/>
              </a:rPr>
              <a:t>≥</a:t>
            </a:r>
            <a:r>
              <a:rPr lang="en-US" sz="2000" b="1" dirty="0">
                <a:latin typeface="Montserrat" pitchFamily="2" charset="0"/>
                <a:cs typeface="Arial" panose="020B0604020202020204" pitchFamily="34" charset="0"/>
              </a:rPr>
              <a:t> </a:t>
            </a:r>
            <a:r>
              <a:rPr lang="en-US" sz="2000" spc="10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660</a:t>
            </a:r>
            <a:r>
              <a:rPr lang="en-US" sz="2000" spc="-114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 </a:t>
            </a:r>
            <a:r>
              <a:rPr lang="en-US" sz="2000" spc="6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-	</a:t>
            </a:r>
            <a:r>
              <a:rPr lang="en-US" sz="2000" spc="12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no </a:t>
            </a:r>
            <a:r>
              <a:rPr lang="en-US" sz="2000" spc="4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further </a:t>
            </a:r>
            <a:r>
              <a:rPr lang="en-US" sz="2000" spc="6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review </a:t>
            </a:r>
            <a:r>
              <a:rPr lang="en-US" sz="2000" spc="2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of</a:t>
            </a:r>
            <a:r>
              <a:rPr lang="en-US" sz="2000" spc="17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 </a:t>
            </a:r>
            <a:r>
              <a:rPr lang="en-US" sz="2000" spc="6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credit</a:t>
            </a:r>
            <a:endParaRPr lang="en-US" sz="2000" dirty="0">
              <a:latin typeface="Montserrat" pitchFamily="2" charset="0"/>
              <a:cs typeface="Arial" panose="020B0604020202020204" pitchFamily="34" charset="0"/>
            </a:endParaRPr>
          </a:p>
          <a:p>
            <a:pPr marL="457834">
              <a:spcBef>
                <a:spcPts val="480"/>
              </a:spcBef>
              <a:tabLst>
                <a:tab pos="760730" algn="l"/>
                <a:tab pos="1867535" algn="l"/>
              </a:tabLst>
            </a:pPr>
            <a:r>
              <a:rPr lang="en-US" sz="2000" spc="5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-	</a:t>
            </a:r>
            <a:r>
              <a:rPr lang="en-US" sz="2000" spc="85" dirty="0">
                <a:solidFill>
                  <a:srgbClr val="1C1D1F"/>
                </a:solidFill>
                <a:latin typeface="Montserrat" pitchFamily="2" charset="0"/>
                <a:cs typeface="Arial" panose="020B0604020202020204" pitchFamily="34" charset="0"/>
              </a:rPr>
              <a:t>&lt;</a:t>
            </a:r>
            <a:r>
              <a:rPr lang="en-US" sz="2000" spc="155" dirty="0">
                <a:solidFill>
                  <a:srgbClr val="1C1D1F"/>
                </a:solidFill>
                <a:latin typeface="Montserrat" pitchFamily="2" charset="0"/>
                <a:cs typeface="Arial" panose="020B0604020202020204" pitchFamily="34" charset="0"/>
              </a:rPr>
              <a:t> </a:t>
            </a:r>
            <a:r>
              <a:rPr lang="en-US" sz="2000" spc="8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660</a:t>
            </a:r>
            <a:r>
              <a:rPr lang="en-US" sz="2000" spc="-4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 </a:t>
            </a:r>
            <a:r>
              <a:rPr lang="en-US" sz="2000" spc="5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-	</a:t>
            </a:r>
            <a:r>
              <a:rPr lang="en-US" sz="2000" spc="7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review </a:t>
            </a:r>
            <a:r>
              <a:rPr lang="en-US" sz="2000" spc="8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per </a:t>
            </a:r>
            <a:r>
              <a:rPr lang="en-US" sz="2000" spc="7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Rural </a:t>
            </a:r>
            <a:r>
              <a:rPr lang="en-US" sz="2000" spc="6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Development</a:t>
            </a:r>
            <a:r>
              <a:rPr lang="en-US" sz="2000" spc="14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 </a:t>
            </a:r>
            <a:r>
              <a:rPr lang="en-US" sz="2000" spc="5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Regulations</a:t>
            </a:r>
            <a:endParaRPr lang="en-US" sz="2000" dirty="0">
              <a:latin typeface="Montserrat" pitchFamily="2" charset="0"/>
              <a:cs typeface="Arial" panose="020B0604020202020204" pitchFamily="34" charset="0"/>
            </a:endParaRPr>
          </a:p>
          <a:p>
            <a:pPr marL="354330" indent="-341630">
              <a:lnSpc>
                <a:spcPct val="150000"/>
              </a:lnSpc>
              <a:spcBef>
                <a:spcPts val="455"/>
              </a:spcBef>
              <a:buChar char="•"/>
              <a:tabLst>
                <a:tab pos="353695" algn="l"/>
                <a:tab pos="354965" algn="l"/>
              </a:tabLst>
            </a:pPr>
            <a:r>
              <a:rPr lang="en-US" sz="2400" spc="4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Credit </a:t>
            </a:r>
            <a:r>
              <a:rPr lang="en-US" sz="2400" spc="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Waiver </a:t>
            </a:r>
            <a:r>
              <a:rPr lang="en-US" sz="2400" spc="5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from </a:t>
            </a:r>
            <a:r>
              <a:rPr lang="en-US" sz="2400" spc="7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Lender's</a:t>
            </a:r>
            <a:r>
              <a:rPr lang="en-US" sz="2400" spc="29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 </a:t>
            </a:r>
            <a:r>
              <a:rPr lang="en-US" sz="2400" spc="3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Underwriter</a:t>
            </a:r>
            <a:endParaRPr lang="en-US" sz="2400" dirty="0">
              <a:latin typeface="Montserrat" pitchFamily="2" charset="0"/>
              <a:cs typeface="Arial" panose="020B0604020202020204" pitchFamily="34" charset="0"/>
            </a:endParaRPr>
          </a:p>
          <a:p>
            <a:pPr marL="469265" lvl="1" indent="-8255">
              <a:spcBef>
                <a:spcPts val="530"/>
              </a:spcBef>
              <a:buChar char="-"/>
              <a:tabLst>
                <a:tab pos="749935" algn="l"/>
                <a:tab pos="750570" algn="l"/>
              </a:tabLst>
            </a:pPr>
            <a:r>
              <a:rPr lang="en-US" sz="2000" spc="4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  Temporary</a:t>
            </a:r>
            <a:r>
              <a:rPr lang="en-US" sz="2000" spc="17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 </a:t>
            </a:r>
            <a:r>
              <a:rPr lang="en-US" sz="2000" spc="7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circumstances</a:t>
            </a:r>
            <a:r>
              <a:rPr lang="en-US" sz="2000" spc="75" dirty="0">
                <a:solidFill>
                  <a:srgbClr val="1C1D1F"/>
                </a:solidFill>
                <a:latin typeface="Montserrat" pitchFamily="2" charset="0"/>
                <a:cs typeface="Arial" panose="020B0604020202020204" pitchFamily="34" charset="0"/>
              </a:rPr>
              <a:t>,</a:t>
            </a:r>
            <a:endParaRPr lang="en-US" sz="2000" dirty="0">
              <a:latin typeface="Montserrat" pitchFamily="2" charset="0"/>
              <a:cs typeface="Arial" panose="020B0604020202020204" pitchFamily="34" charset="0"/>
            </a:endParaRPr>
          </a:p>
          <a:p>
            <a:pPr marL="753745" lvl="1" indent="-292735">
              <a:spcBef>
                <a:spcPts val="480"/>
              </a:spcBef>
              <a:buChar char="-"/>
              <a:tabLst>
                <a:tab pos="753745" algn="l"/>
                <a:tab pos="754380" algn="l"/>
              </a:tabLst>
            </a:pPr>
            <a:r>
              <a:rPr lang="en-US" sz="2000" spc="8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Beyond </a:t>
            </a:r>
            <a:r>
              <a:rPr lang="en-US" sz="2000" spc="6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applicant's</a:t>
            </a:r>
            <a:r>
              <a:rPr lang="en-US" sz="2000" spc="10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 </a:t>
            </a:r>
            <a:r>
              <a:rPr lang="en-US" sz="2000" spc="6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control</a:t>
            </a:r>
            <a:r>
              <a:rPr lang="en-US" sz="2000" spc="65" dirty="0">
                <a:solidFill>
                  <a:srgbClr val="1C1D1F"/>
                </a:solidFill>
                <a:latin typeface="Montserrat" pitchFamily="2" charset="0"/>
                <a:cs typeface="Arial" panose="020B0604020202020204" pitchFamily="34" charset="0"/>
              </a:rPr>
              <a:t>,</a:t>
            </a:r>
            <a:endParaRPr lang="en-US" sz="2000" dirty="0">
              <a:latin typeface="Montserrat" pitchFamily="2" charset="0"/>
              <a:cs typeface="Arial" panose="020B0604020202020204" pitchFamily="34" charset="0"/>
            </a:endParaRPr>
          </a:p>
          <a:p>
            <a:pPr marL="469265" marR="2996565" lvl="1" indent="-8255">
              <a:buChar char="-"/>
              <a:tabLst>
                <a:tab pos="764540" algn="l"/>
                <a:tab pos="765175" algn="l"/>
              </a:tabLst>
            </a:pPr>
            <a:r>
              <a:rPr lang="en-US" sz="2000" spc="10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  and </a:t>
            </a:r>
            <a:r>
              <a:rPr lang="en-US" sz="2000" spc="6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circumstances</a:t>
            </a:r>
            <a:r>
              <a:rPr lang="en-US" sz="2000" spc="-4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 </a:t>
            </a:r>
            <a:r>
              <a:rPr lang="en-US" sz="2000" spc="9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removed</a:t>
            </a:r>
            <a:r>
              <a:rPr lang="en-US" sz="2000" spc="95" dirty="0">
                <a:solidFill>
                  <a:srgbClr val="1C1D1F"/>
                </a:solidFill>
                <a:latin typeface="Montserrat" pitchFamily="2" charset="0"/>
                <a:cs typeface="Arial" panose="020B0604020202020204" pitchFamily="34" charset="0"/>
              </a:rPr>
              <a:t>; </a:t>
            </a:r>
            <a:r>
              <a:rPr lang="en-US" sz="2000" spc="9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 or</a:t>
            </a:r>
            <a:endParaRPr lang="en-US" sz="2000" dirty="0">
              <a:latin typeface="Montserrat" pitchFamily="2" charset="0"/>
              <a:cs typeface="Arial" panose="020B0604020202020204" pitchFamily="34" charset="0"/>
            </a:endParaRPr>
          </a:p>
          <a:p>
            <a:pPr marL="757555" lvl="1" indent="-296545">
              <a:spcBef>
                <a:spcPts val="480"/>
              </a:spcBef>
              <a:buChar char="-"/>
              <a:tabLst>
                <a:tab pos="757555" algn="l"/>
                <a:tab pos="758190" algn="l"/>
              </a:tabLst>
            </a:pPr>
            <a:r>
              <a:rPr lang="en-US" sz="2000" spc="50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Justifiable</a:t>
            </a:r>
            <a:r>
              <a:rPr lang="en-US" sz="2000" spc="114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 </a:t>
            </a:r>
            <a:r>
              <a:rPr lang="en-US" sz="2000" spc="75" dirty="0">
                <a:solidFill>
                  <a:srgbClr val="050707"/>
                </a:solidFill>
                <a:latin typeface="Montserrat" pitchFamily="2" charset="0"/>
                <a:cs typeface="Arial" panose="020B0604020202020204" pitchFamily="34" charset="0"/>
              </a:rPr>
              <a:t>dispute</a:t>
            </a:r>
            <a:endParaRPr lang="en-US" sz="2000" dirty="0">
              <a:latin typeface="Montserrat" pitchFamily="2" charset="0"/>
              <a:cs typeface="Arial" panose="020B0604020202020204" pitchFamily="34" charset="0"/>
            </a:endParaRPr>
          </a:p>
          <a:p>
            <a:pPr marL="355600" indent="-342900">
              <a:lnSpc>
                <a:spcPct val="150000"/>
              </a:lnSpc>
              <a:spcBef>
                <a:spcPts val="100"/>
              </a:spcBef>
              <a:buFontTx/>
              <a:buChar char="•"/>
              <a:tabLst>
                <a:tab pos="355600" algn="l"/>
                <a:tab pos="356235" algn="l"/>
              </a:tabLst>
            </a:pPr>
            <a:endParaRPr lang="en-US" sz="2400" dirty="0">
              <a:latin typeface="Montserrat" pitchFamily="2" charset="0"/>
              <a:cs typeface="Arial"/>
            </a:endParaRPr>
          </a:p>
        </p:txBody>
      </p:sp>
      <p:sp>
        <p:nvSpPr>
          <p:cNvPr id="10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2299" y="514313"/>
            <a:ext cx="367284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60" dirty="0">
                <a:solidFill>
                  <a:srgbClr val="155592"/>
                </a:solidFill>
                <a:latin typeface="Montserrat" pitchFamily="2" charset="0"/>
              </a:rPr>
              <a:t>Risk</a:t>
            </a:r>
            <a:r>
              <a:rPr sz="3600" spc="5" dirty="0">
                <a:solidFill>
                  <a:srgbClr val="155592"/>
                </a:solidFill>
                <a:latin typeface="Montserrat" pitchFamily="2" charset="0"/>
              </a:rPr>
              <a:t> </a:t>
            </a:r>
            <a:r>
              <a:rPr sz="3600" spc="60" dirty="0">
                <a:solidFill>
                  <a:srgbClr val="155592"/>
                </a:solidFill>
                <a:latin typeface="Montserrat" pitchFamily="2" charset="0"/>
              </a:rPr>
              <a:t>Layering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617" y="1658265"/>
            <a:ext cx="5783580" cy="2466060"/>
          </a:xfrm>
          <a:prstGeom prst="rect">
            <a:avLst/>
          </a:prstGeom>
        </p:spPr>
        <p:txBody>
          <a:bodyPr vert="horz" wrap="square" lIns="0" tIns="130810" rIns="0" bIns="0" rtlCol="0">
            <a:spAutoFit/>
          </a:bodyPr>
          <a:lstStyle/>
          <a:p>
            <a:pPr marL="361950" indent="-349250">
              <a:lnSpc>
                <a:spcPct val="100000"/>
              </a:lnSpc>
              <a:spcBef>
                <a:spcPts val="1030"/>
              </a:spcBef>
              <a:buChar char="•"/>
              <a:tabLst>
                <a:tab pos="361315" algn="l"/>
                <a:tab pos="362585" algn="l"/>
              </a:tabLst>
            </a:pPr>
            <a:r>
              <a:rPr sz="2400" spc="60" dirty="0">
                <a:solidFill>
                  <a:srgbClr val="010303"/>
                </a:solidFill>
                <a:latin typeface="Montserrat" pitchFamily="2" charset="0"/>
                <a:cs typeface="Arial"/>
              </a:rPr>
              <a:t>Payment</a:t>
            </a:r>
            <a:r>
              <a:rPr sz="2400" spc="155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75" dirty="0">
                <a:solidFill>
                  <a:srgbClr val="010303"/>
                </a:solidFill>
                <a:latin typeface="Montserrat" pitchFamily="2" charset="0"/>
                <a:cs typeface="Arial"/>
              </a:rPr>
              <a:t>Shock</a:t>
            </a:r>
            <a:endParaRPr sz="2400" dirty="0">
              <a:latin typeface="Montserrat" pitchFamily="2" charset="0"/>
              <a:cs typeface="Arial"/>
            </a:endParaRPr>
          </a:p>
          <a:p>
            <a:pPr marL="360680" indent="-347980">
              <a:lnSpc>
                <a:spcPct val="100000"/>
              </a:lnSpc>
              <a:spcBef>
                <a:spcPts val="935"/>
              </a:spcBef>
              <a:buChar char="•"/>
              <a:tabLst>
                <a:tab pos="360680" algn="l"/>
                <a:tab pos="361315" algn="l"/>
              </a:tabLst>
            </a:pPr>
            <a:r>
              <a:rPr sz="2400" spc="50" dirty="0">
                <a:solidFill>
                  <a:srgbClr val="010303"/>
                </a:solidFill>
                <a:latin typeface="Montserrat" pitchFamily="2" charset="0"/>
                <a:cs typeface="Arial"/>
              </a:rPr>
              <a:t>Ratio</a:t>
            </a:r>
            <a:r>
              <a:rPr sz="2400" spc="135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25" dirty="0">
                <a:solidFill>
                  <a:srgbClr val="010303"/>
                </a:solidFill>
                <a:latin typeface="Montserrat" pitchFamily="2" charset="0"/>
                <a:cs typeface="Arial"/>
              </a:rPr>
              <a:t>Wavier</a:t>
            </a:r>
            <a:endParaRPr sz="2400" dirty="0">
              <a:latin typeface="Montserrat" pitchFamily="2" charset="0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005"/>
              </a:spcBef>
              <a:buChar char="•"/>
              <a:tabLst>
                <a:tab pos="354330" algn="l"/>
                <a:tab pos="354965" algn="l"/>
              </a:tabLst>
            </a:pPr>
            <a:r>
              <a:rPr sz="2400" spc="50" dirty="0">
                <a:solidFill>
                  <a:srgbClr val="010303"/>
                </a:solidFill>
                <a:latin typeface="Montserrat" pitchFamily="2" charset="0"/>
                <a:cs typeface="Arial"/>
              </a:rPr>
              <a:t>Credit</a:t>
            </a:r>
            <a:r>
              <a:rPr sz="2400" spc="19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25" dirty="0">
                <a:solidFill>
                  <a:srgbClr val="010303"/>
                </a:solidFill>
                <a:latin typeface="Montserrat" pitchFamily="2" charset="0"/>
                <a:cs typeface="Arial"/>
              </a:rPr>
              <a:t>Waiver</a:t>
            </a:r>
            <a:endParaRPr sz="2400" dirty="0">
              <a:latin typeface="Montserrat" pitchFamily="2" charset="0"/>
              <a:cs typeface="Arial"/>
            </a:endParaRPr>
          </a:p>
          <a:p>
            <a:pPr marL="353695" indent="-340995">
              <a:lnSpc>
                <a:spcPct val="100000"/>
              </a:lnSpc>
              <a:spcBef>
                <a:spcPts val="935"/>
              </a:spcBef>
              <a:buChar char="•"/>
              <a:tabLst>
                <a:tab pos="353695" algn="l"/>
                <a:tab pos="354330" algn="l"/>
              </a:tabLst>
            </a:pPr>
            <a:r>
              <a:rPr sz="2400" spc="70" dirty="0">
                <a:solidFill>
                  <a:srgbClr val="010303"/>
                </a:solidFill>
                <a:latin typeface="Montserrat" pitchFamily="2" charset="0"/>
                <a:cs typeface="Arial"/>
              </a:rPr>
              <a:t>2-1 </a:t>
            </a:r>
            <a:r>
              <a:rPr sz="2400" spc="80" dirty="0">
                <a:solidFill>
                  <a:srgbClr val="010303"/>
                </a:solidFill>
                <a:latin typeface="Montserrat" pitchFamily="2" charset="0"/>
                <a:cs typeface="Arial"/>
              </a:rPr>
              <a:t>Buy</a:t>
            </a:r>
            <a:r>
              <a:rPr sz="2400" spc="75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90" dirty="0">
                <a:solidFill>
                  <a:srgbClr val="010303"/>
                </a:solidFill>
                <a:latin typeface="Montserrat" pitchFamily="2" charset="0"/>
                <a:cs typeface="Arial"/>
              </a:rPr>
              <a:t>Dawn</a:t>
            </a:r>
            <a:endParaRPr sz="2400" dirty="0">
              <a:latin typeface="Montserrat" pitchFamily="2" charset="0"/>
              <a:cs typeface="Arial"/>
            </a:endParaRPr>
          </a:p>
          <a:p>
            <a:pPr marL="354330" indent="-341630">
              <a:lnSpc>
                <a:spcPct val="100000"/>
              </a:lnSpc>
              <a:spcBef>
                <a:spcPts val="1005"/>
              </a:spcBef>
              <a:buChar char="•"/>
              <a:tabLst>
                <a:tab pos="354330" algn="l"/>
                <a:tab pos="354965" algn="l"/>
              </a:tabLst>
            </a:pPr>
            <a:r>
              <a:rPr sz="2400" spc="50" dirty="0">
                <a:solidFill>
                  <a:srgbClr val="010303"/>
                </a:solidFill>
                <a:latin typeface="Montserrat" pitchFamily="2" charset="0"/>
                <a:cs typeface="Arial"/>
              </a:rPr>
              <a:t>Co-Applicant </a:t>
            </a:r>
            <a:r>
              <a:rPr sz="2400" spc="70" dirty="0">
                <a:solidFill>
                  <a:srgbClr val="010303"/>
                </a:solidFill>
                <a:latin typeface="Montserrat" pitchFamily="2" charset="0"/>
                <a:cs typeface="Arial"/>
              </a:rPr>
              <a:t>score </a:t>
            </a:r>
            <a:r>
              <a:rPr sz="2400" spc="75" dirty="0">
                <a:solidFill>
                  <a:srgbClr val="010303"/>
                </a:solidFill>
                <a:latin typeface="Montserrat" pitchFamily="2" charset="0"/>
                <a:cs typeface="Arial"/>
              </a:rPr>
              <a:t>below</a:t>
            </a:r>
            <a:r>
              <a:rPr sz="2400" spc="27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75" dirty="0">
                <a:solidFill>
                  <a:srgbClr val="010303"/>
                </a:solidFill>
                <a:latin typeface="Montserrat" pitchFamily="2" charset="0"/>
                <a:cs typeface="Arial"/>
              </a:rPr>
              <a:t>620</a:t>
            </a:r>
            <a:endParaRPr sz="2400" dirty="0">
              <a:latin typeface="Montserrat" pitchFamily="2" charset="0"/>
              <a:cs typeface="Arial"/>
            </a:endParaRPr>
          </a:p>
        </p:txBody>
      </p:sp>
      <p:sp>
        <p:nvSpPr>
          <p:cNvPr id="7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5307025" y="4308574"/>
            <a:ext cx="2743158" cy="14720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2299" y="507124"/>
            <a:ext cx="3627754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dirty="0">
                <a:solidFill>
                  <a:srgbClr val="155592"/>
                </a:solidFill>
                <a:latin typeface="Montserrat" pitchFamily="2" charset="0"/>
              </a:rPr>
              <a:t>Other Criteria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78118" y="1524174"/>
            <a:ext cx="7659370" cy="3800528"/>
          </a:xfrm>
          <a:prstGeom prst="rect">
            <a:avLst/>
          </a:prstGeom>
        </p:spPr>
        <p:txBody>
          <a:bodyPr vert="horz" wrap="square" lIns="0" tIns="127000" rIns="0" bIns="0" rtlCol="0">
            <a:spAutoFit/>
          </a:bodyPr>
          <a:lstStyle/>
          <a:p>
            <a:pPr marL="608330" indent="-336550">
              <a:lnSpc>
                <a:spcPct val="100000"/>
              </a:lnSpc>
              <a:spcBef>
                <a:spcPts val="1000"/>
              </a:spcBef>
              <a:buChar char="•"/>
              <a:tabLst>
                <a:tab pos="621030" algn="l"/>
                <a:tab pos="621665" algn="l"/>
              </a:tabLst>
            </a:pPr>
            <a:r>
              <a:rPr sz="2400" spc="50" dirty="0">
                <a:solidFill>
                  <a:srgbClr val="010303"/>
                </a:solidFill>
                <a:latin typeface="Montserrat" pitchFamily="2" charset="0"/>
                <a:cs typeface="Arial"/>
              </a:rPr>
              <a:t>Do not </a:t>
            </a:r>
            <a:r>
              <a:rPr sz="2400" spc="45" dirty="0">
                <a:solidFill>
                  <a:srgbClr val="010303"/>
                </a:solidFill>
                <a:latin typeface="Montserrat" pitchFamily="2" charset="0"/>
                <a:cs typeface="Arial"/>
              </a:rPr>
              <a:t>own a</a:t>
            </a:r>
            <a:r>
              <a:rPr sz="2400" spc="-55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30" dirty="0">
                <a:solidFill>
                  <a:srgbClr val="010303"/>
                </a:solidFill>
                <a:latin typeface="Montserrat" pitchFamily="2" charset="0"/>
                <a:cs typeface="Arial"/>
              </a:rPr>
              <a:t>dwelling</a:t>
            </a:r>
            <a:endParaRPr sz="2400" dirty="0">
              <a:latin typeface="Montserrat" pitchFamily="2" charset="0"/>
              <a:cs typeface="Arial"/>
            </a:endParaRPr>
          </a:p>
          <a:p>
            <a:pPr marL="608330" marR="5080" indent="-336550">
              <a:lnSpc>
                <a:spcPct val="103600"/>
              </a:lnSpc>
              <a:spcBef>
                <a:spcPts val="775"/>
              </a:spcBef>
              <a:buChar char="•"/>
              <a:tabLst>
                <a:tab pos="626110" algn="l"/>
                <a:tab pos="626745" algn="l"/>
              </a:tabLst>
            </a:pPr>
            <a:r>
              <a:rPr sz="2400" spc="25" dirty="0">
                <a:solidFill>
                  <a:srgbClr val="010303"/>
                </a:solidFill>
                <a:latin typeface="Montserrat" pitchFamily="2" charset="0"/>
                <a:cs typeface="Arial"/>
              </a:rPr>
              <a:t>lnsufficient resources </a:t>
            </a:r>
            <a:r>
              <a:rPr sz="2400" spc="80" dirty="0">
                <a:solidFill>
                  <a:srgbClr val="010303"/>
                </a:solidFill>
                <a:latin typeface="Montserrat" pitchFamily="2" charset="0"/>
                <a:cs typeface="Arial"/>
              </a:rPr>
              <a:t>to </a:t>
            </a:r>
            <a:r>
              <a:rPr sz="2400" spc="40" dirty="0">
                <a:solidFill>
                  <a:srgbClr val="010303"/>
                </a:solidFill>
                <a:latin typeface="Montserrat" pitchFamily="2" charset="0"/>
                <a:cs typeface="Arial"/>
              </a:rPr>
              <a:t>secure  conventional </a:t>
            </a:r>
            <a:r>
              <a:rPr sz="2400" spc="45" dirty="0">
                <a:solidFill>
                  <a:srgbClr val="010303"/>
                </a:solidFill>
                <a:latin typeface="Montserrat" pitchFamily="2" charset="0"/>
                <a:cs typeface="Arial"/>
              </a:rPr>
              <a:t>credit </a:t>
            </a:r>
            <a:r>
              <a:rPr sz="2400" spc="35" dirty="0">
                <a:solidFill>
                  <a:srgbClr val="010303"/>
                </a:solidFill>
                <a:latin typeface="Montserrat" pitchFamily="2" charset="0"/>
                <a:cs typeface="Arial"/>
              </a:rPr>
              <a:t>without </a:t>
            </a:r>
            <a:r>
              <a:rPr sz="2400" spc="50" dirty="0">
                <a:solidFill>
                  <a:srgbClr val="010303"/>
                </a:solidFill>
                <a:latin typeface="Montserrat" pitchFamily="2" charset="0"/>
                <a:cs typeface="Arial"/>
              </a:rPr>
              <a:t>the</a:t>
            </a:r>
            <a:r>
              <a:rPr sz="2400" spc="11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40" dirty="0">
                <a:solidFill>
                  <a:srgbClr val="010303"/>
                </a:solidFill>
                <a:latin typeface="Montserrat" pitchFamily="2" charset="0"/>
                <a:cs typeface="Arial"/>
              </a:rPr>
              <a:t>Guarantee</a:t>
            </a:r>
            <a:endParaRPr sz="2400" dirty="0">
              <a:latin typeface="Montserrat" pitchFamily="2" charset="0"/>
              <a:cs typeface="Arial"/>
            </a:endParaRPr>
          </a:p>
          <a:p>
            <a:pPr marL="607060" marR="541020" indent="-335280">
              <a:lnSpc>
                <a:spcPct val="105600"/>
              </a:lnSpc>
              <a:spcBef>
                <a:spcPts val="640"/>
              </a:spcBef>
              <a:buChar char="•"/>
              <a:tabLst>
                <a:tab pos="611505" algn="l"/>
                <a:tab pos="612140" algn="l"/>
              </a:tabLst>
            </a:pPr>
            <a:r>
              <a:rPr sz="2400" spc="65" dirty="0">
                <a:solidFill>
                  <a:srgbClr val="010303"/>
                </a:solidFill>
                <a:latin typeface="Montserrat" pitchFamily="2" charset="0"/>
                <a:cs typeface="Arial"/>
              </a:rPr>
              <a:t>U.S. </a:t>
            </a:r>
            <a:r>
              <a:rPr sz="2400" spc="30" dirty="0">
                <a:solidFill>
                  <a:srgbClr val="010303"/>
                </a:solidFill>
                <a:latin typeface="Montserrat" pitchFamily="2" charset="0"/>
                <a:cs typeface="Arial"/>
              </a:rPr>
              <a:t>Citizen </a:t>
            </a:r>
            <a:r>
              <a:rPr sz="2400" spc="45" dirty="0">
                <a:solidFill>
                  <a:srgbClr val="010303"/>
                </a:solidFill>
                <a:latin typeface="Montserrat" pitchFamily="2" charset="0"/>
                <a:cs typeface="Arial"/>
              </a:rPr>
              <a:t>or </a:t>
            </a:r>
            <a:r>
              <a:rPr sz="2400" spc="25" dirty="0">
                <a:solidFill>
                  <a:srgbClr val="010303"/>
                </a:solidFill>
                <a:latin typeface="Montserrat" pitchFamily="2" charset="0"/>
                <a:cs typeface="Arial"/>
              </a:rPr>
              <a:t>Permanent </a:t>
            </a:r>
            <a:r>
              <a:rPr sz="2400" spc="20" dirty="0">
                <a:solidFill>
                  <a:srgbClr val="010303"/>
                </a:solidFill>
                <a:latin typeface="Montserrat" pitchFamily="2" charset="0"/>
                <a:cs typeface="Arial"/>
              </a:rPr>
              <a:t>Resident </a:t>
            </a:r>
            <a:r>
              <a:rPr sz="2400" spc="45" dirty="0">
                <a:solidFill>
                  <a:srgbClr val="010303"/>
                </a:solidFill>
                <a:latin typeface="Montserrat" pitchFamily="2" charset="0"/>
                <a:cs typeface="Arial"/>
              </a:rPr>
              <a:t>or  Qualified</a:t>
            </a:r>
            <a:r>
              <a:rPr sz="2400" spc="-75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30" dirty="0">
                <a:solidFill>
                  <a:srgbClr val="010303"/>
                </a:solidFill>
                <a:latin typeface="Montserrat" pitchFamily="2" charset="0"/>
                <a:cs typeface="Arial"/>
              </a:rPr>
              <a:t>Alien</a:t>
            </a:r>
            <a:endParaRPr sz="2400" dirty="0">
              <a:latin typeface="Montserrat" pitchFamily="2" charset="0"/>
              <a:cs typeface="Arial"/>
            </a:endParaRPr>
          </a:p>
          <a:p>
            <a:pPr marL="614045" indent="-342265">
              <a:lnSpc>
                <a:spcPct val="100000"/>
              </a:lnSpc>
              <a:spcBef>
                <a:spcPts val="830"/>
              </a:spcBef>
              <a:buChar char="•"/>
              <a:tabLst>
                <a:tab pos="614045" algn="l"/>
                <a:tab pos="614680" algn="l"/>
              </a:tabLst>
            </a:pPr>
            <a:r>
              <a:rPr sz="2400" spc="50" dirty="0">
                <a:solidFill>
                  <a:srgbClr val="010303"/>
                </a:solidFill>
                <a:latin typeface="Montserrat" pitchFamily="2" charset="0"/>
                <a:cs typeface="Arial"/>
              </a:rPr>
              <a:t>Legal</a:t>
            </a:r>
            <a:r>
              <a:rPr sz="2400" spc="-5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20" dirty="0">
                <a:solidFill>
                  <a:srgbClr val="010303"/>
                </a:solidFill>
                <a:latin typeface="Montserrat" pitchFamily="2" charset="0"/>
                <a:cs typeface="Arial"/>
              </a:rPr>
              <a:t>Capacity</a:t>
            </a:r>
            <a:endParaRPr sz="2400" dirty="0">
              <a:latin typeface="Montserrat" pitchFamily="2" charset="0"/>
              <a:cs typeface="Arial"/>
            </a:endParaRPr>
          </a:p>
          <a:p>
            <a:pPr marL="612140" indent="-340360">
              <a:lnSpc>
                <a:spcPct val="100000"/>
              </a:lnSpc>
              <a:spcBef>
                <a:spcPts val="900"/>
              </a:spcBef>
              <a:buChar char="•"/>
              <a:tabLst>
                <a:tab pos="612140" algn="l"/>
                <a:tab pos="612775" algn="l"/>
              </a:tabLst>
            </a:pPr>
            <a:r>
              <a:rPr sz="2400" spc="20" dirty="0">
                <a:solidFill>
                  <a:srgbClr val="010303"/>
                </a:solidFill>
                <a:latin typeface="Montserrat" pitchFamily="2" charset="0"/>
                <a:cs typeface="Arial"/>
              </a:rPr>
              <a:t>Primary</a:t>
            </a:r>
            <a:r>
              <a:rPr sz="2400" spc="235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40" dirty="0">
                <a:solidFill>
                  <a:srgbClr val="010303"/>
                </a:solidFill>
                <a:latin typeface="Montserrat" pitchFamily="2" charset="0"/>
                <a:cs typeface="Arial"/>
              </a:rPr>
              <a:t>Residence</a:t>
            </a:r>
            <a:endParaRPr sz="2400" dirty="0">
              <a:latin typeface="Montserrat" pitchFamily="2" charset="0"/>
              <a:cs typeface="Arial"/>
            </a:endParaRPr>
          </a:p>
          <a:p>
            <a:pPr>
              <a:lnSpc>
                <a:spcPct val="100000"/>
              </a:lnSpc>
            </a:pPr>
            <a:endParaRPr sz="3600" dirty="0">
              <a:latin typeface="Montserrat" pitchFamily="2" charset="0"/>
              <a:cs typeface="Times New Roman"/>
            </a:endParaRPr>
          </a:p>
        </p:txBody>
      </p:sp>
      <p:sp>
        <p:nvSpPr>
          <p:cNvPr id="10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75640" y="508862"/>
            <a:ext cx="368046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70" dirty="0">
                <a:solidFill>
                  <a:srgbClr val="155592"/>
                </a:solidFill>
                <a:latin typeface="Montserrat" pitchFamily="2" charset="0"/>
              </a:rPr>
              <a:t>Site</a:t>
            </a:r>
            <a:r>
              <a:rPr sz="3600" spc="25" dirty="0">
                <a:solidFill>
                  <a:srgbClr val="155592"/>
                </a:solidFill>
                <a:latin typeface="Montserrat" pitchFamily="2" charset="0"/>
              </a:rPr>
              <a:t> </a:t>
            </a:r>
            <a:r>
              <a:rPr sz="3600" spc="45" dirty="0">
                <a:solidFill>
                  <a:srgbClr val="155592"/>
                </a:solidFill>
                <a:latin typeface="Montserrat" pitchFamily="2" charset="0"/>
              </a:rPr>
              <a:t>Eligibility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4761" y="1601144"/>
            <a:ext cx="7787640" cy="35958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51815" indent="-349885">
              <a:lnSpc>
                <a:spcPct val="150000"/>
              </a:lnSpc>
              <a:spcBef>
                <a:spcPts val="100"/>
              </a:spcBef>
              <a:buChar char="•"/>
              <a:tabLst>
                <a:tab pos="543560" algn="l"/>
                <a:tab pos="544195" algn="l"/>
              </a:tabLst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Must be in Rural Area</a:t>
            </a:r>
            <a:endParaRPr sz="2400" dirty="0">
              <a:latin typeface="Montserrat" pitchFamily="2" charset="0"/>
              <a:cs typeface="Arial"/>
            </a:endParaRPr>
          </a:p>
          <a:p>
            <a:pPr marL="539115">
              <a:spcBef>
                <a:spcPts val="155"/>
              </a:spcBef>
            </a:pPr>
            <a:r>
              <a:rPr sz="2000" b="1" u="heavy" dirty="0">
                <a:solidFill>
                  <a:srgbClr val="138E89"/>
                </a:solidFill>
                <a:uFill>
                  <a:solidFill>
                    <a:srgbClr val="138E89"/>
                  </a:solidFill>
                </a:uFill>
                <a:latin typeface="Montserrat" pitchFamily="2" charset="0"/>
                <a:cs typeface="Arial"/>
                <a:hlinkClick r:id="rId3"/>
              </a:rPr>
              <a:t>http:</a:t>
            </a:r>
            <a:r>
              <a:rPr sz="2000" b="1" u="heavy" dirty="0">
                <a:solidFill>
                  <a:srgbClr val="3A8782"/>
                </a:solidFill>
                <a:uFill>
                  <a:solidFill>
                    <a:srgbClr val="138E89"/>
                  </a:solidFill>
                </a:uFill>
                <a:latin typeface="Montserrat" pitchFamily="2" charset="0"/>
                <a:cs typeface="Arial"/>
                <a:hlinkClick r:id="rId3"/>
              </a:rPr>
              <a:t>//</a:t>
            </a:r>
            <a:r>
              <a:rPr sz="2000" b="1" u="heavy" dirty="0">
                <a:solidFill>
                  <a:srgbClr val="138E89"/>
                </a:solidFill>
                <a:uFill>
                  <a:solidFill>
                    <a:srgbClr val="138E89"/>
                  </a:solidFill>
                </a:uFill>
                <a:latin typeface="Montserrat" pitchFamily="2" charset="0"/>
                <a:cs typeface="Arial"/>
                <a:hlinkClick r:id="rId3"/>
              </a:rPr>
              <a:t>eligibility.sc.eg ov.usda.gov</a:t>
            </a:r>
            <a:r>
              <a:rPr sz="2000" b="1" u="heavy" dirty="0">
                <a:solidFill>
                  <a:srgbClr val="3A8782"/>
                </a:solidFill>
                <a:uFill>
                  <a:solidFill>
                    <a:srgbClr val="138E89"/>
                  </a:solidFill>
                </a:uFill>
                <a:latin typeface="Montserrat" pitchFamily="2" charset="0"/>
                <a:cs typeface="Arial"/>
                <a:hlinkClick r:id="rId3"/>
              </a:rPr>
              <a:t>/</a:t>
            </a:r>
            <a:r>
              <a:rPr sz="2000" b="1" u="heavy" dirty="0">
                <a:solidFill>
                  <a:srgbClr val="138E89"/>
                </a:solidFill>
                <a:uFill>
                  <a:solidFill>
                    <a:srgbClr val="138E89"/>
                  </a:solidFill>
                </a:uFill>
                <a:latin typeface="Montserrat" pitchFamily="2" charset="0"/>
                <a:cs typeface="Arial"/>
                <a:hlinkClick r:id="rId3"/>
              </a:rPr>
              <a:t>eligibility</a:t>
            </a:r>
            <a:endParaRPr sz="2000" b="1" dirty="0">
              <a:latin typeface="Montserrat" pitchFamily="2" charset="0"/>
              <a:cs typeface="Arial"/>
            </a:endParaRPr>
          </a:p>
          <a:p>
            <a:pPr marL="554990" indent="-353060">
              <a:lnSpc>
                <a:spcPct val="150000"/>
              </a:lnSpc>
              <a:spcBef>
                <a:spcPts val="650"/>
              </a:spcBef>
              <a:buChar char="•"/>
              <a:tabLst>
                <a:tab pos="554990" algn="l"/>
                <a:tab pos="555625" algn="l"/>
              </a:tabLst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Access from a Street, Road or Driveway</a:t>
            </a:r>
            <a:endParaRPr sz="2400" dirty="0">
              <a:latin typeface="Montserrat" pitchFamily="2" charset="0"/>
              <a:cs typeface="Arial"/>
            </a:endParaRPr>
          </a:p>
          <a:p>
            <a:pPr marL="551815" marR="1550670" indent="-349885">
              <a:spcBef>
                <a:spcPts val="865"/>
              </a:spcBef>
              <a:buChar char="•"/>
              <a:tabLst>
                <a:tab pos="550545" algn="l"/>
                <a:tab pos="551180" algn="l"/>
                <a:tab pos="3064510" algn="l"/>
              </a:tabLst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Environmental Review by Rural  Development</a:t>
            </a:r>
            <a:r>
              <a:rPr lang="fr-FR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Staff</a:t>
            </a:r>
            <a:endParaRPr sz="2400" dirty="0">
              <a:latin typeface="Montserrat" pitchFamily="2" charset="0"/>
              <a:cs typeface="Arial"/>
            </a:endParaRPr>
          </a:p>
          <a:p>
            <a:pPr marL="545465" indent="-343535">
              <a:lnSpc>
                <a:spcPct val="150000"/>
              </a:lnSpc>
              <a:spcBef>
                <a:spcPts val="200"/>
              </a:spcBef>
              <a:buChar char="•"/>
              <a:tabLst>
                <a:tab pos="545465" algn="l"/>
                <a:tab pos="546100" algn="l"/>
              </a:tabLst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Site Value </a:t>
            </a:r>
            <a:r>
              <a:rPr lang="fr-FR" sz="2400" dirty="0"/>
              <a:t>≤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Times New Roman"/>
              </a:rPr>
              <a:t>30</a:t>
            </a:r>
            <a:r>
              <a:rPr lang="fr-FR" sz="2400" dirty="0">
                <a:solidFill>
                  <a:srgbClr val="010303"/>
                </a:solidFill>
                <a:latin typeface="Montserrat" pitchFamily="2" charset="0"/>
                <a:cs typeface="Times New Roman"/>
              </a:rPr>
              <a:t>%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Times New Roman"/>
              </a:rPr>
              <a:t> 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of total value</a:t>
            </a:r>
            <a:endParaRPr sz="2400" dirty="0">
              <a:latin typeface="Montserrat" pitchFamily="2" charset="0"/>
              <a:cs typeface="Arial"/>
            </a:endParaRPr>
          </a:p>
          <a:p>
            <a:pPr marL="544195" indent="-342265">
              <a:lnSpc>
                <a:spcPct val="150000"/>
              </a:lnSpc>
              <a:spcBef>
                <a:spcPts val="520"/>
              </a:spcBef>
              <a:buChar char="•"/>
              <a:tabLst>
                <a:tab pos="544195" algn="l"/>
                <a:tab pos="544830" algn="l"/>
              </a:tabLst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Leasehold Estates (where applicable)</a:t>
            </a:r>
            <a:endParaRPr sz="2400" dirty="0">
              <a:latin typeface="Montserrat" pitchFamily="2" charset="0"/>
              <a:cs typeface="Arial"/>
            </a:endParaRPr>
          </a:p>
        </p:txBody>
      </p:sp>
      <p:sp>
        <p:nvSpPr>
          <p:cNvPr id="10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2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622299" y="515795"/>
            <a:ext cx="467677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65" dirty="0">
                <a:solidFill>
                  <a:srgbClr val="155592"/>
                </a:solidFill>
                <a:latin typeface="Montserrat" pitchFamily="2" charset="0"/>
              </a:rPr>
              <a:t>Flood </a:t>
            </a:r>
            <a:r>
              <a:rPr sz="3600" spc="145" dirty="0">
                <a:solidFill>
                  <a:srgbClr val="155592"/>
                </a:solidFill>
                <a:latin typeface="Montserrat" pitchFamily="2" charset="0"/>
              </a:rPr>
              <a:t>&amp;</a:t>
            </a:r>
            <a:r>
              <a:rPr sz="3600" spc="195" dirty="0">
                <a:solidFill>
                  <a:srgbClr val="155592"/>
                </a:solidFill>
                <a:latin typeface="Montserrat" pitchFamily="2" charset="0"/>
              </a:rPr>
              <a:t> </a:t>
            </a:r>
            <a:r>
              <a:rPr sz="3600" spc="65" dirty="0">
                <a:solidFill>
                  <a:srgbClr val="155592"/>
                </a:solidFill>
                <a:latin typeface="Montserrat" pitchFamily="2" charset="0"/>
              </a:rPr>
              <a:t>Mudslide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64280" y="1762641"/>
            <a:ext cx="6894195" cy="2394244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359410" indent="-346710">
              <a:lnSpc>
                <a:spcPct val="100000"/>
              </a:lnSpc>
              <a:spcBef>
                <a:spcPts val="969"/>
              </a:spcBef>
              <a:buChar char="•"/>
              <a:tabLst>
                <a:tab pos="359410" algn="l"/>
                <a:tab pos="360045" algn="l"/>
              </a:tabLst>
            </a:pPr>
            <a:r>
              <a:rPr sz="2800" spc="25" dirty="0">
                <a:solidFill>
                  <a:srgbClr val="030505"/>
                </a:solidFill>
                <a:latin typeface="Montserrat" pitchFamily="2" charset="0"/>
                <a:cs typeface="Arial"/>
              </a:rPr>
              <a:t>Financing </a:t>
            </a:r>
            <a:r>
              <a:rPr sz="2800" spc="35" dirty="0">
                <a:solidFill>
                  <a:srgbClr val="030505"/>
                </a:solidFill>
                <a:latin typeface="Montserrat" pitchFamily="2" charset="0"/>
                <a:cs typeface="Arial"/>
              </a:rPr>
              <a:t>Restricted </a:t>
            </a:r>
            <a:r>
              <a:rPr sz="2800" spc="30" dirty="0">
                <a:solidFill>
                  <a:srgbClr val="030505"/>
                </a:solidFill>
                <a:latin typeface="Montserrat" pitchFamily="2" charset="0"/>
                <a:cs typeface="Arial"/>
              </a:rPr>
              <a:t>in </a:t>
            </a:r>
            <a:r>
              <a:rPr sz="2800" spc="45" dirty="0">
                <a:solidFill>
                  <a:srgbClr val="030505"/>
                </a:solidFill>
                <a:latin typeface="Montserrat" pitchFamily="2" charset="0"/>
                <a:cs typeface="Arial"/>
              </a:rPr>
              <a:t>These</a:t>
            </a:r>
            <a:r>
              <a:rPr sz="2800" spc="114" dirty="0">
                <a:solidFill>
                  <a:srgbClr val="030505"/>
                </a:solidFill>
                <a:latin typeface="Montserrat" pitchFamily="2" charset="0"/>
                <a:cs typeface="Arial"/>
              </a:rPr>
              <a:t> </a:t>
            </a:r>
            <a:r>
              <a:rPr sz="2800" spc="25" dirty="0">
                <a:solidFill>
                  <a:srgbClr val="030505"/>
                </a:solidFill>
                <a:latin typeface="Montserrat" pitchFamily="2" charset="0"/>
                <a:cs typeface="Arial"/>
              </a:rPr>
              <a:t>Areas</a:t>
            </a:r>
            <a:endParaRPr sz="2800" dirty="0">
              <a:latin typeface="Montserrat" pitchFamily="2" charset="0"/>
              <a:cs typeface="Arial"/>
            </a:endParaRPr>
          </a:p>
          <a:p>
            <a:pPr marL="360680" indent="-347980">
              <a:lnSpc>
                <a:spcPct val="100000"/>
              </a:lnSpc>
              <a:spcBef>
                <a:spcPts val="875"/>
              </a:spcBef>
              <a:buChar char="•"/>
              <a:tabLst>
                <a:tab pos="360680" algn="l"/>
                <a:tab pos="361315" algn="l"/>
              </a:tabLst>
            </a:pPr>
            <a:r>
              <a:rPr sz="2800" spc="25" dirty="0">
                <a:solidFill>
                  <a:srgbClr val="030505"/>
                </a:solidFill>
                <a:latin typeface="Montserrat" pitchFamily="2" charset="0"/>
                <a:cs typeface="Arial"/>
              </a:rPr>
              <a:t>Exceptions</a:t>
            </a:r>
            <a:endParaRPr sz="2800" dirty="0">
              <a:latin typeface="Montserrat" pitchFamily="2" charset="0"/>
              <a:cs typeface="Arial"/>
            </a:endParaRPr>
          </a:p>
          <a:p>
            <a:pPr marL="759460" lvl="1" indent="-306705">
              <a:lnSpc>
                <a:spcPct val="100000"/>
              </a:lnSpc>
              <a:spcBef>
                <a:spcPts val="850"/>
              </a:spcBef>
              <a:buChar char="-"/>
              <a:tabLst>
                <a:tab pos="758825" algn="l"/>
                <a:tab pos="760095" algn="l"/>
              </a:tabLst>
            </a:pPr>
            <a:r>
              <a:rPr sz="2400" spc="30" dirty="0">
                <a:solidFill>
                  <a:srgbClr val="030505"/>
                </a:solidFill>
                <a:latin typeface="Montserrat" pitchFamily="2" charset="0"/>
                <a:cs typeface="Arial"/>
              </a:rPr>
              <a:t>Existing</a:t>
            </a:r>
            <a:r>
              <a:rPr sz="2400" spc="105" dirty="0">
                <a:solidFill>
                  <a:srgbClr val="030505"/>
                </a:solidFill>
                <a:latin typeface="Montserrat" pitchFamily="2" charset="0"/>
                <a:cs typeface="Arial"/>
              </a:rPr>
              <a:t> </a:t>
            </a:r>
            <a:r>
              <a:rPr sz="2400" spc="60" dirty="0">
                <a:solidFill>
                  <a:srgbClr val="030505"/>
                </a:solidFill>
                <a:latin typeface="Montserrat" pitchFamily="2" charset="0"/>
                <a:cs typeface="Arial"/>
              </a:rPr>
              <a:t>Homes</a:t>
            </a:r>
            <a:endParaRPr sz="2400" dirty="0">
              <a:latin typeface="Montserrat" pitchFamily="2" charset="0"/>
              <a:cs typeface="Arial"/>
            </a:endParaRPr>
          </a:p>
          <a:p>
            <a:pPr marL="1157605" lvl="2" indent="-234315">
              <a:lnSpc>
                <a:spcPct val="100000"/>
              </a:lnSpc>
              <a:spcBef>
                <a:spcPts val="765"/>
              </a:spcBef>
              <a:buChar char="•"/>
              <a:tabLst>
                <a:tab pos="1157605" algn="l"/>
                <a:tab pos="1158240" algn="l"/>
              </a:tabLst>
            </a:pPr>
            <a:r>
              <a:rPr sz="2000" spc="40" dirty="0">
                <a:solidFill>
                  <a:srgbClr val="030505"/>
                </a:solidFill>
                <a:latin typeface="Montserrat" pitchFamily="2" charset="0"/>
                <a:cs typeface="Arial"/>
              </a:rPr>
              <a:t>Obtain </a:t>
            </a:r>
            <a:r>
              <a:rPr sz="2000" spc="45" dirty="0">
                <a:solidFill>
                  <a:srgbClr val="030505"/>
                </a:solidFill>
                <a:latin typeface="Montserrat" pitchFamily="2" charset="0"/>
                <a:cs typeface="Arial"/>
              </a:rPr>
              <a:t>flood</a:t>
            </a:r>
            <a:r>
              <a:rPr sz="2000" spc="60" dirty="0">
                <a:solidFill>
                  <a:srgbClr val="030505"/>
                </a:solidFill>
                <a:latin typeface="Montserrat" pitchFamily="2" charset="0"/>
                <a:cs typeface="Arial"/>
              </a:rPr>
              <a:t> </a:t>
            </a:r>
            <a:r>
              <a:rPr sz="2000" spc="35" dirty="0">
                <a:solidFill>
                  <a:srgbClr val="030505"/>
                </a:solidFill>
                <a:latin typeface="Montserrat" pitchFamily="2" charset="0"/>
                <a:cs typeface="Arial"/>
              </a:rPr>
              <a:t>insurance</a:t>
            </a:r>
            <a:endParaRPr sz="2000" dirty="0">
              <a:latin typeface="Montserrat" pitchFamily="2" charset="0"/>
              <a:cs typeface="Arial"/>
            </a:endParaRPr>
          </a:p>
          <a:p>
            <a:pPr marL="1158875" lvl="2" indent="-226695">
              <a:lnSpc>
                <a:spcPct val="100000"/>
              </a:lnSpc>
              <a:spcBef>
                <a:spcPts val="705"/>
              </a:spcBef>
              <a:buChar char="•"/>
              <a:tabLst>
                <a:tab pos="1159510" algn="l"/>
              </a:tabLst>
            </a:pPr>
            <a:r>
              <a:rPr sz="2000" spc="50" dirty="0">
                <a:solidFill>
                  <a:srgbClr val="030505"/>
                </a:solidFill>
                <a:latin typeface="Montserrat" pitchFamily="2" charset="0"/>
                <a:cs typeface="Arial"/>
              </a:rPr>
              <a:t>Meet </a:t>
            </a:r>
            <a:r>
              <a:rPr sz="2000" spc="45" dirty="0">
                <a:solidFill>
                  <a:srgbClr val="030505"/>
                </a:solidFill>
                <a:latin typeface="Montserrat" pitchFamily="2" charset="0"/>
                <a:cs typeface="Arial"/>
              </a:rPr>
              <a:t>basic</a:t>
            </a:r>
            <a:r>
              <a:rPr sz="2000" dirty="0">
                <a:solidFill>
                  <a:srgbClr val="030505"/>
                </a:solidFill>
                <a:latin typeface="Montserrat" pitchFamily="2" charset="0"/>
                <a:cs typeface="Arial"/>
              </a:rPr>
              <a:t> </a:t>
            </a:r>
            <a:r>
              <a:rPr sz="2000" spc="40" dirty="0">
                <a:solidFill>
                  <a:srgbClr val="030505"/>
                </a:solidFill>
                <a:latin typeface="Montserrat" pitchFamily="2" charset="0"/>
                <a:cs typeface="Arial"/>
              </a:rPr>
              <a:t>conditions</a:t>
            </a:r>
            <a:endParaRPr sz="2000" dirty="0">
              <a:latin typeface="Montserrat" pitchFamily="2" charset="0"/>
              <a:cs typeface="Arial"/>
            </a:endParaRPr>
          </a:p>
        </p:txBody>
      </p:sp>
      <p:sp>
        <p:nvSpPr>
          <p:cNvPr id="10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2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6669640" y="4147003"/>
            <a:ext cx="1452260" cy="13105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22299" y="506803"/>
            <a:ext cx="253365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35" dirty="0">
                <a:solidFill>
                  <a:srgbClr val="155592"/>
                </a:solidFill>
                <a:latin typeface="Montserrat" pitchFamily="2" charset="0"/>
              </a:rPr>
              <a:t>Appraisal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1202" y="1529262"/>
            <a:ext cx="7545705" cy="2624179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363220" indent="-350520">
              <a:lnSpc>
                <a:spcPct val="150000"/>
              </a:lnSpc>
              <a:spcBef>
                <a:spcPts val="969"/>
              </a:spcBef>
              <a:buChar char="•"/>
              <a:tabLst>
                <a:tab pos="363220" algn="l"/>
                <a:tab pos="363855" algn="l"/>
              </a:tabLst>
            </a:pPr>
            <a:r>
              <a:rPr sz="2400" spc="45" dirty="0">
                <a:solidFill>
                  <a:srgbClr val="030305"/>
                </a:solidFill>
                <a:latin typeface="Montserrat" pitchFamily="2" charset="0"/>
                <a:cs typeface="Arial"/>
              </a:rPr>
              <a:t>Less </a:t>
            </a:r>
            <a:r>
              <a:rPr sz="2400" spc="65" dirty="0">
                <a:solidFill>
                  <a:srgbClr val="030305"/>
                </a:solidFill>
                <a:latin typeface="Montserrat" pitchFamily="2" charset="0"/>
                <a:cs typeface="Arial"/>
              </a:rPr>
              <a:t>Than </a:t>
            </a:r>
            <a:r>
              <a:rPr sz="2400" spc="155" dirty="0">
                <a:solidFill>
                  <a:srgbClr val="030305"/>
                </a:solidFill>
                <a:latin typeface="Montserrat" pitchFamily="2" charset="0"/>
                <a:cs typeface="Arial"/>
              </a:rPr>
              <a:t>6 </a:t>
            </a:r>
            <a:r>
              <a:rPr sz="2400" spc="30" dirty="0">
                <a:solidFill>
                  <a:srgbClr val="030305"/>
                </a:solidFill>
                <a:latin typeface="Montserrat" pitchFamily="2" charset="0"/>
                <a:cs typeface="Arial"/>
              </a:rPr>
              <a:t>Months</a:t>
            </a:r>
            <a:r>
              <a:rPr sz="2400" spc="-195" dirty="0">
                <a:solidFill>
                  <a:srgbClr val="030305"/>
                </a:solidFill>
                <a:latin typeface="Montserrat" pitchFamily="2" charset="0"/>
                <a:cs typeface="Arial"/>
              </a:rPr>
              <a:t> </a:t>
            </a:r>
            <a:r>
              <a:rPr sz="2400" spc="90" dirty="0">
                <a:solidFill>
                  <a:srgbClr val="030305"/>
                </a:solidFill>
                <a:latin typeface="Montserrat" pitchFamily="2" charset="0"/>
                <a:cs typeface="Arial"/>
              </a:rPr>
              <a:t>Old</a:t>
            </a:r>
            <a:endParaRPr sz="2400" dirty="0">
              <a:latin typeface="Montserrat" pitchFamily="2" charset="0"/>
              <a:cs typeface="Arial"/>
            </a:endParaRPr>
          </a:p>
          <a:p>
            <a:pPr marL="365125" indent="-352425">
              <a:lnSpc>
                <a:spcPct val="150000"/>
              </a:lnSpc>
              <a:spcBef>
                <a:spcPts val="875"/>
              </a:spcBef>
              <a:buChar char="•"/>
              <a:tabLst>
                <a:tab pos="365125" algn="l"/>
                <a:tab pos="365760" algn="l"/>
              </a:tabLst>
            </a:pPr>
            <a:r>
              <a:rPr sz="2400" spc="65" dirty="0">
                <a:solidFill>
                  <a:srgbClr val="030305"/>
                </a:solidFill>
                <a:latin typeface="Montserrat" pitchFamily="2" charset="0"/>
                <a:cs typeface="Arial"/>
              </a:rPr>
              <a:t>'As </a:t>
            </a:r>
            <a:r>
              <a:rPr sz="2400" spc="40" dirty="0">
                <a:solidFill>
                  <a:srgbClr val="030305"/>
                </a:solidFill>
                <a:latin typeface="Montserrat" pitchFamily="2" charset="0"/>
                <a:cs typeface="Arial"/>
              </a:rPr>
              <a:t>ls' </a:t>
            </a:r>
            <a:r>
              <a:rPr sz="2400" spc="65" dirty="0">
                <a:solidFill>
                  <a:srgbClr val="030305"/>
                </a:solidFill>
                <a:latin typeface="Montserrat" pitchFamily="2" charset="0"/>
                <a:cs typeface="Arial"/>
              </a:rPr>
              <a:t>or 'As</a:t>
            </a:r>
            <a:r>
              <a:rPr sz="2400" spc="190" dirty="0">
                <a:solidFill>
                  <a:srgbClr val="030305"/>
                </a:solidFill>
                <a:latin typeface="Montserrat" pitchFamily="2" charset="0"/>
                <a:cs typeface="Arial"/>
              </a:rPr>
              <a:t> </a:t>
            </a:r>
            <a:r>
              <a:rPr sz="2400" spc="50" dirty="0">
                <a:solidFill>
                  <a:srgbClr val="030305"/>
                </a:solidFill>
                <a:latin typeface="Montserrat" pitchFamily="2" charset="0"/>
                <a:cs typeface="Arial"/>
              </a:rPr>
              <a:t>lmproved'</a:t>
            </a:r>
            <a:endParaRPr sz="2400" dirty="0">
              <a:latin typeface="Montserrat" pitchFamily="2" charset="0"/>
              <a:cs typeface="Arial"/>
            </a:endParaRPr>
          </a:p>
          <a:p>
            <a:pPr marL="361315" indent="-348615">
              <a:lnSpc>
                <a:spcPct val="150000"/>
              </a:lnSpc>
              <a:spcBef>
                <a:spcPts val="944"/>
              </a:spcBef>
              <a:buChar char="•"/>
              <a:tabLst>
                <a:tab pos="361315" algn="l"/>
                <a:tab pos="361950" algn="l"/>
              </a:tabLst>
            </a:pPr>
            <a:r>
              <a:rPr sz="2400" spc="20" dirty="0">
                <a:solidFill>
                  <a:srgbClr val="030305"/>
                </a:solidFill>
                <a:latin typeface="Montserrat" pitchFamily="2" charset="0"/>
                <a:cs typeface="Arial"/>
              </a:rPr>
              <a:t>Properly </a:t>
            </a:r>
            <a:r>
              <a:rPr sz="2400" spc="40" dirty="0">
                <a:solidFill>
                  <a:srgbClr val="030305"/>
                </a:solidFill>
                <a:latin typeface="Montserrat" pitchFamily="2" charset="0"/>
                <a:cs typeface="Arial"/>
              </a:rPr>
              <a:t>Licensed </a:t>
            </a:r>
            <a:r>
              <a:rPr sz="2400" spc="35" dirty="0">
                <a:solidFill>
                  <a:srgbClr val="030305"/>
                </a:solidFill>
                <a:latin typeface="Montserrat" pitchFamily="2" charset="0"/>
                <a:cs typeface="Arial"/>
              </a:rPr>
              <a:t>or </a:t>
            </a:r>
            <a:r>
              <a:rPr sz="2400" spc="45" dirty="0">
                <a:solidFill>
                  <a:srgbClr val="030305"/>
                </a:solidFill>
                <a:latin typeface="Montserrat" pitchFamily="2" charset="0"/>
                <a:cs typeface="Arial"/>
              </a:rPr>
              <a:t>Certified</a:t>
            </a:r>
            <a:r>
              <a:rPr sz="2400" spc="185" dirty="0">
                <a:solidFill>
                  <a:srgbClr val="030305"/>
                </a:solidFill>
                <a:latin typeface="Montserrat" pitchFamily="2" charset="0"/>
                <a:cs typeface="Arial"/>
              </a:rPr>
              <a:t> </a:t>
            </a:r>
            <a:r>
              <a:rPr sz="2400" spc="5" dirty="0">
                <a:solidFill>
                  <a:srgbClr val="030305"/>
                </a:solidFill>
                <a:latin typeface="Montserrat" pitchFamily="2" charset="0"/>
                <a:cs typeface="Arial"/>
              </a:rPr>
              <a:t>Appraiser</a:t>
            </a:r>
            <a:endParaRPr sz="2400" dirty="0">
              <a:latin typeface="Montserrat" pitchFamily="2" charset="0"/>
              <a:cs typeface="Arial"/>
            </a:endParaRPr>
          </a:p>
          <a:p>
            <a:pPr marL="360680" indent="-347980">
              <a:lnSpc>
                <a:spcPct val="150000"/>
              </a:lnSpc>
              <a:spcBef>
                <a:spcPts val="944"/>
              </a:spcBef>
              <a:buChar char="•"/>
              <a:tabLst>
                <a:tab pos="360680" algn="l"/>
                <a:tab pos="361315" algn="l"/>
              </a:tabLst>
            </a:pPr>
            <a:r>
              <a:rPr sz="2400" spc="45" dirty="0">
                <a:solidFill>
                  <a:srgbClr val="030305"/>
                </a:solidFill>
                <a:latin typeface="Montserrat" pitchFamily="2" charset="0"/>
                <a:cs typeface="Arial"/>
              </a:rPr>
              <a:t>Reviewed </a:t>
            </a:r>
            <a:r>
              <a:rPr sz="2400" spc="75" dirty="0">
                <a:solidFill>
                  <a:srgbClr val="030305"/>
                </a:solidFill>
                <a:latin typeface="Montserrat" pitchFamily="2" charset="0"/>
                <a:cs typeface="Arial"/>
              </a:rPr>
              <a:t>by </a:t>
            </a:r>
            <a:r>
              <a:rPr sz="2400" spc="55" dirty="0">
                <a:solidFill>
                  <a:srgbClr val="030305"/>
                </a:solidFill>
                <a:latin typeface="Montserrat" pitchFamily="2" charset="0"/>
                <a:cs typeface="Arial"/>
              </a:rPr>
              <a:t>Rural</a:t>
            </a:r>
            <a:r>
              <a:rPr sz="2400" spc="5" dirty="0">
                <a:solidFill>
                  <a:srgbClr val="030305"/>
                </a:solidFill>
                <a:latin typeface="Montserrat" pitchFamily="2" charset="0"/>
                <a:cs typeface="Arial"/>
              </a:rPr>
              <a:t> </a:t>
            </a:r>
            <a:r>
              <a:rPr sz="2400" spc="25" dirty="0">
                <a:solidFill>
                  <a:srgbClr val="030305"/>
                </a:solidFill>
                <a:latin typeface="Montserrat" pitchFamily="2" charset="0"/>
                <a:cs typeface="Arial"/>
              </a:rPr>
              <a:t>Development</a:t>
            </a:r>
            <a:endParaRPr sz="2400" dirty="0">
              <a:latin typeface="Montserrat" pitchFamily="2" charset="0"/>
              <a:cs typeface="Arial"/>
            </a:endParaRPr>
          </a:p>
        </p:txBody>
      </p:sp>
      <p:sp>
        <p:nvSpPr>
          <p:cNvPr id="11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Imag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3" name="Connecteur droit 12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Image 2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529745" y="510523"/>
            <a:ext cx="2044064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45" dirty="0">
                <a:solidFill>
                  <a:srgbClr val="155592"/>
                </a:solidFill>
                <a:latin typeface="Montserrat" pitchFamily="2" charset="0"/>
              </a:rPr>
              <a:t>Agenda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55700" y="1302388"/>
            <a:ext cx="6098540" cy="4054315"/>
          </a:xfrm>
          <a:prstGeom prst="rect">
            <a:avLst/>
          </a:prstGeom>
        </p:spPr>
        <p:txBody>
          <a:bodyPr vert="horz" wrap="square" lIns="0" tIns="128905" rIns="0" bIns="0" rtlCol="0">
            <a:spAutoFit/>
          </a:bodyPr>
          <a:lstStyle/>
          <a:p>
            <a:pPr marL="21590">
              <a:lnSpc>
                <a:spcPct val="150000"/>
              </a:lnSpc>
              <a:spcBef>
                <a:spcPts val="1015"/>
              </a:spcBef>
              <a:tabLst>
                <a:tab pos="367030" algn="l"/>
                <a:tab pos="367665" algn="l"/>
              </a:tabLst>
            </a:pP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Who is USDA, Rural Development?</a:t>
            </a:r>
            <a:endParaRPr sz="2000" dirty="0">
              <a:latin typeface="Montserrat" pitchFamily="2" charset="0"/>
              <a:cs typeface="Arial"/>
            </a:endParaRPr>
          </a:p>
          <a:p>
            <a:pPr marL="21590">
              <a:lnSpc>
                <a:spcPct val="150000"/>
              </a:lnSpc>
              <a:spcBef>
                <a:spcPts val="919"/>
              </a:spcBef>
              <a:tabLst>
                <a:tab pos="367030" algn="l"/>
                <a:tab pos="367665" algn="l"/>
              </a:tabLst>
            </a:pP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What is Guaranteed Rural Housing?</a:t>
            </a:r>
            <a:endParaRPr sz="2000" dirty="0">
              <a:latin typeface="Montserrat" pitchFamily="2" charset="0"/>
              <a:cs typeface="Arial"/>
            </a:endParaRPr>
          </a:p>
          <a:p>
            <a:pPr marL="21590">
              <a:lnSpc>
                <a:spcPct val="150000"/>
              </a:lnSpc>
              <a:spcBef>
                <a:spcPts val="850"/>
              </a:spcBef>
              <a:tabLst>
                <a:tab pos="364490" algn="l"/>
                <a:tab pos="365125" algn="l"/>
              </a:tabLst>
            </a:pP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Benefits</a:t>
            </a:r>
            <a:endParaRPr sz="2000" dirty="0">
              <a:latin typeface="Montserrat" pitchFamily="2" charset="0"/>
              <a:cs typeface="Arial"/>
            </a:endParaRPr>
          </a:p>
          <a:p>
            <a:pPr marL="12700">
              <a:lnSpc>
                <a:spcPct val="150000"/>
              </a:lnSpc>
              <a:spcBef>
                <a:spcPts val="850"/>
              </a:spcBef>
              <a:tabLst>
                <a:tab pos="371475" algn="l"/>
                <a:tab pos="372110" algn="l"/>
              </a:tabLst>
            </a:pP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Applicant Eligibility</a:t>
            </a:r>
            <a:endParaRPr sz="2000" dirty="0">
              <a:latin typeface="Montserrat" pitchFamily="2" charset="0"/>
              <a:cs typeface="Arial"/>
            </a:endParaRPr>
          </a:p>
          <a:p>
            <a:pPr marL="12700">
              <a:lnSpc>
                <a:spcPct val="150000"/>
              </a:lnSpc>
              <a:spcBef>
                <a:spcPts val="850"/>
              </a:spcBef>
              <a:tabLst>
                <a:tab pos="362585" algn="l"/>
                <a:tab pos="363220" algn="l"/>
              </a:tabLst>
            </a:pP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Property Eligibility</a:t>
            </a:r>
            <a:endParaRPr sz="2000" dirty="0">
              <a:latin typeface="Montserrat" pitchFamily="2" charset="0"/>
              <a:cs typeface="Arial"/>
            </a:endParaRPr>
          </a:p>
          <a:p>
            <a:pPr marL="21590">
              <a:lnSpc>
                <a:spcPct val="150000"/>
              </a:lnSpc>
              <a:spcBef>
                <a:spcPts val="915"/>
              </a:spcBef>
              <a:tabLst>
                <a:tab pos="363220" algn="l"/>
                <a:tab pos="363855" algn="l"/>
              </a:tabLst>
            </a:pP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The Process</a:t>
            </a:r>
            <a:endParaRPr sz="2000" dirty="0">
              <a:latin typeface="Montserrat" pitchFamily="2" charset="0"/>
              <a:cs typeface="Arial"/>
            </a:endParaRPr>
          </a:p>
          <a:p>
            <a:pPr marL="12700">
              <a:lnSpc>
                <a:spcPct val="150000"/>
              </a:lnSpc>
              <a:spcBef>
                <a:spcPts val="850"/>
              </a:spcBef>
              <a:tabLst>
                <a:tab pos="361950" algn="l"/>
                <a:tab pos="362585" algn="l"/>
              </a:tabLst>
            </a:pP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Resources Available</a:t>
            </a:r>
            <a:endParaRPr sz="2000" dirty="0">
              <a:latin typeface="Montserrat" pitchFamily="2" charset="0"/>
              <a:cs typeface="Arial"/>
            </a:endParaRPr>
          </a:p>
        </p:txBody>
      </p:sp>
      <p:sp>
        <p:nvSpPr>
          <p:cNvPr id="10" name="Ellipse 9"/>
          <p:cNvSpPr/>
          <p:nvPr/>
        </p:nvSpPr>
        <p:spPr>
          <a:xfrm>
            <a:off x="622300" y="1491187"/>
            <a:ext cx="397355" cy="397355"/>
          </a:xfrm>
          <a:prstGeom prst="ellipse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Montserrat" pitchFamily="2" charset="0"/>
              </a:rPr>
              <a:t>1</a:t>
            </a:r>
          </a:p>
        </p:txBody>
      </p:sp>
      <p:sp>
        <p:nvSpPr>
          <p:cNvPr id="12" name="Ellipse 11"/>
          <p:cNvSpPr/>
          <p:nvPr/>
        </p:nvSpPr>
        <p:spPr>
          <a:xfrm>
            <a:off x="622300" y="2077341"/>
            <a:ext cx="397355" cy="397355"/>
          </a:xfrm>
          <a:prstGeom prst="ellipse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Montserrat" pitchFamily="2" charset="0"/>
              </a:rPr>
              <a:t>2</a:t>
            </a:r>
          </a:p>
        </p:txBody>
      </p:sp>
      <p:sp>
        <p:nvSpPr>
          <p:cNvPr id="13" name="Ellipse 12"/>
          <p:cNvSpPr/>
          <p:nvPr/>
        </p:nvSpPr>
        <p:spPr>
          <a:xfrm>
            <a:off x="622300" y="2663495"/>
            <a:ext cx="397355" cy="397355"/>
          </a:xfrm>
          <a:prstGeom prst="ellipse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Montserrat" pitchFamily="2" charset="0"/>
              </a:rPr>
              <a:t>3</a:t>
            </a:r>
          </a:p>
        </p:txBody>
      </p:sp>
      <p:sp>
        <p:nvSpPr>
          <p:cNvPr id="14" name="Ellipse 13"/>
          <p:cNvSpPr/>
          <p:nvPr/>
        </p:nvSpPr>
        <p:spPr>
          <a:xfrm>
            <a:off x="622300" y="3218521"/>
            <a:ext cx="397355" cy="397355"/>
          </a:xfrm>
          <a:prstGeom prst="ellipse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Montserrat" pitchFamily="2" charset="0"/>
              </a:rPr>
              <a:t>4</a:t>
            </a:r>
          </a:p>
        </p:txBody>
      </p:sp>
      <p:sp>
        <p:nvSpPr>
          <p:cNvPr id="15" name="Ellipse 14"/>
          <p:cNvSpPr/>
          <p:nvPr/>
        </p:nvSpPr>
        <p:spPr>
          <a:xfrm>
            <a:off x="622300" y="3773547"/>
            <a:ext cx="397355" cy="397355"/>
          </a:xfrm>
          <a:prstGeom prst="ellipse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Montserrat" pitchFamily="2" charset="0"/>
              </a:rPr>
              <a:t>5</a:t>
            </a:r>
          </a:p>
        </p:txBody>
      </p:sp>
      <p:sp>
        <p:nvSpPr>
          <p:cNvPr id="16" name="Ellipse 15"/>
          <p:cNvSpPr/>
          <p:nvPr/>
        </p:nvSpPr>
        <p:spPr>
          <a:xfrm>
            <a:off x="622300" y="4359701"/>
            <a:ext cx="397355" cy="397355"/>
          </a:xfrm>
          <a:prstGeom prst="ellipse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Montserrat" pitchFamily="2" charset="0"/>
              </a:rPr>
              <a:t>6</a:t>
            </a:r>
          </a:p>
        </p:txBody>
      </p:sp>
      <p:sp>
        <p:nvSpPr>
          <p:cNvPr id="17" name="Ellipse 16"/>
          <p:cNvSpPr/>
          <p:nvPr/>
        </p:nvSpPr>
        <p:spPr>
          <a:xfrm>
            <a:off x="622299" y="4945855"/>
            <a:ext cx="397355" cy="397355"/>
          </a:xfrm>
          <a:prstGeom prst="ellipse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Montserrat" pitchFamily="2" charset="0"/>
              </a:rPr>
              <a:t>7</a:t>
            </a:r>
          </a:p>
        </p:txBody>
      </p:sp>
      <p:pic>
        <p:nvPicPr>
          <p:cNvPr id="20" name="Image 1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23" name="Connecteur droit 22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7" name="Image 2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4371">
            <a:off x="5453493" y="3201481"/>
            <a:ext cx="1835729" cy="17649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75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25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75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2299" y="507124"/>
            <a:ext cx="310959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55" dirty="0">
                <a:solidFill>
                  <a:srgbClr val="155592"/>
                </a:solidFill>
                <a:latin typeface="Montserrat" pitchFamily="2" charset="0"/>
              </a:rPr>
              <a:t>Inspections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280" y="1873048"/>
            <a:ext cx="7520940" cy="2473754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56870" marR="405765" indent="-344170">
              <a:spcBef>
                <a:spcPts val="90"/>
              </a:spcBef>
              <a:buChar char="•"/>
              <a:tabLst>
                <a:tab pos="354330" algn="l"/>
                <a:tab pos="354965" algn="l"/>
              </a:tabLst>
            </a:pPr>
            <a:r>
              <a:rPr sz="2400" spc="25" dirty="0">
                <a:solidFill>
                  <a:srgbClr val="030303"/>
                </a:solidFill>
                <a:latin typeface="Montserrat" pitchFamily="2" charset="0"/>
                <a:cs typeface="Arial"/>
              </a:rPr>
              <a:t>Lender determines </a:t>
            </a:r>
            <a:r>
              <a:rPr sz="2400" spc="30" dirty="0">
                <a:solidFill>
                  <a:srgbClr val="030303"/>
                </a:solidFill>
                <a:latin typeface="Montserrat" pitchFamily="2" charset="0"/>
                <a:cs typeface="Arial"/>
              </a:rPr>
              <a:t>who </a:t>
            </a:r>
            <a:r>
              <a:rPr sz="2400" spc="95" dirty="0">
                <a:solidFill>
                  <a:srgbClr val="030303"/>
                </a:solidFill>
                <a:latin typeface="Montserrat" pitchFamily="2" charset="0"/>
                <a:cs typeface="Arial"/>
              </a:rPr>
              <a:t>is </a:t>
            </a:r>
            <a:r>
              <a:rPr sz="2400" spc="30" dirty="0">
                <a:solidFill>
                  <a:srgbClr val="030303"/>
                </a:solidFill>
                <a:latin typeface="Montserrat" pitchFamily="2" charset="0"/>
                <a:cs typeface="Arial"/>
              </a:rPr>
              <a:t>qualified </a:t>
            </a:r>
            <a:r>
              <a:rPr sz="2400" spc="70" dirty="0">
                <a:solidFill>
                  <a:srgbClr val="030303"/>
                </a:solidFill>
                <a:latin typeface="Montserrat" pitchFamily="2" charset="0"/>
                <a:cs typeface="Arial"/>
              </a:rPr>
              <a:t>to  </a:t>
            </a:r>
            <a:r>
              <a:rPr sz="2400" spc="35" dirty="0">
                <a:solidFill>
                  <a:srgbClr val="030303"/>
                </a:solidFill>
                <a:latin typeface="Montserrat" pitchFamily="2" charset="0"/>
                <a:cs typeface="Arial"/>
              </a:rPr>
              <a:t>inspect</a:t>
            </a:r>
            <a:r>
              <a:rPr sz="2400" spc="30" dirty="0">
                <a:solidFill>
                  <a:srgbClr val="030303"/>
                </a:solidFill>
                <a:latin typeface="Montserrat" pitchFamily="2" charset="0"/>
                <a:cs typeface="Arial"/>
              </a:rPr>
              <a:t> properties.</a:t>
            </a:r>
            <a:endParaRPr sz="2400" dirty="0">
              <a:latin typeface="Montserrat" pitchFamily="2" charset="0"/>
              <a:cs typeface="Arial"/>
            </a:endParaRPr>
          </a:p>
          <a:p>
            <a:pPr>
              <a:spcBef>
                <a:spcPts val="25"/>
              </a:spcBef>
              <a:buClr>
                <a:srgbClr val="030303"/>
              </a:buClr>
              <a:buFont typeface="Arial"/>
              <a:buChar char="•"/>
            </a:pPr>
            <a:endParaRPr sz="4000" dirty="0">
              <a:latin typeface="Montserrat" pitchFamily="2" charset="0"/>
              <a:cs typeface="Times New Roman"/>
            </a:endParaRPr>
          </a:p>
          <a:p>
            <a:pPr marL="351155" marR="5080" indent="-338455">
              <a:buChar char="•"/>
              <a:tabLst>
                <a:tab pos="360045" algn="l"/>
                <a:tab pos="360680" algn="l"/>
              </a:tabLst>
            </a:pPr>
            <a:r>
              <a:rPr sz="2400" spc="25" dirty="0">
                <a:solidFill>
                  <a:srgbClr val="030303"/>
                </a:solidFill>
                <a:latin typeface="Montserrat" pitchFamily="2" charset="0"/>
                <a:cs typeface="Arial"/>
              </a:rPr>
              <a:t>Wells </a:t>
            </a:r>
            <a:r>
              <a:rPr sz="2400" spc="1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and </a:t>
            </a:r>
            <a:r>
              <a:rPr sz="2400" spc="40" dirty="0">
                <a:solidFill>
                  <a:srgbClr val="030303"/>
                </a:solidFill>
                <a:latin typeface="Montserrat" pitchFamily="2" charset="0"/>
                <a:cs typeface="Arial"/>
              </a:rPr>
              <a:t>septic </a:t>
            </a:r>
            <a:r>
              <a:rPr sz="2400" spc="45" dirty="0">
                <a:solidFill>
                  <a:srgbClr val="030303"/>
                </a:solidFill>
                <a:latin typeface="Montserrat" pitchFamily="2" charset="0"/>
                <a:cs typeface="Arial"/>
              </a:rPr>
              <a:t>systems </a:t>
            </a:r>
            <a:r>
              <a:rPr sz="2400" spc="65" dirty="0">
                <a:solidFill>
                  <a:srgbClr val="030303"/>
                </a:solidFill>
                <a:latin typeface="Montserrat" pitchFamily="2" charset="0"/>
                <a:cs typeface="Arial"/>
              </a:rPr>
              <a:t>need </a:t>
            </a:r>
            <a:r>
              <a:rPr sz="2400" spc="75" dirty="0">
                <a:solidFill>
                  <a:srgbClr val="030303"/>
                </a:solidFill>
                <a:latin typeface="Montserrat" pitchFamily="2" charset="0"/>
                <a:cs typeface="Arial"/>
              </a:rPr>
              <a:t>to </a:t>
            </a:r>
            <a:r>
              <a:rPr sz="2400" spc="114" dirty="0">
                <a:solidFill>
                  <a:srgbClr val="030303"/>
                </a:solidFill>
                <a:latin typeface="Montserrat" pitchFamily="2" charset="0"/>
                <a:cs typeface="Arial"/>
              </a:rPr>
              <a:t>be  </a:t>
            </a:r>
            <a:r>
              <a:rPr sz="2400" spc="25" dirty="0">
                <a:solidFill>
                  <a:srgbClr val="030303"/>
                </a:solidFill>
                <a:latin typeface="Montserrat" pitchFamily="2" charset="0"/>
                <a:cs typeface="Arial"/>
              </a:rPr>
              <a:t>approved </a:t>
            </a:r>
            <a:r>
              <a:rPr sz="2400" spc="75" dirty="0">
                <a:solidFill>
                  <a:srgbClr val="030303"/>
                </a:solidFill>
                <a:latin typeface="Montserrat" pitchFamily="2" charset="0"/>
                <a:cs typeface="Arial"/>
              </a:rPr>
              <a:t>by </a:t>
            </a:r>
            <a:r>
              <a:rPr sz="2400" spc="35" dirty="0">
                <a:solidFill>
                  <a:srgbClr val="030303"/>
                </a:solidFill>
                <a:latin typeface="Montserrat" pitchFamily="2" charset="0"/>
                <a:cs typeface="Arial"/>
              </a:rPr>
              <a:t>state, </a:t>
            </a:r>
            <a:r>
              <a:rPr sz="2400" spc="30" dirty="0">
                <a:solidFill>
                  <a:srgbClr val="030303"/>
                </a:solidFill>
                <a:latin typeface="Montserrat" pitchFamily="2" charset="0"/>
                <a:cs typeface="Arial"/>
              </a:rPr>
              <a:t>local </a:t>
            </a:r>
            <a:r>
              <a:rPr sz="2400" spc="25" dirty="0">
                <a:solidFill>
                  <a:srgbClr val="030303"/>
                </a:solidFill>
                <a:latin typeface="Montserrat" pitchFamily="2" charset="0"/>
                <a:cs typeface="Arial"/>
              </a:rPr>
              <a:t>government, </a:t>
            </a:r>
            <a:r>
              <a:rPr sz="2400" spc="35" dirty="0">
                <a:solidFill>
                  <a:srgbClr val="030303"/>
                </a:solidFill>
                <a:latin typeface="Montserrat" pitchFamily="2" charset="0"/>
                <a:cs typeface="Arial"/>
              </a:rPr>
              <a:t>or  </a:t>
            </a:r>
            <a:r>
              <a:rPr sz="2400" spc="30" dirty="0">
                <a:solidFill>
                  <a:srgbClr val="030303"/>
                </a:solidFill>
                <a:latin typeface="Montserrat" pitchFamily="2" charset="0"/>
                <a:cs typeface="Arial"/>
              </a:rPr>
              <a:t>qualified</a:t>
            </a:r>
            <a:r>
              <a:rPr sz="2400" spc="65" dirty="0">
                <a:solidFill>
                  <a:srgbClr val="03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5" dirty="0">
                <a:solidFill>
                  <a:srgbClr val="030303"/>
                </a:solidFill>
                <a:latin typeface="Montserrat" pitchFamily="2" charset="0"/>
                <a:cs typeface="Arial"/>
              </a:rPr>
              <a:t>inspecter.</a:t>
            </a:r>
            <a:endParaRPr sz="2400" dirty="0">
              <a:latin typeface="Montserrat" pitchFamily="2" charset="0"/>
              <a:cs typeface="Arial"/>
            </a:endParaRPr>
          </a:p>
        </p:txBody>
      </p:sp>
      <p:sp>
        <p:nvSpPr>
          <p:cNvPr id="13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5" name="Connecteur droit 14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2300" y="542925"/>
            <a:ext cx="790829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55" dirty="0">
                <a:solidFill>
                  <a:srgbClr val="155592"/>
                </a:solidFill>
                <a:latin typeface="Montserrat" pitchFamily="2" charset="0"/>
              </a:rPr>
              <a:t>Existing </a:t>
            </a:r>
            <a:r>
              <a:rPr sz="3600" spc="60" dirty="0">
                <a:solidFill>
                  <a:srgbClr val="155592"/>
                </a:solidFill>
                <a:latin typeface="Montserrat" pitchFamily="2" charset="0"/>
              </a:rPr>
              <a:t>Property</a:t>
            </a:r>
            <a:r>
              <a:rPr sz="3600" spc="375" dirty="0">
                <a:solidFill>
                  <a:srgbClr val="155592"/>
                </a:solidFill>
                <a:latin typeface="Montserrat" pitchFamily="2" charset="0"/>
              </a:rPr>
              <a:t> </a:t>
            </a:r>
            <a:r>
              <a:rPr sz="3600" spc="55" dirty="0">
                <a:solidFill>
                  <a:srgbClr val="155592"/>
                </a:solidFill>
                <a:latin typeface="Montserrat" pitchFamily="2" charset="0"/>
              </a:rPr>
              <a:t>Inspections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99867" y="1773857"/>
            <a:ext cx="7132955" cy="326486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18795" indent="-342265">
              <a:lnSpc>
                <a:spcPct val="100000"/>
              </a:lnSpc>
              <a:spcBef>
                <a:spcPts val="100"/>
              </a:spcBef>
              <a:buChar char="•"/>
              <a:tabLst>
                <a:tab pos="518795" algn="l"/>
                <a:tab pos="519430" algn="l"/>
              </a:tabLst>
            </a:pPr>
            <a:r>
              <a:rPr sz="2400" spc="30" dirty="0">
                <a:solidFill>
                  <a:srgbClr val="030303"/>
                </a:solidFill>
                <a:latin typeface="Montserrat" pitchFamily="2" charset="0"/>
                <a:cs typeface="Arial"/>
              </a:rPr>
              <a:t>Certify </a:t>
            </a:r>
            <a:r>
              <a:rPr sz="2400" spc="35" dirty="0">
                <a:solidFill>
                  <a:srgbClr val="030303"/>
                </a:solidFill>
                <a:latin typeface="Montserrat" pitchFamily="2" charset="0"/>
                <a:cs typeface="Arial"/>
              </a:rPr>
              <a:t>property </a:t>
            </a:r>
            <a:r>
              <a:rPr sz="2400" spc="95" dirty="0">
                <a:solidFill>
                  <a:srgbClr val="030303"/>
                </a:solidFill>
                <a:latin typeface="Montserrat" pitchFamily="2" charset="0"/>
                <a:cs typeface="Arial"/>
              </a:rPr>
              <a:t>is </a:t>
            </a:r>
            <a:r>
              <a:rPr sz="2400" spc="25" dirty="0">
                <a:solidFill>
                  <a:srgbClr val="030303"/>
                </a:solidFill>
                <a:latin typeface="Montserrat" pitchFamily="2" charset="0"/>
                <a:cs typeface="Arial"/>
              </a:rPr>
              <a:t>structurally</a:t>
            </a:r>
            <a:r>
              <a:rPr sz="2400" spc="170" dirty="0">
                <a:solidFill>
                  <a:srgbClr val="03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30" dirty="0">
                <a:solidFill>
                  <a:srgbClr val="030303"/>
                </a:solidFill>
                <a:latin typeface="Montserrat" pitchFamily="2" charset="0"/>
                <a:cs typeface="Arial"/>
              </a:rPr>
              <a:t>sound,</a:t>
            </a:r>
            <a:endParaRPr sz="2400" dirty="0">
              <a:latin typeface="Montserrat" pitchFamily="2" charset="0"/>
              <a:cs typeface="Arial"/>
            </a:endParaRPr>
          </a:p>
          <a:p>
            <a:pPr marL="516890" marR="52705" indent="8890">
              <a:lnSpc>
                <a:spcPct val="102600"/>
              </a:lnSpc>
              <a:spcBef>
                <a:spcPts val="75"/>
              </a:spcBef>
            </a:pPr>
            <a:r>
              <a:rPr sz="2400" spc="20" dirty="0">
                <a:solidFill>
                  <a:srgbClr val="030303"/>
                </a:solidFill>
                <a:latin typeface="Montserrat" pitchFamily="2" charset="0"/>
                <a:cs typeface="Arial"/>
              </a:rPr>
              <a:t>functionally </a:t>
            </a:r>
            <a:r>
              <a:rPr sz="2400" spc="25" dirty="0">
                <a:solidFill>
                  <a:srgbClr val="030303"/>
                </a:solidFill>
                <a:latin typeface="Montserrat" pitchFamily="2" charset="0"/>
                <a:cs typeface="Arial"/>
              </a:rPr>
              <a:t>adequate, </a:t>
            </a:r>
            <a:r>
              <a:rPr sz="2400" spc="120" dirty="0">
                <a:solidFill>
                  <a:srgbClr val="030303"/>
                </a:solidFill>
                <a:latin typeface="Montserrat" pitchFamily="2" charset="0"/>
                <a:cs typeface="Arial"/>
              </a:rPr>
              <a:t>&amp; </a:t>
            </a:r>
            <a:r>
              <a:rPr sz="2400" spc="90" dirty="0">
                <a:solidFill>
                  <a:srgbClr val="030303"/>
                </a:solidFill>
                <a:latin typeface="Montserrat" pitchFamily="2" charset="0"/>
                <a:cs typeface="Arial"/>
              </a:rPr>
              <a:t>in </a:t>
            </a:r>
            <a:r>
              <a:rPr sz="2400" spc="135" dirty="0">
                <a:solidFill>
                  <a:srgbClr val="030303"/>
                </a:solidFill>
                <a:latin typeface="Montserrat" pitchFamily="2" charset="0"/>
                <a:cs typeface="Arial"/>
              </a:rPr>
              <a:t>a </a:t>
            </a:r>
            <a:r>
              <a:rPr sz="2400" spc="50" dirty="0">
                <a:solidFill>
                  <a:srgbClr val="030303"/>
                </a:solidFill>
                <a:latin typeface="Montserrat" pitchFamily="2" charset="0"/>
                <a:cs typeface="Arial"/>
              </a:rPr>
              <a:t>state</a:t>
            </a:r>
            <a:r>
              <a:rPr sz="2400" spc="-85" dirty="0">
                <a:solidFill>
                  <a:srgbClr val="03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-20" dirty="0">
                <a:solidFill>
                  <a:srgbClr val="030303"/>
                </a:solidFill>
                <a:latin typeface="Montserrat" pitchFamily="2" charset="0"/>
                <a:cs typeface="Arial"/>
              </a:rPr>
              <a:t>of  </a:t>
            </a:r>
            <a:r>
              <a:rPr sz="2400" spc="65" dirty="0">
                <a:solidFill>
                  <a:srgbClr val="030303"/>
                </a:solidFill>
                <a:latin typeface="Montserrat" pitchFamily="2" charset="0"/>
                <a:cs typeface="Arial"/>
              </a:rPr>
              <a:t>good</a:t>
            </a:r>
            <a:r>
              <a:rPr sz="2400" spc="45" dirty="0">
                <a:solidFill>
                  <a:srgbClr val="03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25" dirty="0">
                <a:solidFill>
                  <a:srgbClr val="030303"/>
                </a:solidFill>
                <a:latin typeface="Montserrat" pitchFamily="2" charset="0"/>
                <a:cs typeface="Arial"/>
              </a:rPr>
              <a:t>repair</a:t>
            </a:r>
            <a:br>
              <a:rPr lang="fr-FR" sz="2400" spc="25" dirty="0">
                <a:solidFill>
                  <a:srgbClr val="030303"/>
                </a:solidFill>
                <a:latin typeface="Montserrat" pitchFamily="2" charset="0"/>
                <a:cs typeface="Arial"/>
              </a:rPr>
            </a:br>
            <a:endParaRPr sz="2400" dirty="0">
              <a:latin typeface="Montserrat" pitchFamily="2" charset="0"/>
              <a:cs typeface="Arial"/>
            </a:endParaRPr>
          </a:p>
          <a:p>
            <a:pPr marL="518795" marR="511175" indent="-342265">
              <a:lnSpc>
                <a:spcPct val="102600"/>
              </a:lnSpc>
              <a:spcBef>
                <a:spcPts val="844"/>
              </a:spcBef>
              <a:buChar char="•"/>
              <a:tabLst>
                <a:tab pos="517525" algn="l"/>
                <a:tab pos="518159" algn="l"/>
              </a:tabLst>
            </a:pPr>
            <a:r>
              <a:rPr sz="2400" spc="30" dirty="0">
                <a:solidFill>
                  <a:srgbClr val="030303"/>
                </a:solidFill>
                <a:latin typeface="Montserrat" pitchFamily="2" charset="0"/>
                <a:cs typeface="Arial"/>
              </a:rPr>
              <a:t>Meet </a:t>
            </a:r>
            <a:r>
              <a:rPr sz="2400" spc="40" dirty="0">
                <a:solidFill>
                  <a:srgbClr val="030303"/>
                </a:solidFill>
                <a:latin typeface="Montserrat" pitchFamily="2" charset="0"/>
                <a:cs typeface="Arial"/>
              </a:rPr>
              <a:t>Rural </a:t>
            </a:r>
            <a:r>
              <a:rPr sz="2400" spc="25" dirty="0">
                <a:solidFill>
                  <a:srgbClr val="030303"/>
                </a:solidFill>
                <a:latin typeface="Montserrat" pitchFamily="2" charset="0"/>
                <a:cs typeface="Arial"/>
              </a:rPr>
              <a:t>Development </a:t>
            </a:r>
            <a:r>
              <a:rPr sz="2400" spc="40" dirty="0">
                <a:solidFill>
                  <a:srgbClr val="030303"/>
                </a:solidFill>
                <a:latin typeface="Montserrat" pitchFamily="2" charset="0"/>
                <a:cs typeface="Arial"/>
              </a:rPr>
              <a:t>Thermal  Criteria</a:t>
            </a:r>
            <a:br>
              <a:rPr lang="fr-FR" sz="2400" spc="40" dirty="0">
                <a:solidFill>
                  <a:srgbClr val="030303"/>
                </a:solidFill>
                <a:latin typeface="Montserrat" pitchFamily="2" charset="0"/>
                <a:cs typeface="Arial"/>
              </a:rPr>
            </a:br>
            <a:endParaRPr sz="2400" dirty="0">
              <a:latin typeface="Montserrat" pitchFamily="2" charset="0"/>
              <a:cs typeface="Arial"/>
            </a:endParaRPr>
          </a:p>
          <a:p>
            <a:pPr marL="525780" indent="-349250">
              <a:lnSpc>
                <a:spcPct val="100000"/>
              </a:lnSpc>
              <a:spcBef>
                <a:spcPts val="944"/>
              </a:spcBef>
              <a:buChar char="•"/>
              <a:tabLst>
                <a:tab pos="525780" algn="l"/>
                <a:tab pos="526415" algn="l"/>
              </a:tabLst>
            </a:pPr>
            <a:r>
              <a:rPr sz="2400" spc="25" dirty="0">
                <a:solidFill>
                  <a:srgbClr val="030303"/>
                </a:solidFill>
                <a:latin typeface="Montserrat" pitchFamily="2" charset="0"/>
                <a:cs typeface="Arial"/>
              </a:rPr>
              <a:t>Pest </a:t>
            </a:r>
            <a:r>
              <a:rPr sz="2400" spc="35" dirty="0">
                <a:solidFill>
                  <a:srgbClr val="030303"/>
                </a:solidFill>
                <a:latin typeface="Montserrat" pitchFamily="2" charset="0"/>
                <a:cs typeface="Arial"/>
              </a:rPr>
              <a:t>Inspection </a:t>
            </a:r>
            <a:r>
              <a:rPr sz="2400" spc="50" dirty="0">
                <a:solidFill>
                  <a:srgbClr val="030303"/>
                </a:solidFill>
                <a:latin typeface="Montserrat" pitchFamily="2" charset="0"/>
                <a:cs typeface="Arial"/>
              </a:rPr>
              <a:t>Where</a:t>
            </a:r>
            <a:r>
              <a:rPr sz="2400" spc="260" dirty="0">
                <a:solidFill>
                  <a:srgbClr val="03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25" dirty="0">
                <a:solidFill>
                  <a:srgbClr val="030303"/>
                </a:solidFill>
                <a:latin typeface="Montserrat" pitchFamily="2" charset="0"/>
                <a:cs typeface="Arial"/>
              </a:rPr>
              <a:t>Required</a:t>
            </a:r>
            <a:endParaRPr sz="2400" dirty="0">
              <a:latin typeface="Montserrat" pitchFamily="2" charset="0"/>
              <a:cs typeface="Arial"/>
            </a:endParaRPr>
          </a:p>
        </p:txBody>
      </p:sp>
      <p:sp>
        <p:nvSpPr>
          <p:cNvPr id="10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6364843" y="4147003"/>
            <a:ext cx="1649481" cy="136438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1587" y="515795"/>
            <a:ext cx="206819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40" dirty="0">
                <a:solidFill>
                  <a:srgbClr val="155592"/>
                </a:solidFill>
              </a:rPr>
              <a:t>Repairs</a:t>
            </a:r>
            <a:endParaRPr sz="3600" dirty="0">
              <a:solidFill>
                <a:srgbClr val="155592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64280" y="1762641"/>
            <a:ext cx="7589520" cy="2348078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353060" indent="-340360">
              <a:lnSpc>
                <a:spcPct val="150000"/>
              </a:lnSpc>
              <a:spcBef>
                <a:spcPts val="969"/>
              </a:spcBef>
              <a:buChar char="•"/>
              <a:tabLst>
                <a:tab pos="353060" algn="l"/>
                <a:tab pos="353695" algn="l"/>
              </a:tabLst>
            </a:pPr>
            <a:r>
              <a:rPr sz="2400" spc="55" dirty="0">
                <a:solidFill>
                  <a:srgbClr val="010303"/>
                </a:solidFill>
                <a:latin typeface="Montserrat" pitchFamily="2" charset="0"/>
                <a:cs typeface="Arial"/>
              </a:rPr>
              <a:t>May </a:t>
            </a:r>
            <a:r>
              <a:rPr sz="2400" spc="114" dirty="0">
                <a:solidFill>
                  <a:srgbClr val="010303"/>
                </a:solidFill>
                <a:latin typeface="Montserrat" pitchFamily="2" charset="0"/>
                <a:cs typeface="Arial"/>
              </a:rPr>
              <a:t>be </a:t>
            </a:r>
            <a:r>
              <a:rPr sz="2400" spc="35" dirty="0">
                <a:solidFill>
                  <a:srgbClr val="010303"/>
                </a:solidFill>
                <a:latin typeface="Montserrat" pitchFamily="2" charset="0"/>
                <a:cs typeface="Arial"/>
              </a:rPr>
              <a:t>included </a:t>
            </a:r>
            <a:r>
              <a:rPr sz="2400" spc="30" dirty="0">
                <a:solidFill>
                  <a:srgbClr val="010303"/>
                </a:solidFill>
                <a:latin typeface="Montserrat" pitchFamily="2" charset="0"/>
                <a:cs typeface="Arial"/>
              </a:rPr>
              <a:t>in </a:t>
            </a:r>
            <a:r>
              <a:rPr sz="2400" spc="50" dirty="0">
                <a:solidFill>
                  <a:srgbClr val="010303"/>
                </a:solidFill>
                <a:latin typeface="Montserrat" pitchFamily="2" charset="0"/>
                <a:cs typeface="Arial"/>
              </a:rPr>
              <a:t>the</a:t>
            </a:r>
            <a:r>
              <a:rPr sz="2400" spc="-155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60" dirty="0">
                <a:solidFill>
                  <a:srgbClr val="010303"/>
                </a:solidFill>
                <a:latin typeface="Montserrat" pitchFamily="2" charset="0"/>
                <a:cs typeface="Arial"/>
              </a:rPr>
              <a:t>Loan</a:t>
            </a:r>
            <a:endParaRPr sz="2400" dirty="0">
              <a:latin typeface="Montserrat" pitchFamily="2" charset="0"/>
              <a:cs typeface="Arial"/>
            </a:endParaRPr>
          </a:p>
          <a:p>
            <a:pPr marL="353060" marR="5080" indent="-340360">
              <a:spcBef>
                <a:spcPts val="710"/>
              </a:spcBef>
              <a:buChar char="•"/>
              <a:tabLst>
                <a:tab pos="354330" algn="l"/>
                <a:tab pos="354965" algn="l"/>
              </a:tabLst>
            </a:pPr>
            <a:r>
              <a:rPr sz="2400" spc="45" dirty="0">
                <a:solidFill>
                  <a:srgbClr val="010303"/>
                </a:solidFill>
                <a:latin typeface="Montserrat" pitchFamily="2" charset="0"/>
                <a:cs typeface="Arial"/>
              </a:rPr>
              <a:t>Completed </a:t>
            </a:r>
            <a:r>
              <a:rPr sz="2400" spc="30" dirty="0">
                <a:solidFill>
                  <a:srgbClr val="010303"/>
                </a:solidFill>
                <a:latin typeface="Montserrat" pitchFamily="2" charset="0"/>
                <a:cs typeface="Arial"/>
              </a:rPr>
              <a:t>prior </a:t>
            </a:r>
            <a:r>
              <a:rPr sz="2400" spc="75" dirty="0">
                <a:solidFill>
                  <a:srgbClr val="010303"/>
                </a:solidFill>
                <a:latin typeface="Montserrat" pitchFamily="2" charset="0"/>
                <a:cs typeface="Arial"/>
              </a:rPr>
              <a:t>to </a:t>
            </a:r>
            <a:r>
              <a:rPr sz="2400" spc="40" dirty="0">
                <a:solidFill>
                  <a:srgbClr val="010303"/>
                </a:solidFill>
                <a:latin typeface="Montserrat" pitchFamily="2" charset="0"/>
                <a:cs typeface="Arial"/>
              </a:rPr>
              <a:t>issuance </a:t>
            </a:r>
            <a:r>
              <a:rPr sz="2400" spc="-20" dirty="0">
                <a:solidFill>
                  <a:srgbClr val="010303"/>
                </a:solidFill>
                <a:latin typeface="Montserrat" pitchFamily="2" charset="0"/>
                <a:cs typeface="Arial"/>
              </a:rPr>
              <a:t>of </a:t>
            </a:r>
            <a:r>
              <a:rPr sz="2400" spc="80" dirty="0">
                <a:solidFill>
                  <a:srgbClr val="010303"/>
                </a:solidFill>
                <a:latin typeface="Montserrat" pitchFamily="2" charset="0"/>
                <a:cs typeface="Arial"/>
              </a:rPr>
              <a:t>the </a:t>
            </a:r>
            <a:r>
              <a:rPr sz="2400" spc="45" dirty="0">
                <a:solidFill>
                  <a:srgbClr val="010303"/>
                </a:solidFill>
                <a:latin typeface="Montserrat" pitchFamily="2" charset="0"/>
                <a:cs typeface="Arial"/>
              </a:rPr>
              <a:t>Loan  </a:t>
            </a:r>
            <a:r>
              <a:rPr sz="2400" spc="60" dirty="0">
                <a:solidFill>
                  <a:srgbClr val="010303"/>
                </a:solidFill>
                <a:latin typeface="Montserrat" pitchFamily="2" charset="0"/>
                <a:cs typeface="Arial"/>
              </a:rPr>
              <a:t>Note</a:t>
            </a:r>
            <a:r>
              <a:rPr sz="2400" spc="-55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40" dirty="0">
                <a:solidFill>
                  <a:srgbClr val="010303"/>
                </a:solidFill>
                <a:latin typeface="Montserrat" pitchFamily="2" charset="0"/>
                <a:cs typeface="Arial"/>
              </a:rPr>
              <a:t>Guarantee</a:t>
            </a:r>
            <a:endParaRPr sz="2400" dirty="0">
              <a:latin typeface="Montserrat" pitchFamily="2" charset="0"/>
              <a:cs typeface="Arial"/>
            </a:endParaRPr>
          </a:p>
          <a:p>
            <a:pPr marL="349250" marR="305435" indent="-336550">
              <a:spcBef>
                <a:spcPts val="844"/>
              </a:spcBef>
              <a:buChar char="•"/>
              <a:tabLst>
                <a:tab pos="360680" algn="l"/>
                <a:tab pos="361315" algn="l"/>
              </a:tabLst>
            </a:pPr>
            <a:r>
              <a:rPr sz="2400" spc="25" dirty="0">
                <a:solidFill>
                  <a:srgbClr val="010303"/>
                </a:solidFill>
                <a:latin typeface="Montserrat" pitchFamily="2" charset="0"/>
                <a:cs typeface="Arial"/>
              </a:rPr>
              <a:t>Escrow </a:t>
            </a:r>
            <a:r>
              <a:rPr sz="2400" spc="35" dirty="0">
                <a:solidFill>
                  <a:srgbClr val="010303"/>
                </a:solidFill>
                <a:latin typeface="Montserrat" pitchFamily="2" charset="0"/>
                <a:cs typeface="Arial"/>
              </a:rPr>
              <a:t>permitted </a:t>
            </a:r>
            <a:r>
              <a:rPr sz="2400" spc="25" dirty="0">
                <a:solidFill>
                  <a:srgbClr val="010303"/>
                </a:solidFill>
                <a:latin typeface="Montserrat" pitchFamily="2" charset="0"/>
                <a:cs typeface="Arial"/>
              </a:rPr>
              <a:t>under </a:t>
            </a:r>
            <a:r>
              <a:rPr sz="2400" spc="35" dirty="0">
                <a:solidFill>
                  <a:srgbClr val="010303"/>
                </a:solidFill>
                <a:latin typeface="Montserrat" pitchFamily="2" charset="0"/>
                <a:cs typeface="Arial"/>
              </a:rPr>
              <a:t>certain </a:t>
            </a:r>
            <a:r>
              <a:rPr sz="2400" spc="30" dirty="0">
                <a:solidFill>
                  <a:srgbClr val="010303"/>
                </a:solidFill>
                <a:latin typeface="Montserrat" pitchFamily="2" charset="0"/>
                <a:cs typeface="Arial"/>
              </a:rPr>
              <a:t>limited  </a:t>
            </a:r>
            <a:r>
              <a:rPr sz="2400" spc="45" dirty="0">
                <a:solidFill>
                  <a:srgbClr val="010303"/>
                </a:solidFill>
                <a:latin typeface="Montserrat" pitchFamily="2" charset="0"/>
                <a:cs typeface="Arial"/>
              </a:rPr>
              <a:t>circumstances</a:t>
            </a:r>
            <a:endParaRPr sz="2400" dirty="0">
              <a:latin typeface="Montserrat" pitchFamily="2" charset="0"/>
              <a:cs typeface="Arial"/>
            </a:endParaRPr>
          </a:p>
        </p:txBody>
      </p:sp>
      <p:sp>
        <p:nvSpPr>
          <p:cNvPr id="12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4" name="Connecteur droit 13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7038" y="522717"/>
            <a:ext cx="806958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80" dirty="0">
                <a:solidFill>
                  <a:srgbClr val="155592"/>
                </a:solidFill>
                <a:latin typeface="Montserrat" pitchFamily="2" charset="0"/>
              </a:rPr>
              <a:t>New </a:t>
            </a:r>
            <a:r>
              <a:rPr sz="3600" spc="60" dirty="0">
                <a:solidFill>
                  <a:srgbClr val="155592"/>
                </a:solidFill>
                <a:latin typeface="Montserrat" pitchFamily="2" charset="0"/>
              </a:rPr>
              <a:t>Construction</a:t>
            </a:r>
            <a:r>
              <a:rPr sz="3600" spc="360" dirty="0">
                <a:solidFill>
                  <a:srgbClr val="155592"/>
                </a:solidFill>
                <a:latin typeface="Montserrat" pitchFamily="2" charset="0"/>
              </a:rPr>
              <a:t> </a:t>
            </a:r>
            <a:r>
              <a:rPr sz="3600" spc="55" dirty="0">
                <a:solidFill>
                  <a:srgbClr val="155592"/>
                </a:solidFill>
                <a:latin typeface="Montserrat" pitchFamily="2" charset="0"/>
              </a:rPr>
              <a:t>Inspections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2774" y="1457325"/>
            <a:ext cx="7647940" cy="3417602"/>
          </a:xfrm>
          <a:prstGeom prst="rect">
            <a:avLst/>
          </a:prstGeom>
        </p:spPr>
        <p:txBody>
          <a:bodyPr vert="horz" wrap="square" lIns="0" tIns="62230" rIns="0" bIns="0" rtlCol="0">
            <a:spAutoFit/>
          </a:bodyPr>
          <a:lstStyle/>
          <a:p>
            <a:pPr marL="788035" marR="671830" indent="-611505">
              <a:lnSpc>
                <a:spcPts val="3390"/>
              </a:lnSpc>
              <a:spcBef>
                <a:spcPts val="490"/>
              </a:spcBef>
              <a:buChar char="•"/>
              <a:tabLst>
                <a:tab pos="780415" algn="l"/>
                <a:tab pos="781050" algn="l"/>
              </a:tabLst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Three Required Inspections with 1  Year Builder's Warranty</a:t>
            </a:r>
            <a:endParaRPr sz="2400" dirty="0">
              <a:latin typeface="Montserrat" pitchFamily="2" charset="0"/>
              <a:cs typeface="Arial"/>
            </a:endParaRPr>
          </a:p>
          <a:p>
            <a:pPr marL="617220">
              <a:lnSpc>
                <a:spcPct val="100000"/>
              </a:lnSpc>
              <a:spcBef>
                <a:spcPts val="459"/>
              </a:spcBef>
              <a:tabLst>
                <a:tab pos="1172845" algn="l"/>
              </a:tabLst>
            </a:pPr>
            <a:r>
              <a:rPr sz="2000" dirty="0">
                <a:solidFill>
                  <a:srgbClr val="111315"/>
                </a:solidFill>
                <a:latin typeface="Montserrat" pitchFamily="2" charset="0"/>
                <a:cs typeface="Arial"/>
              </a:rPr>
              <a:t>-</a:t>
            </a:r>
            <a:r>
              <a:rPr lang="fr-FR" sz="2000" dirty="0">
                <a:solidFill>
                  <a:srgbClr val="111315"/>
                </a:solidFill>
                <a:latin typeface="Montserrat" pitchFamily="2" charset="0"/>
                <a:cs typeface="Arial"/>
              </a:rPr>
              <a:t>  </a:t>
            </a:r>
            <a:r>
              <a:rPr sz="20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Footing, Rough-ln, &amp; Final</a:t>
            </a:r>
            <a:endParaRPr sz="2000" dirty="0">
              <a:latin typeface="Montserrat" pitchFamily="2" charset="0"/>
              <a:cs typeface="Arial"/>
            </a:endParaRPr>
          </a:p>
          <a:p>
            <a:pPr marL="364490" algn="ctr">
              <a:lnSpc>
                <a:spcPct val="100000"/>
              </a:lnSpc>
              <a:spcBef>
                <a:spcPts val="740"/>
              </a:spcBef>
            </a:pPr>
            <a:r>
              <a:rPr sz="1600" b="1" i="1" dirty="0">
                <a:solidFill>
                  <a:srgbClr val="010303"/>
                </a:solidFill>
                <a:latin typeface="Montserrat" pitchFamily="2" charset="0"/>
                <a:cs typeface="Times New Roman"/>
              </a:rPr>
              <a:t>OR</a:t>
            </a:r>
            <a:endParaRPr sz="1600" b="1" dirty="0">
              <a:latin typeface="Montserrat" pitchFamily="2" charset="0"/>
              <a:cs typeface="Times New Roman"/>
            </a:endParaRPr>
          </a:p>
          <a:p>
            <a:pPr marL="793115" indent="-616585">
              <a:lnSpc>
                <a:spcPct val="100000"/>
              </a:lnSpc>
              <a:spcBef>
                <a:spcPts val="409"/>
              </a:spcBef>
              <a:buChar char="•"/>
              <a:tabLst>
                <a:tab pos="793115" algn="l"/>
                <a:tab pos="793750" algn="l"/>
              </a:tabLst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Final Inspection with 10 year warranty</a:t>
            </a:r>
            <a:endParaRPr sz="2400" dirty="0">
              <a:latin typeface="Montserrat" pitchFamily="2" charset="0"/>
              <a:cs typeface="Arial"/>
            </a:endParaRPr>
          </a:p>
          <a:p>
            <a:pPr marL="364490" algn="ctr">
              <a:lnSpc>
                <a:spcPct val="100000"/>
              </a:lnSpc>
              <a:spcBef>
                <a:spcPts val="735"/>
              </a:spcBef>
            </a:pPr>
            <a:r>
              <a:rPr sz="1600" b="1" i="1" dirty="0">
                <a:solidFill>
                  <a:srgbClr val="010303"/>
                </a:solidFill>
                <a:latin typeface="Montserrat" pitchFamily="2" charset="0"/>
                <a:cs typeface="Times New Roman"/>
              </a:rPr>
              <a:t>OR</a:t>
            </a:r>
            <a:endParaRPr sz="1600" b="1" dirty="0">
              <a:latin typeface="Montserrat" pitchFamily="2" charset="0"/>
              <a:cs typeface="Times New Roman"/>
            </a:endParaRPr>
          </a:p>
          <a:p>
            <a:pPr marL="787400" marR="5080" indent="-610870">
              <a:lnSpc>
                <a:spcPts val="3460"/>
              </a:lnSpc>
              <a:spcBef>
                <a:spcPts val="740"/>
              </a:spcBef>
              <a:buChar char="•"/>
              <a:tabLst>
                <a:tab pos="787400" algn="l"/>
                <a:tab pos="788035" algn="l"/>
              </a:tabLst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Certificate of Occupancy with a 1 year  Builder's Warranty</a:t>
            </a:r>
            <a:endParaRPr sz="2400" dirty="0">
              <a:latin typeface="Montserrat" pitchFamily="2" charset="0"/>
              <a:cs typeface="Arial"/>
            </a:endParaRPr>
          </a:p>
        </p:txBody>
      </p:sp>
      <p:sp>
        <p:nvSpPr>
          <p:cNvPr id="10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2299" y="533709"/>
            <a:ext cx="478091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110" dirty="0">
                <a:solidFill>
                  <a:srgbClr val="155592"/>
                </a:solidFill>
                <a:latin typeface="Montserrat" pitchFamily="2" charset="0"/>
              </a:rPr>
              <a:t>New</a:t>
            </a:r>
            <a:r>
              <a:rPr sz="3600" spc="60" dirty="0">
                <a:solidFill>
                  <a:srgbClr val="155592"/>
                </a:solidFill>
                <a:latin typeface="Montserrat" pitchFamily="2" charset="0"/>
              </a:rPr>
              <a:t> </a:t>
            </a:r>
            <a:r>
              <a:rPr sz="3600" spc="80" dirty="0">
                <a:solidFill>
                  <a:srgbClr val="155592"/>
                </a:solidFill>
                <a:latin typeface="Montserrat" pitchFamily="2" charset="0"/>
              </a:rPr>
              <a:t>Construction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280" y="1668933"/>
            <a:ext cx="7439025" cy="2628284"/>
          </a:xfrm>
          <a:prstGeom prst="rect">
            <a:avLst/>
          </a:prstGeom>
        </p:spPr>
        <p:txBody>
          <a:bodyPr vert="horz" wrap="square" lIns="0" tIns="136525" rIns="0" bIns="0" rtlCol="0">
            <a:spAutoFit/>
          </a:bodyPr>
          <a:lstStyle/>
          <a:p>
            <a:pPr marL="355600" indent="-342900">
              <a:lnSpc>
                <a:spcPct val="150000"/>
              </a:lnSpc>
              <a:spcBef>
                <a:spcPts val="1075"/>
              </a:spcBef>
              <a:buChar char="•"/>
              <a:tabLst>
                <a:tab pos="355600" algn="l"/>
                <a:tab pos="356235" algn="l"/>
              </a:tabLst>
            </a:pPr>
            <a:r>
              <a:rPr sz="2400" dirty="0">
                <a:solidFill>
                  <a:srgbClr val="030305"/>
                </a:solidFill>
                <a:latin typeface="Montserrat" pitchFamily="2" charset="0"/>
                <a:cs typeface="Arial"/>
              </a:rPr>
              <a:t>Stick &amp; Modular</a:t>
            </a:r>
            <a:endParaRPr sz="2400" dirty="0">
              <a:latin typeface="Montserrat" pitchFamily="2" charset="0"/>
              <a:cs typeface="Arial"/>
            </a:endParaRPr>
          </a:p>
          <a:p>
            <a:pPr marL="754380" marR="5080" lvl="1" indent="-301625">
              <a:spcBef>
                <a:spcPts val="695"/>
              </a:spcBef>
              <a:buChar char="-"/>
              <a:tabLst>
                <a:tab pos="752475" algn="l"/>
                <a:tab pos="753110" algn="l"/>
              </a:tabLst>
            </a:pPr>
            <a:r>
              <a:rPr sz="2000" dirty="0">
                <a:solidFill>
                  <a:srgbClr val="030305"/>
                </a:solidFill>
                <a:latin typeface="Montserrat" pitchFamily="2" charset="0"/>
                <a:cs typeface="Arial"/>
              </a:rPr>
              <a:t>Built in accordance with approved building  codes-varies by state</a:t>
            </a:r>
            <a:endParaRPr sz="2000" dirty="0">
              <a:latin typeface="Montserrat" pitchFamily="2" charset="0"/>
              <a:cs typeface="Arial"/>
            </a:endParaRPr>
          </a:p>
          <a:p>
            <a:pPr marL="756285" marR="664845" lvl="1" indent="-303530">
              <a:spcBef>
                <a:spcPts val="640"/>
              </a:spcBef>
              <a:buChar char="-"/>
              <a:tabLst>
                <a:tab pos="760095" algn="l"/>
                <a:tab pos="760730" algn="l"/>
              </a:tabLst>
            </a:pPr>
            <a:r>
              <a:rPr sz="2000" dirty="0">
                <a:solidFill>
                  <a:srgbClr val="030305"/>
                </a:solidFill>
                <a:latin typeface="Montserrat" pitchFamily="2" charset="0"/>
                <a:cs typeface="Arial"/>
              </a:rPr>
              <a:t>Certification official must meet Agency  approval</a:t>
            </a:r>
            <a:endParaRPr sz="2000" dirty="0">
              <a:latin typeface="Montserrat" pitchFamily="2" charset="0"/>
              <a:cs typeface="Arial"/>
            </a:endParaRPr>
          </a:p>
          <a:p>
            <a:pPr marL="754380" marR="471805" lvl="1" indent="-301625">
              <a:lnSpc>
                <a:spcPct val="150000"/>
              </a:lnSpc>
              <a:spcBef>
                <a:spcPts val="565"/>
              </a:spcBef>
              <a:buChar char="-"/>
              <a:tabLst>
                <a:tab pos="760095" algn="l"/>
                <a:tab pos="760730" algn="l"/>
              </a:tabLst>
            </a:pPr>
            <a:r>
              <a:rPr sz="2000" dirty="0">
                <a:solidFill>
                  <a:srgbClr val="030305"/>
                </a:solidFill>
                <a:latin typeface="Montserrat" pitchFamily="2" charset="0"/>
                <a:cs typeface="Arial"/>
              </a:rPr>
              <a:t>Conform to Rural Development thermal  codes</a:t>
            </a:r>
            <a:endParaRPr sz="2000" dirty="0">
              <a:latin typeface="Montserrat" pitchFamily="2" charset="0"/>
              <a:cs typeface="Arial"/>
            </a:endParaRPr>
          </a:p>
        </p:txBody>
      </p:sp>
      <p:sp>
        <p:nvSpPr>
          <p:cNvPr id="7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8500" y="507124"/>
            <a:ext cx="478091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110" dirty="0">
                <a:solidFill>
                  <a:srgbClr val="155592"/>
                </a:solidFill>
                <a:latin typeface="Montserrat" pitchFamily="2" charset="0"/>
              </a:rPr>
              <a:t>New</a:t>
            </a:r>
            <a:r>
              <a:rPr sz="3600" spc="60" dirty="0">
                <a:solidFill>
                  <a:srgbClr val="155592"/>
                </a:solidFill>
                <a:latin typeface="Montserrat" pitchFamily="2" charset="0"/>
              </a:rPr>
              <a:t> </a:t>
            </a:r>
            <a:r>
              <a:rPr sz="3600" spc="80" dirty="0">
                <a:solidFill>
                  <a:srgbClr val="155592"/>
                </a:solidFill>
                <a:latin typeface="Montserrat" pitchFamily="2" charset="0"/>
              </a:rPr>
              <a:t>Construction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764280" y="1325527"/>
            <a:ext cx="7078345" cy="3633559"/>
          </a:xfrm>
          <a:prstGeom prst="rect">
            <a:avLst/>
          </a:prstGeom>
        </p:spPr>
        <p:txBody>
          <a:bodyPr vert="horz" wrap="square" lIns="0" tIns="156845" rIns="0" bIns="0" rtlCol="0">
            <a:spAutoFit/>
          </a:bodyPr>
          <a:lstStyle/>
          <a:p>
            <a:pPr marL="353060" indent="-340360">
              <a:lnSpc>
                <a:spcPct val="100000"/>
              </a:lnSpc>
              <a:spcBef>
                <a:spcPts val="1235"/>
              </a:spcBef>
              <a:buChar char="•"/>
              <a:tabLst>
                <a:tab pos="353060" algn="l"/>
                <a:tab pos="353695" algn="l"/>
              </a:tabLst>
            </a:pPr>
            <a:r>
              <a:rPr sz="24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Manufactured</a:t>
            </a:r>
            <a:endParaRPr sz="2400" dirty="0">
              <a:latin typeface="Montserrat" pitchFamily="2" charset="0"/>
              <a:cs typeface="Arial"/>
            </a:endParaRPr>
          </a:p>
          <a:p>
            <a:pPr marL="758825" lvl="1" indent="-305435">
              <a:lnSpc>
                <a:spcPct val="100000"/>
              </a:lnSpc>
              <a:spcBef>
                <a:spcPts val="969"/>
              </a:spcBef>
              <a:buChar char="-"/>
              <a:tabLst>
                <a:tab pos="751840" algn="l"/>
                <a:tab pos="752475" algn="l"/>
              </a:tabLst>
            </a:pP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New Units ONLY</a:t>
            </a:r>
            <a:endParaRPr sz="2000" dirty="0">
              <a:latin typeface="Montserrat" pitchFamily="2" charset="0"/>
              <a:cs typeface="Arial"/>
            </a:endParaRPr>
          </a:p>
          <a:p>
            <a:pPr marL="760095" lvl="1" indent="-306705">
              <a:lnSpc>
                <a:spcPct val="100000"/>
              </a:lnSpc>
              <a:spcBef>
                <a:spcPts val="850"/>
              </a:spcBef>
              <a:buChar char="-"/>
              <a:tabLst>
                <a:tab pos="760095" algn="l"/>
                <a:tab pos="760730" algn="l"/>
              </a:tabLst>
            </a:pP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Agency Approved Dealer Contractors</a:t>
            </a:r>
            <a:endParaRPr sz="2000" dirty="0">
              <a:latin typeface="Montserrat" pitchFamily="2" charset="0"/>
              <a:cs typeface="Arial"/>
            </a:endParaRPr>
          </a:p>
          <a:p>
            <a:pPr marL="758825" marR="5080" lvl="1" indent="-305435">
              <a:lnSpc>
                <a:spcPts val="2690"/>
              </a:lnSpc>
              <a:spcBef>
                <a:spcPts val="1415"/>
              </a:spcBef>
              <a:buChar char="-"/>
              <a:tabLst>
                <a:tab pos="764540" algn="l"/>
                <a:tab pos="765175" algn="l"/>
              </a:tabLst>
            </a:pP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lncludes unit &amp; related site development work</a:t>
            </a:r>
            <a:endParaRPr sz="2000" dirty="0">
              <a:latin typeface="Montserrat" pitchFamily="2" charset="0"/>
              <a:cs typeface="Arial"/>
            </a:endParaRPr>
          </a:p>
          <a:p>
            <a:pPr marL="746760" marR="153035" lvl="1" indent="-284480">
              <a:lnSpc>
                <a:spcPts val="2760"/>
              </a:lnSpc>
              <a:spcBef>
                <a:spcPts val="1280"/>
              </a:spcBef>
              <a:buChar char="-"/>
              <a:tabLst>
                <a:tab pos="760730" algn="l"/>
                <a:tab pos="761365" algn="l"/>
              </a:tabLst>
            </a:pP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Must meet Agency thermal standards  based on where the unit will be located</a:t>
            </a:r>
            <a:endParaRPr sz="2000" dirty="0">
              <a:latin typeface="Montserrat" pitchFamily="2" charset="0"/>
              <a:cs typeface="Arial"/>
            </a:endParaRPr>
          </a:p>
          <a:p>
            <a:pPr marL="756285" marR="567055" lvl="1" indent="-302895">
              <a:lnSpc>
                <a:spcPts val="2690"/>
              </a:lnSpc>
              <a:spcBef>
                <a:spcPts val="1320"/>
              </a:spcBef>
              <a:buChar char="-"/>
              <a:tabLst>
                <a:tab pos="759460" algn="l"/>
                <a:tab pos="760095" algn="l"/>
              </a:tabLst>
            </a:pPr>
            <a:r>
              <a:rPr sz="2000" dirty="0">
                <a:solidFill>
                  <a:srgbClr val="030303"/>
                </a:solidFill>
                <a:latin typeface="Montserrat" pitchFamily="2" charset="0"/>
                <a:cs typeface="Arial"/>
              </a:rPr>
              <a:t>Unit must be placed on a permanent  foundation</a:t>
            </a:r>
            <a:endParaRPr sz="2000" dirty="0">
              <a:latin typeface="Montserrat" pitchFamily="2" charset="0"/>
              <a:cs typeface="Arial"/>
            </a:endParaRPr>
          </a:p>
        </p:txBody>
      </p:sp>
      <p:sp>
        <p:nvSpPr>
          <p:cNvPr id="7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5952473" y="4308573"/>
            <a:ext cx="1918417" cy="123871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79501" y="505772"/>
            <a:ext cx="467931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dirty="0">
                <a:solidFill>
                  <a:srgbClr val="155592"/>
                </a:solidFill>
                <a:latin typeface="Montserrat" pitchFamily="2" charset="0"/>
              </a:rPr>
              <a:t>Escrow Accounts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764280" y="1720887"/>
            <a:ext cx="8697220" cy="2027478"/>
          </a:xfrm>
          <a:prstGeom prst="rect">
            <a:avLst/>
          </a:prstGeom>
        </p:spPr>
        <p:txBody>
          <a:bodyPr vert="horz" wrap="square" lIns="0" tIns="257810" rIns="0" bIns="0" rtlCol="0">
            <a:spAutoFit/>
          </a:bodyPr>
          <a:lstStyle/>
          <a:p>
            <a:pPr marL="598805">
              <a:lnSpc>
                <a:spcPct val="100000"/>
              </a:lnSpc>
              <a:spcBef>
                <a:spcPts val="2030"/>
              </a:spcBef>
            </a:pPr>
            <a:r>
              <a:rPr sz="2800" b="1" dirty="0">
                <a:solidFill>
                  <a:srgbClr val="010303"/>
                </a:solidFill>
                <a:latin typeface="Montserrat" pitchFamily="2" charset="0"/>
                <a:cs typeface="Arial"/>
              </a:rPr>
              <a:t>Existing </a:t>
            </a:r>
            <a:r>
              <a:rPr sz="2800" b="1" i="1" dirty="0">
                <a:solidFill>
                  <a:srgbClr val="010303"/>
                </a:solidFill>
                <a:latin typeface="Montserrat" pitchFamily="2" charset="0"/>
                <a:cs typeface="Arial"/>
              </a:rPr>
              <a:t>AND </a:t>
            </a:r>
            <a:r>
              <a:rPr sz="2800" b="1" dirty="0">
                <a:solidFill>
                  <a:srgbClr val="010303"/>
                </a:solidFill>
                <a:latin typeface="Montserrat" pitchFamily="2" charset="0"/>
                <a:cs typeface="Arial"/>
              </a:rPr>
              <a:t>New Construction</a:t>
            </a:r>
            <a:endParaRPr sz="2800" b="1" dirty="0">
              <a:latin typeface="Montserrat" pitchFamily="2" charset="0"/>
              <a:cs typeface="Arial"/>
            </a:endParaRPr>
          </a:p>
          <a:p>
            <a:pPr marL="349250" indent="-336550">
              <a:lnSpc>
                <a:spcPct val="150000"/>
              </a:lnSpc>
              <a:spcBef>
                <a:spcPts val="1714"/>
              </a:spcBef>
              <a:buChar char="•"/>
              <a:tabLst>
                <a:tab pos="360680" algn="l"/>
                <a:tab pos="361315" algn="l"/>
              </a:tabLst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Exterior work only when due t</a:t>
            </a:r>
            <a:r>
              <a:rPr lang="en-US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he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weather</a:t>
            </a:r>
            <a:endParaRPr sz="2400" dirty="0">
              <a:latin typeface="Montserrat" pitchFamily="2" charset="0"/>
              <a:cs typeface="Arial"/>
            </a:endParaRPr>
          </a:p>
          <a:p>
            <a:pPr marL="349250" marR="756285" indent="-336550">
              <a:lnSpc>
                <a:spcPts val="3460"/>
              </a:lnSpc>
              <a:spcBef>
                <a:spcPts val="850"/>
              </a:spcBef>
              <a:buChar char="•"/>
              <a:tabLst>
                <a:tab pos="360680" algn="l"/>
                <a:tab pos="361315" algn="l"/>
              </a:tabLst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Escrow at least </a:t>
            </a:r>
            <a:r>
              <a:rPr sz="2400" b="1" dirty="0">
                <a:solidFill>
                  <a:srgbClr val="010303"/>
                </a:solidFill>
                <a:latin typeface="Montserrat" pitchFamily="2" charset="0"/>
                <a:cs typeface="Times New Roman"/>
              </a:rPr>
              <a:t>150</a:t>
            </a:r>
            <a:r>
              <a:rPr lang="fr-FR" sz="2400" b="1" dirty="0">
                <a:solidFill>
                  <a:srgbClr val="010303"/>
                </a:solidFill>
                <a:latin typeface="Montserrat" pitchFamily="2" charset="0"/>
                <a:cs typeface="Times New Roman"/>
              </a:rPr>
              <a:t>%</a:t>
            </a:r>
            <a:r>
              <a:rPr lang="fr-FR" sz="2800" dirty="0">
                <a:solidFill>
                  <a:srgbClr val="010303"/>
                </a:solidFill>
                <a:latin typeface="Montserrat" pitchFamily="2" charset="0"/>
                <a:cs typeface="Times New Roman"/>
              </a:rPr>
              <a:t> 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of the cost of  completion</a:t>
            </a:r>
            <a:endParaRPr sz="2400" dirty="0">
              <a:latin typeface="Montserrat" pitchFamily="2" charset="0"/>
              <a:cs typeface="Arial"/>
            </a:endParaRPr>
          </a:p>
        </p:txBody>
      </p:sp>
      <p:sp>
        <p:nvSpPr>
          <p:cNvPr id="12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4" name="Connecteur droit 13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xfrm>
            <a:off x="688984" y="1343210"/>
            <a:ext cx="7582534" cy="412420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4330" indent="-341630">
              <a:lnSpc>
                <a:spcPts val="2600"/>
              </a:lnSpc>
              <a:spcBef>
                <a:spcPts val="100"/>
              </a:spcBef>
              <a:buChar char="•"/>
              <a:tabLst>
                <a:tab pos="354330" algn="l"/>
                <a:tab pos="354965" algn="l"/>
              </a:tabLst>
            </a:pPr>
            <a:r>
              <a:rPr lang="fr-FR" sz="1800" dirty="0" err="1">
                <a:latin typeface="Montserrat" pitchFamily="2" charset="0"/>
              </a:rPr>
              <a:t>Eligibility</a:t>
            </a:r>
            <a:r>
              <a:rPr lang="fr-FR" sz="1800" dirty="0">
                <a:latin typeface="Montserrat" pitchFamily="2" charset="0"/>
              </a:rPr>
              <a:t> </a:t>
            </a:r>
            <a:r>
              <a:rPr lang="fr-FR" sz="1800" dirty="0" err="1">
                <a:latin typeface="Montserrat" pitchFamily="2" charset="0"/>
              </a:rPr>
              <a:t>Website</a:t>
            </a:r>
            <a:endParaRPr lang="fr-FR" sz="1800" dirty="0">
              <a:latin typeface="Montserrat" pitchFamily="2" charset="0"/>
            </a:endParaRPr>
          </a:p>
          <a:p>
            <a:pPr marL="351155">
              <a:lnSpc>
                <a:spcPts val="2300"/>
              </a:lnSpc>
            </a:pPr>
            <a:r>
              <a:rPr lang="fr-FR"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http :</a:t>
            </a:r>
            <a:r>
              <a:rPr lang="fr-FR"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//</a:t>
            </a:r>
            <a:r>
              <a:rPr lang="fr-FR" sz="1800" u="heavy" dirty="0" err="1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eligibi</a:t>
            </a:r>
            <a:r>
              <a:rPr lang="fr-FR"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 lity.sc.eg ov.usda.gov</a:t>
            </a:r>
            <a:r>
              <a:rPr lang="fr-FR"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/</a:t>
            </a:r>
            <a:r>
              <a:rPr lang="fr-FR" sz="1800" u="heavy" dirty="0" err="1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eligibility</a:t>
            </a:r>
            <a:endParaRPr lang="fr-FR" sz="1800" dirty="0">
              <a:latin typeface="Montserrat" pitchFamily="2" charset="0"/>
            </a:endParaRPr>
          </a:p>
          <a:p>
            <a:pPr marL="359410" indent="-346710">
              <a:spcBef>
                <a:spcPts val="100"/>
              </a:spcBef>
              <a:buFontTx/>
              <a:buChar char="•"/>
              <a:tabLst>
                <a:tab pos="354965" algn="l"/>
                <a:tab pos="355600" algn="l"/>
              </a:tabLst>
            </a:pPr>
            <a:r>
              <a:rPr sz="1800" dirty="0">
                <a:latin typeface="Montserrat" pitchFamily="2" charset="0"/>
              </a:rPr>
              <a:t>National Web Site</a:t>
            </a:r>
            <a:r>
              <a:rPr lang="fr-FR" sz="1800" dirty="0">
                <a:latin typeface="Montserrat" pitchFamily="2" charset="0"/>
              </a:rPr>
              <a:t> </a:t>
            </a:r>
            <a:r>
              <a:rPr lang="fr-FR"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3"/>
              </a:rPr>
              <a:t>www.rurdev.usda</a:t>
            </a:r>
            <a:r>
              <a:rPr lang="fr-FR"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3"/>
              </a:rPr>
              <a:t>.</a:t>
            </a:r>
            <a:r>
              <a:rPr lang="fr-FR"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3"/>
              </a:rPr>
              <a:t>gov</a:t>
            </a:r>
            <a:endParaRPr sz="1800" dirty="0">
              <a:latin typeface="Montserrat" pitchFamily="2" charset="0"/>
            </a:endParaRPr>
          </a:p>
          <a:p>
            <a:pPr marL="354330" indent="-341630">
              <a:lnSpc>
                <a:spcPts val="2600"/>
              </a:lnSpc>
              <a:spcBef>
                <a:spcPts val="70"/>
              </a:spcBef>
              <a:buChar char="•"/>
              <a:tabLst>
                <a:tab pos="354330" algn="l"/>
                <a:tab pos="354965" algn="l"/>
              </a:tabLst>
            </a:pPr>
            <a:r>
              <a:rPr sz="1800" dirty="0">
                <a:latin typeface="Montserrat" pitchFamily="2" charset="0"/>
              </a:rPr>
              <a:t>RD Instruction 1980-D</a:t>
            </a:r>
          </a:p>
          <a:p>
            <a:pPr marL="351155">
              <a:lnSpc>
                <a:spcPts val="2300"/>
              </a:lnSpc>
              <a:tabLst>
                <a:tab pos="5114290" algn="l"/>
              </a:tabLst>
            </a:pP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4"/>
              </a:rPr>
              <a:t>http: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4"/>
              </a:rPr>
              <a:t>//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4"/>
              </a:rPr>
              <a:t>www.rurdev.usda.gov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4"/>
              </a:rPr>
              <a:t>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4"/>
              </a:rPr>
              <a:t>regs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4"/>
              </a:rPr>
              <a:t>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4"/>
              </a:rPr>
              <a:t>regs</a:t>
            </a:r>
            <a:r>
              <a:rPr lang="fr-FR"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4"/>
              </a:rPr>
              <a:t>_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4"/>
              </a:rPr>
              <a:t>toc.html</a:t>
            </a:r>
            <a:endParaRPr sz="1800" dirty="0">
              <a:latin typeface="Montserrat" pitchFamily="2" charset="0"/>
            </a:endParaRPr>
          </a:p>
          <a:p>
            <a:pPr marL="360045" indent="-347345">
              <a:lnSpc>
                <a:spcPts val="2565"/>
              </a:lnSpc>
              <a:spcBef>
                <a:spcPts val="185"/>
              </a:spcBef>
              <a:buChar char="•"/>
              <a:tabLst>
                <a:tab pos="360045" algn="l"/>
                <a:tab pos="360680" algn="l"/>
              </a:tabLst>
            </a:pPr>
            <a:r>
              <a:rPr sz="1800" dirty="0">
                <a:latin typeface="Montserrat" pitchFamily="2" charset="0"/>
              </a:rPr>
              <a:t>Administrative Notices</a:t>
            </a:r>
          </a:p>
          <a:p>
            <a:pPr marL="351155">
              <a:lnSpc>
                <a:spcPts val="2265"/>
              </a:lnSpc>
              <a:tabLst>
                <a:tab pos="4878705" algn="l"/>
              </a:tabLst>
            </a:pP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5"/>
              </a:rPr>
              <a:t>http: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5"/>
              </a:rPr>
              <a:t>//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5"/>
              </a:rPr>
              <a:t>www.rurdev.usda.gov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5"/>
              </a:rPr>
              <a:t>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5"/>
              </a:rPr>
              <a:t>regs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5"/>
              </a:rPr>
              <a:t>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5"/>
              </a:rPr>
              <a:t>an</a:t>
            </a:r>
            <a:r>
              <a:rPr lang="fr-FR"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5"/>
              </a:rPr>
              <a:t>_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5"/>
              </a:rPr>
              <a:t>l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5"/>
              </a:rPr>
              <a:t>i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5"/>
              </a:rPr>
              <a:t>st.html</a:t>
            </a:r>
            <a:endParaRPr sz="1800" dirty="0">
              <a:latin typeface="Montserrat" pitchFamily="2" charset="0"/>
            </a:endParaRPr>
          </a:p>
          <a:p>
            <a:pPr marL="353695" indent="-340995">
              <a:lnSpc>
                <a:spcPts val="2635"/>
              </a:lnSpc>
              <a:spcBef>
                <a:spcPts val="190"/>
              </a:spcBef>
              <a:buChar char="•"/>
              <a:tabLst>
                <a:tab pos="353695" algn="l"/>
                <a:tab pos="354330" algn="l"/>
              </a:tabLst>
            </a:pPr>
            <a:r>
              <a:rPr sz="1800" dirty="0">
                <a:latin typeface="Montserrat" pitchFamily="2" charset="0"/>
              </a:rPr>
              <a:t>Fannie Mae Rates</a:t>
            </a:r>
          </a:p>
          <a:p>
            <a:pPr marL="358775" marR="5080" indent="-7620">
              <a:lnSpc>
                <a:spcPts val="2190"/>
              </a:lnSpc>
              <a:spcBef>
                <a:spcPts val="175"/>
              </a:spcBef>
              <a:tabLst>
                <a:tab pos="749935" algn="l"/>
                <a:tab pos="2009775" algn="l"/>
                <a:tab pos="2642870" algn="l"/>
                <a:tab pos="6755765" algn="l"/>
              </a:tabLst>
            </a:pP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http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://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www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.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efanniemae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.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com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singlefamily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reference</a:t>
            </a:r>
            <a:r>
              <a:rPr lang="fr-FR"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_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tools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net</a:t>
            </a:r>
            <a:r>
              <a:rPr lang="fr-FR"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_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yields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/</a:t>
            </a:r>
            <a:r>
              <a:rPr sz="1800" u="heavy" dirty="0" err="1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db</a:t>
            </a:r>
            <a:r>
              <a:rPr lang="fr-FR"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_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rate</a:t>
            </a:r>
            <a:r>
              <a:rPr lang="fr-FR"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_</a:t>
            </a:r>
            <a:r>
              <a:rPr sz="1800" u="heavy" dirty="0" err="1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</a:rPr>
              <a:t>chart.jhtml</a:t>
            </a:r>
            <a:endParaRPr sz="1800" dirty="0">
              <a:latin typeface="Montserrat" pitchFamily="2" charset="0"/>
            </a:endParaRPr>
          </a:p>
          <a:p>
            <a:pPr marL="359410" marR="810895" indent="-346710">
              <a:lnSpc>
                <a:spcPts val="2330"/>
              </a:lnSpc>
              <a:spcBef>
                <a:spcPts val="525"/>
              </a:spcBef>
              <a:buChar char="•"/>
              <a:tabLst>
                <a:tab pos="353695" algn="l"/>
                <a:tab pos="354330" algn="l"/>
              </a:tabLst>
            </a:pPr>
            <a:r>
              <a:rPr sz="1800" dirty="0">
                <a:latin typeface="Montserrat" pitchFamily="2" charset="0"/>
              </a:rPr>
              <a:t>Credit Alert Interactive Voice Response System  (CAIVRS) (301)344-4000 or</a:t>
            </a:r>
          </a:p>
          <a:p>
            <a:pPr marL="351155">
              <a:lnSpc>
                <a:spcPts val="2280"/>
              </a:lnSpc>
            </a:pP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http: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//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www.hud.gov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offices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hsg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sfh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sys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caivrs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caivrs</a:t>
            </a:r>
            <a:r>
              <a:rPr sz="1800" u="heavy" dirty="0">
                <a:solidFill>
                  <a:srgbClr val="54918A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/</a:t>
            </a:r>
            <a:r>
              <a:rPr sz="1800" u="heavy" dirty="0">
                <a:solidFill>
                  <a:srgbClr val="2F8982"/>
                </a:solidFill>
                <a:uFill>
                  <a:solidFill>
                    <a:srgbClr val="2F8982"/>
                  </a:solidFill>
                </a:uFill>
                <a:latin typeface="Montserrat" pitchFamily="2" charset="0"/>
                <a:hlinkClick r:id="rId6"/>
              </a:rPr>
              <a:t>cfm</a:t>
            </a:r>
            <a:endParaRPr sz="1800" dirty="0">
              <a:latin typeface="Montserrat" pitchFamily="2" charset="0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2300" y="508862"/>
            <a:ext cx="51689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145" dirty="0">
                <a:solidFill>
                  <a:srgbClr val="155592"/>
                </a:solidFill>
                <a:latin typeface="Montserrat" pitchFamily="2" charset="0"/>
              </a:rPr>
              <a:t>Resource</a:t>
            </a:r>
            <a:r>
              <a:rPr sz="3600" spc="70" dirty="0">
                <a:solidFill>
                  <a:srgbClr val="155592"/>
                </a:solidFill>
                <a:latin typeface="Montserrat" pitchFamily="2" charset="0"/>
              </a:rPr>
              <a:t> </a:t>
            </a:r>
            <a:r>
              <a:rPr sz="3600" spc="105" dirty="0">
                <a:solidFill>
                  <a:srgbClr val="155592"/>
                </a:solidFill>
                <a:latin typeface="Montserrat" pitchFamily="2" charset="0"/>
              </a:rPr>
              <a:t>Websites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653157" y="2015546"/>
            <a:ext cx="2680335" cy="3384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endParaRPr sz="2050" dirty="0">
              <a:latin typeface="Arial"/>
              <a:cs typeface="Arial"/>
            </a:endParaRPr>
          </a:p>
        </p:txBody>
      </p:sp>
      <p:sp>
        <p:nvSpPr>
          <p:cNvPr id="12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4" name="Connecteur droit 13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 idx="4294967295"/>
          </p:nvPr>
        </p:nvSpPr>
        <p:spPr>
          <a:xfrm>
            <a:off x="2602865" y="847725"/>
            <a:ext cx="396367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spc="165" dirty="0">
                <a:solidFill>
                  <a:srgbClr val="155592"/>
                </a:solidFill>
                <a:latin typeface="Montserrat" pitchFamily="2" charset="0"/>
              </a:rPr>
              <a:t>Questions?</a:t>
            </a: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7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Imag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66310" y="2143125"/>
            <a:ext cx="2968756" cy="29687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-4360" y="0"/>
            <a:ext cx="9173760" cy="6877049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object 2"/>
          <p:cNvSpPr txBox="1">
            <a:spLocks noGrp="1"/>
          </p:cNvSpPr>
          <p:nvPr>
            <p:ph type="ctrTitle" idx="4294967295"/>
          </p:nvPr>
        </p:nvSpPr>
        <p:spPr>
          <a:xfrm>
            <a:off x="2602865" y="1730591"/>
            <a:ext cx="3963670" cy="659796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5"/>
              </a:spcBef>
            </a:pPr>
            <a:r>
              <a:rPr lang="fr-FR" spc="165" dirty="0">
                <a:solidFill>
                  <a:schemeClr val="bg1"/>
                </a:solidFill>
                <a:latin typeface="Montserrat" pitchFamily="2" charset="0"/>
              </a:rPr>
              <a:t>Contact Us</a:t>
            </a:r>
            <a:endParaRPr spc="165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3648" y="2916883"/>
            <a:ext cx="3642105" cy="20274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265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4528" y="507124"/>
            <a:ext cx="5643880" cy="5668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spc="-25" dirty="0">
                <a:solidFill>
                  <a:srgbClr val="155592"/>
                </a:solidFill>
                <a:latin typeface="Montserrat" pitchFamily="2" charset="0"/>
                <a:cs typeface="Trebuchet MS"/>
              </a:rPr>
              <a:t>Home </a:t>
            </a:r>
            <a:r>
              <a:rPr sz="3600" spc="-35" dirty="0">
                <a:solidFill>
                  <a:srgbClr val="155592"/>
                </a:solidFill>
                <a:latin typeface="Montserrat" pitchFamily="2" charset="0"/>
                <a:cs typeface="Trebuchet MS"/>
              </a:rPr>
              <a:t>Buyer</a:t>
            </a:r>
            <a:r>
              <a:rPr sz="3600" spc="190" dirty="0">
                <a:solidFill>
                  <a:srgbClr val="155592"/>
                </a:solidFill>
                <a:latin typeface="Montserrat" pitchFamily="2" charset="0"/>
                <a:cs typeface="Trebuchet MS"/>
              </a:rPr>
              <a:t> </a:t>
            </a:r>
            <a:r>
              <a:rPr sz="3600" spc="-70" dirty="0">
                <a:solidFill>
                  <a:srgbClr val="155592"/>
                </a:solidFill>
                <a:latin typeface="Montserrat" pitchFamily="2" charset="0"/>
                <a:cs typeface="Trebuchet MS"/>
              </a:rPr>
              <a:t>Benefits</a:t>
            </a:r>
            <a:endParaRPr sz="3600" dirty="0">
              <a:solidFill>
                <a:srgbClr val="155592"/>
              </a:solidFill>
              <a:latin typeface="Montserrat" pitchFamily="2" charset="0"/>
              <a:cs typeface="Trebuchet M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0455" y="1381125"/>
            <a:ext cx="7458709" cy="38207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83234" indent="-365125">
              <a:lnSpc>
                <a:spcPct val="150000"/>
              </a:lnSpc>
              <a:spcBef>
                <a:spcPts val="100"/>
              </a:spcBef>
              <a:buChar char="•"/>
              <a:tabLst>
                <a:tab pos="482600" algn="l"/>
                <a:tab pos="483234" algn="l"/>
              </a:tabLst>
            </a:pPr>
            <a:r>
              <a:rPr sz="2000" dirty="0">
                <a:latin typeface="Montserrat" pitchFamily="2" charset="0"/>
                <a:cs typeface="Verdana"/>
              </a:rPr>
              <a:t>10</a:t>
            </a:r>
            <a:r>
              <a:rPr lang="en-US" sz="2000" dirty="0">
                <a:latin typeface="Montserrat" pitchFamily="2" charset="0"/>
                <a:cs typeface="Verdana"/>
              </a:rPr>
              <a:t>1</a:t>
            </a:r>
            <a:r>
              <a:rPr sz="2000" baseline="31746" dirty="0">
                <a:latin typeface="Montserrat" pitchFamily="2" charset="0"/>
                <a:cs typeface="Verdana"/>
              </a:rPr>
              <a:t>°</a:t>
            </a:r>
            <a:r>
              <a:rPr sz="2000" dirty="0">
                <a:latin typeface="Montserrat" pitchFamily="2" charset="0"/>
                <a:cs typeface="Verdana"/>
              </a:rPr>
              <a:t>/o </a:t>
            </a:r>
            <a:r>
              <a:rPr sz="2000" dirty="0">
                <a:latin typeface="Montserrat" pitchFamily="2" charset="0"/>
                <a:cs typeface="Arial Narrow"/>
              </a:rPr>
              <a:t>Financing to an appraised value!</a:t>
            </a:r>
          </a:p>
          <a:p>
            <a:pPr marL="467359" indent="-349250">
              <a:lnSpc>
                <a:spcPct val="150000"/>
              </a:lnSpc>
              <a:spcBef>
                <a:spcPts val="170"/>
              </a:spcBef>
              <a:buChar char="•"/>
              <a:tabLst>
                <a:tab pos="466725" algn="l"/>
                <a:tab pos="467359" algn="l"/>
              </a:tabLst>
            </a:pPr>
            <a:r>
              <a:rPr lang="en-US" sz="2000" dirty="0">
                <a:latin typeface="Montserrat" pitchFamily="2" charset="0"/>
                <a:cs typeface="Arial Narrow"/>
              </a:rPr>
              <a:t>Low Annual Mortgage Insurance, 0.35% per annum</a:t>
            </a:r>
            <a:endParaRPr sz="2000" dirty="0">
              <a:latin typeface="Montserrat" pitchFamily="2" charset="0"/>
              <a:cs typeface="Arial Narrow"/>
            </a:endParaRPr>
          </a:p>
          <a:p>
            <a:pPr marL="456565" indent="-338455">
              <a:lnSpc>
                <a:spcPct val="150000"/>
              </a:lnSpc>
              <a:spcBef>
                <a:spcPts val="165"/>
              </a:spcBef>
              <a:buChar char="•"/>
              <a:tabLst>
                <a:tab pos="456565" algn="l"/>
                <a:tab pos="457200" algn="l"/>
              </a:tabLst>
            </a:pPr>
            <a:r>
              <a:rPr sz="2000" dirty="0">
                <a:latin typeface="Montserrat" pitchFamily="2" charset="0"/>
                <a:cs typeface="Arial Narrow"/>
              </a:rPr>
              <a:t>30 Year Fixed Rate</a:t>
            </a:r>
          </a:p>
          <a:p>
            <a:pPr marL="467359" indent="-349250">
              <a:lnSpc>
                <a:spcPct val="150000"/>
              </a:lnSpc>
              <a:spcBef>
                <a:spcPts val="160"/>
              </a:spcBef>
              <a:buChar char="•"/>
              <a:tabLst>
                <a:tab pos="466725" algn="l"/>
                <a:tab pos="467359" algn="l"/>
              </a:tabLst>
            </a:pPr>
            <a:r>
              <a:rPr sz="2000" dirty="0">
                <a:latin typeface="Montserrat" pitchFamily="2" charset="0"/>
                <a:cs typeface="Arial Narrow"/>
              </a:rPr>
              <a:t>No Loan Limit</a:t>
            </a:r>
          </a:p>
          <a:p>
            <a:pPr marL="477520" indent="-359410">
              <a:lnSpc>
                <a:spcPct val="150000"/>
              </a:lnSpc>
              <a:spcBef>
                <a:spcPts val="114"/>
              </a:spcBef>
              <a:buChar char="•"/>
              <a:tabLst>
                <a:tab pos="477520" algn="l"/>
                <a:tab pos="478155" algn="l"/>
              </a:tabLst>
            </a:pPr>
            <a:r>
              <a:rPr sz="2000" dirty="0">
                <a:latin typeface="Montserrat" pitchFamily="2" charset="0"/>
                <a:cs typeface="Arial Narrow"/>
              </a:rPr>
              <a:t>Declining markets do not affect LTV</a:t>
            </a:r>
          </a:p>
          <a:p>
            <a:pPr marL="483234" indent="-365125">
              <a:lnSpc>
                <a:spcPct val="150000"/>
              </a:lnSpc>
              <a:spcBef>
                <a:spcPts val="155"/>
              </a:spcBef>
              <a:buChar char="•"/>
              <a:tabLst>
                <a:tab pos="482600" algn="l"/>
                <a:tab pos="483234" algn="l"/>
                <a:tab pos="1878330" algn="l"/>
              </a:tabLst>
            </a:pPr>
            <a:r>
              <a:rPr sz="2000" dirty="0">
                <a:latin typeface="Montserrat" pitchFamily="2" charset="0"/>
                <a:cs typeface="Arial Narrow"/>
              </a:rPr>
              <a:t>Fees &amp;</a:t>
            </a:r>
            <a:r>
              <a:rPr lang="fr-FR" sz="2000" dirty="0">
                <a:latin typeface="Montserrat" pitchFamily="2" charset="0"/>
                <a:cs typeface="Arial Narrow"/>
              </a:rPr>
              <a:t> </a:t>
            </a:r>
            <a:r>
              <a:rPr sz="2000" dirty="0">
                <a:latin typeface="Montserrat" pitchFamily="2" charset="0"/>
                <a:cs typeface="Arial Narrow"/>
              </a:rPr>
              <a:t>Repairs may be Financed</a:t>
            </a:r>
          </a:p>
          <a:p>
            <a:pPr marL="477520" indent="-359410">
              <a:lnSpc>
                <a:spcPct val="150000"/>
              </a:lnSpc>
              <a:spcBef>
                <a:spcPts val="175"/>
              </a:spcBef>
              <a:buChar char="•"/>
              <a:tabLst>
                <a:tab pos="477520" algn="l"/>
                <a:tab pos="478155" algn="l"/>
              </a:tabLst>
            </a:pPr>
            <a:r>
              <a:rPr sz="2000" dirty="0">
                <a:latin typeface="Montserrat" pitchFamily="2" charset="0"/>
                <a:cs typeface="Arial Narrow"/>
              </a:rPr>
              <a:t>Unlimited Gifts or Seller Contributions</a:t>
            </a:r>
          </a:p>
          <a:p>
            <a:pPr marL="467359" indent="-349250">
              <a:lnSpc>
                <a:spcPct val="150000"/>
              </a:lnSpc>
              <a:spcBef>
                <a:spcPts val="170"/>
              </a:spcBef>
              <a:buChar char="•"/>
              <a:tabLst>
                <a:tab pos="466725" algn="l"/>
                <a:tab pos="467359" algn="l"/>
              </a:tabLst>
            </a:pPr>
            <a:r>
              <a:rPr sz="2000" dirty="0">
                <a:latin typeface="Montserrat" pitchFamily="2" charset="0"/>
                <a:cs typeface="Arial Narrow"/>
              </a:rPr>
              <a:t>No Reserves Required</a:t>
            </a:r>
          </a:p>
        </p:txBody>
      </p:sp>
      <p:sp>
        <p:nvSpPr>
          <p:cNvPr id="7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2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6489700" y="3372173"/>
            <a:ext cx="1703268" cy="1651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09978" y="507124"/>
            <a:ext cx="386080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110" dirty="0">
                <a:solidFill>
                  <a:srgbClr val="155592"/>
                </a:solidFill>
                <a:latin typeface="Montserrat" pitchFamily="2" charset="0"/>
              </a:rPr>
              <a:t>Rate </a:t>
            </a:r>
            <a:r>
              <a:rPr sz="3600" spc="120" dirty="0">
                <a:solidFill>
                  <a:srgbClr val="155592"/>
                </a:solidFill>
                <a:latin typeface="Montserrat" pitchFamily="2" charset="0"/>
              </a:rPr>
              <a:t>and</a:t>
            </a:r>
            <a:r>
              <a:rPr sz="3600" spc="-95" dirty="0">
                <a:solidFill>
                  <a:srgbClr val="155592"/>
                </a:solidFill>
                <a:latin typeface="Montserrat" pitchFamily="2" charset="0"/>
              </a:rPr>
              <a:t> </a:t>
            </a:r>
            <a:r>
              <a:rPr sz="3600" spc="20" dirty="0">
                <a:solidFill>
                  <a:srgbClr val="155592"/>
                </a:solidFill>
                <a:latin typeface="Montserrat" pitchFamily="2" charset="0"/>
              </a:rPr>
              <a:t>Term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531539" y="1251558"/>
            <a:ext cx="6948762" cy="3727302"/>
          </a:xfrm>
          <a:prstGeom prst="rect">
            <a:avLst/>
          </a:prstGeom>
        </p:spPr>
        <p:txBody>
          <a:bodyPr vert="horz" wrap="square" lIns="0" tIns="140335" rIns="0" bIns="0" rtlCol="0">
            <a:spAutoFit/>
          </a:bodyPr>
          <a:lstStyle/>
          <a:p>
            <a:pPr marL="357505" indent="-344805">
              <a:lnSpc>
                <a:spcPct val="150000"/>
              </a:lnSpc>
              <a:spcBef>
                <a:spcPts val="1105"/>
              </a:spcBef>
              <a:buChar char="•"/>
              <a:tabLst>
                <a:tab pos="357505" algn="l"/>
                <a:tab pos="358140" algn="l"/>
              </a:tabLst>
            </a:pPr>
            <a:r>
              <a:rPr sz="2000" dirty="0">
                <a:solidFill>
                  <a:srgbClr val="030305"/>
                </a:solidFill>
                <a:latin typeface="Montserrat" pitchFamily="2" charset="0"/>
                <a:cs typeface="Arial"/>
              </a:rPr>
              <a:t>30-Year Fixed</a:t>
            </a:r>
            <a:endParaRPr sz="2000" dirty="0">
              <a:latin typeface="Montserrat" pitchFamily="2" charset="0"/>
              <a:cs typeface="Arial"/>
            </a:endParaRPr>
          </a:p>
          <a:p>
            <a:pPr marL="375920" indent="-363220">
              <a:lnSpc>
                <a:spcPct val="150000"/>
              </a:lnSpc>
              <a:spcBef>
                <a:spcPts val="1000"/>
              </a:spcBef>
              <a:buChar char="•"/>
              <a:tabLst>
                <a:tab pos="375920" algn="l"/>
                <a:tab pos="376555" algn="l"/>
              </a:tabLst>
            </a:pPr>
            <a:r>
              <a:rPr sz="2000" dirty="0">
                <a:solidFill>
                  <a:srgbClr val="030305"/>
                </a:solidFill>
                <a:latin typeface="Montserrat" pitchFamily="2" charset="0"/>
                <a:cs typeface="Arial"/>
              </a:rPr>
              <a:t>lnterest Rate Set by Approved Lender</a:t>
            </a:r>
            <a:endParaRPr sz="2000" dirty="0">
              <a:latin typeface="Montserrat" pitchFamily="2" charset="0"/>
              <a:cs typeface="Arial"/>
            </a:endParaRPr>
          </a:p>
          <a:p>
            <a:pPr marL="755650" marR="5080" lvl="1" indent="-293370">
              <a:spcBef>
                <a:spcPts val="775"/>
              </a:spcBef>
              <a:buChar char="-"/>
              <a:tabLst>
                <a:tab pos="761365" algn="l"/>
                <a:tab pos="762000" algn="l"/>
              </a:tabLst>
            </a:pPr>
            <a:r>
              <a:rPr dirty="0">
                <a:solidFill>
                  <a:srgbClr val="030305"/>
                </a:solidFill>
                <a:latin typeface="Montserrat" pitchFamily="2" charset="0"/>
                <a:cs typeface="Arial"/>
              </a:rPr>
              <a:t>Not higher than the 30-year, 90-day  actual</a:t>
            </a:r>
            <a:r>
              <a:rPr dirty="0">
                <a:solidFill>
                  <a:srgbClr val="1F2123"/>
                </a:solidFill>
                <a:latin typeface="Montserrat" pitchFamily="2" charset="0"/>
                <a:cs typeface="Arial"/>
              </a:rPr>
              <a:t>/</a:t>
            </a:r>
            <a:r>
              <a:rPr dirty="0">
                <a:solidFill>
                  <a:srgbClr val="030305"/>
                </a:solidFill>
                <a:latin typeface="Montserrat" pitchFamily="2" charset="0"/>
                <a:cs typeface="Arial"/>
              </a:rPr>
              <a:t>actual Fannie Mae rate plus 60 basis  points</a:t>
            </a:r>
            <a:endParaRPr dirty="0">
              <a:latin typeface="Montserrat" pitchFamily="2" charset="0"/>
              <a:cs typeface="Arial"/>
            </a:endParaRPr>
          </a:p>
          <a:p>
            <a:pPr marL="777875"/>
            <a:r>
              <a:rPr sz="1400" dirty="0">
                <a:solidFill>
                  <a:srgbClr val="1F2123"/>
                </a:solidFill>
                <a:latin typeface="Montserrat" pitchFamily="2" charset="0"/>
                <a:cs typeface="Arial"/>
              </a:rPr>
              <a:t>- </a:t>
            </a:r>
            <a:r>
              <a:rPr sz="1400" i="1" dirty="0">
                <a:solidFill>
                  <a:srgbClr val="030305"/>
                </a:solidFill>
                <a:latin typeface="Montserrat" pitchFamily="2" charset="0"/>
                <a:cs typeface="Arial"/>
              </a:rPr>
              <a:t>O</a:t>
            </a:r>
            <a:r>
              <a:rPr sz="1400" i="1" dirty="0">
                <a:solidFill>
                  <a:srgbClr val="1F2123"/>
                </a:solidFill>
                <a:latin typeface="Montserrat" pitchFamily="2" charset="0"/>
                <a:cs typeface="Arial"/>
              </a:rPr>
              <a:t>r -</a:t>
            </a:r>
            <a:endParaRPr sz="1400" dirty="0">
              <a:latin typeface="Montserrat" pitchFamily="2" charset="0"/>
              <a:cs typeface="Arial"/>
            </a:endParaRPr>
          </a:p>
          <a:p>
            <a:pPr marL="762000" lvl="1" indent="-299720">
              <a:buChar char="-"/>
              <a:tabLst>
                <a:tab pos="762000" algn="l"/>
                <a:tab pos="762635" algn="l"/>
              </a:tabLst>
            </a:pPr>
            <a:r>
              <a:rPr dirty="0">
                <a:solidFill>
                  <a:srgbClr val="030305"/>
                </a:solidFill>
                <a:latin typeface="Montserrat" pitchFamily="2" charset="0"/>
                <a:cs typeface="Arial"/>
              </a:rPr>
              <a:t>Lender's Published VA rate</a:t>
            </a:r>
            <a:endParaRPr dirty="0">
              <a:latin typeface="Montserrat" pitchFamily="2" charset="0"/>
              <a:cs typeface="Arial"/>
            </a:endParaRPr>
          </a:p>
          <a:p>
            <a:pPr marL="354965" indent="-342265">
              <a:lnSpc>
                <a:spcPct val="150000"/>
              </a:lnSpc>
              <a:spcBef>
                <a:spcPts val="1035"/>
              </a:spcBef>
              <a:buChar char="•"/>
              <a:tabLst>
                <a:tab pos="354965" algn="l"/>
                <a:tab pos="355600" algn="l"/>
              </a:tabLst>
            </a:pPr>
            <a:r>
              <a:rPr sz="2000" dirty="0">
                <a:solidFill>
                  <a:srgbClr val="030305"/>
                </a:solidFill>
                <a:latin typeface="Montserrat" pitchFamily="2" charset="0"/>
                <a:cs typeface="Arial"/>
              </a:rPr>
              <a:t>One-Time GRH Fee</a:t>
            </a:r>
            <a:endParaRPr sz="2000" dirty="0">
              <a:latin typeface="Montserrat" pitchFamily="2" charset="0"/>
              <a:cs typeface="Arial"/>
            </a:endParaRPr>
          </a:p>
          <a:p>
            <a:pPr marL="758825" lvl="1" indent="-296545">
              <a:spcBef>
                <a:spcPts val="660"/>
              </a:spcBef>
              <a:buChar char="-"/>
              <a:tabLst>
                <a:tab pos="758825" algn="l"/>
                <a:tab pos="759460" algn="l"/>
              </a:tabLst>
            </a:pPr>
            <a:r>
              <a:rPr lang="en-US" dirty="0">
                <a:solidFill>
                  <a:srgbClr val="030305"/>
                </a:solidFill>
                <a:latin typeface="Montserrat" pitchFamily="2" charset="0"/>
                <a:cs typeface="Arial"/>
              </a:rPr>
              <a:t>1.</a:t>
            </a:r>
            <a:r>
              <a:rPr dirty="0">
                <a:solidFill>
                  <a:srgbClr val="030305"/>
                </a:solidFill>
                <a:latin typeface="Montserrat" pitchFamily="2" charset="0"/>
                <a:cs typeface="Arial"/>
              </a:rPr>
              <a:t>00°/o Purchase</a:t>
            </a:r>
            <a:endParaRPr dirty="0">
              <a:latin typeface="Montserrat" pitchFamily="2" charset="0"/>
              <a:cs typeface="Arial"/>
            </a:endParaRPr>
          </a:p>
          <a:p>
            <a:pPr marL="756285" lvl="1" indent="-294005">
              <a:spcBef>
                <a:spcPts val="685"/>
              </a:spcBef>
              <a:buChar char="-"/>
              <a:tabLst>
                <a:tab pos="756285" algn="l"/>
                <a:tab pos="756920" algn="l"/>
              </a:tabLst>
            </a:pPr>
            <a:r>
              <a:rPr dirty="0">
                <a:solidFill>
                  <a:srgbClr val="030305"/>
                </a:solidFill>
                <a:latin typeface="Montserrat" pitchFamily="2" charset="0"/>
                <a:cs typeface="Arial"/>
              </a:rPr>
              <a:t>.5°/o Refinance</a:t>
            </a:r>
            <a:endParaRPr dirty="0">
              <a:latin typeface="Montserrat" pitchFamily="2" charset="0"/>
              <a:cs typeface="Arial"/>
            </a:endParaRPr>
          </a:p>
        </p:txBody>
      </p:sp>
      <p:sp>
        <p:nvSpPr>
          <p:cNvPr id="7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0" name="Connecteur droit 9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75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75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44847" y="2464401"/>
            <a:ext cx="7010442" cy="432310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29312" y="507124"/>
            <a:ext cx="405384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70" dirty="0">
                <a:solidFill>
                  <a:srgbClr val="155592"/>
                </a:solidFill>
                <a:latin typeface="Montserrat" pitchFamily="2" charset="0"/>
              </a:rPr>
              <a:t>Loan</a:t>
            </a:r>
            <a:r>
              <a:rPr sz="3600" spc="110" dirty="0">
                <a:solidFill>
                  <a:srgbClr val="155592"/>
                </a:solidFill>
                <a:latin typeface="Montserrat" pitchFamily="2" charset="0"/>
              </a:rPr>
              <a:t> </a:t>
            </a:r>
            <a:r>
              <a:rPr sz="3600" spc="65" dirty="0">
                <a:solidFill>
                  <a:srgbClr val="155592"/>
                </a:solidFill>
                <a:latin typeface="Montserrat" pitchFamily="2" charset="0"/>
              </a:rPr>
              <a:t>Purposes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617" y="1747654"/>
            <a:ext cx="4429683" cy="2322431"/>
          </a:xfrm>
          <a:prstGeom prst="rect">
            <a:avLst/>
          </a:prstGeom>
        </p:spPr>
        <p:txBody>
          <a:bodyPr vert="horz" wrap="square" lIns="0" tIns="135890" rIns="0" bIns="0" rtlCol="0">
            <a:spAutoFit/>
          </a:bodyPr>
          <a:lstStyle/>
          <a:p>
            <a:pPr marL="361950" indent="-349250">
              <a:lnSpc>
                <a:spcPct val="100000"/>
              </a:lnSpc>
              <a:spcBef>
                <a:spcPts val="1070"/>
              </a:spcBef>
              <a:buChar char="•"/>
              <a:tabLst>
                <a:tab pos="361315" algn="l"/>
                <a:tab pos="362585" algn="l"/>
              </a:tabLst>
            </a:pPr>
            <a:r>
              <a:rPr sz="2400" spc="60" dirty="0">
                <a:solidFill>
                  <a:srgbClr val="010303"/>
                </a:solidFill>
                <a:latin typeface="Montserrat Medium" pitchFamily="2" charset="0"/>
                <a:cs typeface="Arial"/>
              </a:rPr>
              <a:t>Purchase</a:t>
            </a:r>
            <a:r>
              <a:rPr sz="2400" spc="155" dirty="0">
                <a:solidFill>
                  <a:srgbClr val="010303"/>
                </a:solidFill>
                <a:latin typeface="Montserrat Medium" pitchFamily="2" charset="0"/>
                <a:cs typeface="Arial"/>
              </a:rPr>
              <a:t> </a:t>
            </a:r>
            <a:r>
              <a:rPr sz="2400" spc="75" dirty="0">
                <a:solidFill>
                  <a:srgbClr val="010303"/>
                </a:solidFill>
                <a:latin typeface="Montserrat Medium" pitchFamily="2" charset="0"/>
                <a:cs typeface="Arial"/>
              </a:rPr>
              <a:t>New</a:t>
            </a:r>
            <a:endParaRPr sz="2400" dirty="0">
              <a:latin typeface="Montserrat Medium" pitchFamily="2" charset="0"/>
              <a:cs typeface="Arial"/>
            </a:endParaRPr>
          </a:p>
          <a:p>
            <a:pPr marL="859790" lvl="1" indent="-407034">
              <a:lnSpc>
                <a:spcPct val="100000"/>
              </a:lnSpc>
              <a:spcBef>
                <a:spcPts val="860"/>
              </a:spcBef>
              <a:buChar char="-"/>
              <a:tabLst>
                <a:tab pos="859790" algn="l"/>
                <a:tab pos="860425" algn="l"/>
              </a:tabLst>
            </a:pPr>
            <a:r>
              <a:rPr sz="2000" spc="30" dirty="0">
                <a:solidFill>
                  <a:srgbClr val="010303"/>
                </a:solidFill>
                <a:latin typeface="Montserrat" pitchFamily="2" charset="0"/>
                <a:cs typeface="Arial"/>
              </a:rPr>
              <a:t>Stick or</a:t>
            </a:r>
            <a:r>
              <a:rPr sz="2000" spc="25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000" spc="40" dirty="0">
                <a:solidFill>
                  <a:srgbClr val="010303"/>
                </a:solidFill>
                <a:latin typeface="Montserrat" pitchFamily="2" charset="0"/>
                <a:cs typeface="Arial"/>
              </a:rPr>
              <a:t>Modular</a:t>
            </a:r>
            <a:endParaRPr sz="2000" dirty="0">
              <a:latin typeface="Montserrat" pitchFamily="2" charset="0"/>
              <a:cs typeface="Arial"/>
            </a:endParaRPr>
          </a:p>
          <a:p>
            <a:pPr marL="858519" lvl="1" indent="-405765">
              <a:lnSpc>
                <a:spcPct val="100000"/>
              </a:lnSpc>
              <a:spcBef>
                <a:spcPts val="860"/>
              </a:spcBef>
              <a:buChar char="-"/>
              <a:tabLst>
                <a:tab pos="858519" algn="l"/>
                <a:tab pos="859155" algn="l"/>
              </a:tabLst>
            </a:pPr>
            <a:r>
              <a:rPr sz="2000" spc="40" dirty="0">
                <a:solidFill>
                  <a:srgbClr val="010303"/>
                </a:solidFill>
                <a:latin typeface="Montserrat" pitchFamily="2" charset="0"/>
                <a:cs typeface="Arial"/>
              </a:rPr>
              <a:t>Manufactured</a:t>
            </a:r>
            <a:endParaRPr sz="2000" dirty="0">
              <a:latin typeface="Montserrat" pitchFamily="2" charset="0"/>
              <a:cs typeface="Arial"/>
            </a:endParaRPr>
          </a:p>
          <a:p>
            <a:pPr marL="361950" indent="-349250">
              <a:lnSpc>
                <a:spcPct val="100000"/>
              </a:lnSpc>
              <a:spcBef>
                <a:spcPts val="930"/>
              </a:spcBef>
              <a:buChar char="•"/>
              <a:tabLst>
                <a:tab pos="361315" algn="l"/>
                <a:tab pos="362585" algn="l"/>
              </a:tabLst>
            </a:pPr>
            <a:r>
              <a:rPr sz="2400" spc="60" dirty="0">
                <a:solidFill>
                  <a:srgbClr val="010303"/>
                </a:solidFill>
                <a:latin typeface="Montserrat Medium" pitchFamily="2" charset="0"/>
                <a:cs typeface="Arial"/>
              </a:rPr>
              <a:t>Purchase</a:t>
            </a:r>
            <a:r>
              <a:rPr sz="2400" spc="85" dirty="0">
                <a:solidFill>
                  <a:srgbClr val="010303"/>
                </a:solidFill>
                <a:latin typeface="Montserrat Medium" pitchFamily="2" charset="0"/>
                <a:cs typeface="Arial"/>
              </a:rPr>
              <a:t> </a:t>
            </a:r>
            <a:r>
              <a:rPr sz="2400" spc="60" dirty="0">
                <a:solidFill>
                  <a:srgbClr val="010303"/>
                </a:solidFill>
                <a:latin typeface="Montserrat Medium" pitchFamily="2" charset="0"/>
                <a:cs typeface="Arial"/>
              </a:rPr>
              <a:t>Existing</a:t>
            </a:r>
            <a:endParaRPr sz="2400" dirty="0">
              <a:latin typeface="Montserrat Medium" pitchFamily="2" charset="0"/>
              <a:cs typeface="Arial"/>
            </a:endParaRPr>
          </a:p>
          <a:p>
            <a:pPr marL="752475" lvl="1" indent="-299720">
              <a:lnSpc>
                <a:spcPct val="100000"/>
              </a:lnSpc>
              <a:spcBef>
                <a:spcPts val="860"/>
              </a:spcBef>
              <a:buChar char="-"/>
              <a:tabLst>
                <a:tab pos="752475" algn="l"/>
                <a:tab pos="753110" algn="l"/>
              </a:tabLst>
            </a:pPr>
            <a:r>
              <a:rPr sz="2000" spc="40" dirty="0">
                <a:solidFill>
                  <a:srgbClr val="010303"/>
                </a:solidFill>
                <a:latin typeface="Montserrat" pitchFamily="2" charset="0"/>
                <a:cs typeface="Arial"/>
              </a:rPr>
              <a:t>Stick </a:t>
            </a:r>
            <a:r>
              <a:rPr sz="2000" spc="30" dirty="0">
                <a:solidFill>
                  <a:srgbClr val="010303"/>
                </a:solidFill>
                <a:latin typeface="Montserrat" pitchFamily="2" charset="0"/>
                <a:cs typeface="Arial"/>
              </a:rPr>
              <a:t>or</a:t>
            </a:r>
            <a:r>
              <a:rPr sz="2000" spc="35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000" spc="40" dirty="0">
                <a:solidFill>
                  <a:srgbClr val="010303"/>
                </a:solidFill>
                <a:latin typeface="Montserrat" pitchFamily="2" charset="0"/>
                <a:cs typeface="Arial"/>
              </a:rPr>
              <a:t>Modular</a:t>
            </a:r>
            <a:endParaRPr sz="2000" dirty="0">
              <a:latin typeface="Montserrat" pitchFamily="2" charset="0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1" name="Connecteur droit 10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>
            <a:off x="6722590" y="2071118"/>
            <a:ext cx="1846700" cy="17593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79501" y="511459"/>
            <a:ext cx="556196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75" dirty="0">
                <a:solidFill>
                  <a:srgbClr val="155592"/>
                </a:solidFill>
                <a:latin typeface="Montserrat" pitchFamily="2" charset="0"/>
              </a:rPr>
              <a:t>More </a:t>
            </a:r>
            <a:r>
              <a:rPr sz="3600" spc="45" dirty="0">
                <a:solidFill>
                  <a:srgbClr val="155592"/>
                </a:solidFill>
                <a:latin typeface="Montserrat" pitchFamily="2" charset="0"/>
              </a:rPr>
              <a:t>Loan</a:t>
            </a:r>
            <a:r>
              <a:rPr sz="3600" spc="70" dirty="0">
                <a:solidFill>
                  <a:srgbClr val="155592"/>
                </a:solidFill>
                <a:latin typeface="Montserrat" pitchFamily="2" charset="0"/>
              </a:rPr>
              <a:t> </a:t>
            </a:r>
            <a:r>
              <a:rPr sz="3600" spc="40" dirty="0">
                <a:solidFill>
                  <a:srgbClr val="155592"/>
                </a:solidFill>
                <a:latin typeface="Montserrat" pitchFamily="2" charset="0"/>
              </a:rPr>
              <a:t>Purposes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755316" y="1771617"/>
            <a:ext cx="5285105" cy="2358337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360680" indent="-347980">
              <a:lnSpc>
                <a:spcPct val="100000"/>
              </a:lnSpc>
              <a:spcBef>
                <a:spcPts val="969"/>
              </a:spcBef>
              <a:buChar char="•"/>
              <a:tabLst>
                <a:tab pos="360680" algn="l"/>
                <a:tab pos="361315" algn="l"/>
              </a:tabLst>
            </a:pPr>
            <a:r>
              <a:rPr sz="2400" spc="40" dirty="0">
                <a:solidFill>
                  <a:srgbClr val="010303"/>
                </a:solidFill>
                <a:latin typeface="Montserrat Medium" pitchFamily="2" charset="0"/>
                <a:cs typeface="Arial"/>
              </a:rPr>
              <a:t>Repairs</a:t>
            </a:r>
            <a:endParaRPr sz="2400" dirty="0">
              <a:latin typeface="Montserrat Medium" pitchFamily="2" charset="0"/>
              <a:cs typeface="Arial"/>
            </a:endParaRPr>
          </a:p>
          <a:p>
            <a:pPr marL="369570" indent="-347980">
              <a:lnSpc>
                <a:spcPct val="100000"/>
              </a:lnSpc>
              <a:spcBef>
                <a:spcPts val="875"/>
              </a:spcBef>
              <a:buChar char="•"/>
              <a:tabLst>
                <a:tab pos="369570" algn="l"/>
                <a:tab pos="370205" algn="l"/>
              </a:tabLst>
            </a:pPr>
            <a:r>
              <a:rPr sz="2400" spc="25" dirty="0">
                <a:solidFill>
                  <a:srgbClr val="010303"/>
                </a:solidFill>
                <a:latin typeface="Montserrat Medium" pitchFamily="2" charset="0"/>
                <a:cs typeface="Arial"/>
              </a:rPr>
              <a:t>Refinance</a:t>
            </a:r>
            <a:endParaRPr sz="2400" dirty="0">
              <a:latin typeface="Montserrat Medium" pitchFamily="2" charset="0"/>
              <a:cs typeface="Arial"/>
            </a:endParaRPr>
          </a:p>
          <a:p>
            <a:pPr marL="866775" lvl="1" indent="-405130">
              <a:lnSpc>
                <a:spcPct val="100000"/>
              </a:lnSpc>
              <a:spcBef>
                <a:spcPts val="850"/>
              </a:spcBef>
              <a:buChar char="-"/>
              <a:tabLst>
                <a:tab pos="866775" algn="l"/>
                <a:tab pos="867410" algn="l"/>
              </a:tabLst>
            </a:pPr>
            <a:r>
              <a:rPr sz="2000" spc="110" dirty="0">
                <a:solidFill>
                  <a:srgbClr val="010303"/>
                </a:solidFill>
                <a:latin typeface="Montserrat" pitchFamily="2" charset="0"/>
                <a:cs typeface="Arial"/>
              </a:rPr>
              <a:t>RD</a:t>
            </a:r>
            <a:r>
              <a:rPr sz="2000" spc="-15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000" spc="30" dirty="0">
                <a:solidFill>
                  <a:srgbClr val="010303"/>
                </a:solidFill>
                <a:latin typeface="Montserrat" pitchFamily="2" charset="0"/>
                <a:cs typeface="Arial"/>
              </a:rPr>
              <a:t>Direct</a:t>
            </a:r>
            <a:endParaRPr sz="2000" dirty="0">
              <a:latin typeface="Montserrat" pitchFamily="2" charset="0"/>
              <a:cs typeface="Arial"/>
            </a:endParaRPr>
          </a:p>
          <a:p>
            <a:pPr marL="866775" lvl="1" indent="-405130">
              <a:lnSpc>
                <a:spcPct val="100000"/>
              </a:lnSpc>
              <a:spcBef>
                <a:spcPts val="790"/>
              </a:spcBef>
              <a:buChar char="-"/>
              <a:tabLst>
                <a:tab pos="866775" algn="l"/>
                <a:tab pos="867410" algn="l"/>
              </a:tabLst>
            </a:pPr>
            <a:r>
              <a:rPr sz="2000" spc="35" dirty="0">
                <a:solidFill>
                  <a:srgbClr val="010303"/>
                </a:solidFill>
                <a:latin typeface="Montserrat" pitchFamily="2" charset="0"/>
                <a:cs typeface="Arial"/>
              </a:rPr>
              <a:t>Guaranteed</a:t>
            </a:r>
            <a:r>
              <a:rPr sz="2000" spc="26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000" spc="40" dirty="0">
                <a:solidFill>
                  <a:srgbClr val="010303"/>
                </a:solidFill>
                <a:latin typeface="Montserrat" pitchFamily="2" charset="0"/>
                <a:cs typeface="Arial"/>
              </a:rPr>
              <a:t>Loan</a:t>
            </a:r>
            <a:endParaRPr sz="2000" dirty="0">
              <a:latin typeface="Montserrat" pitchFamily="2" charset="0"/>
              <a:cs typeface="Arial"/>
            </a:endParaRPr>
          </a:p>
          <a:p>
            <a:pPr marL="365125" indent="-343535">
              <a:lnSpc>
                <a:spcPct val="100000"/>
              </a:lnSpc>
              <a:spcBef>
                <a:spcPts val="885"/>
              </a:spcBef>
              <a:buChar char="•"/>
              <a:tabLst>
                <a:tab pos="364490" algn="l"/>
                <a:tab pos="365760" algn="l"/>
              </a:tabLst>
            </a:pPr>
            <a:r>
              <a:rPr sz="2400" spc="5" dirty="0">
                <a:solidFill>
                  <a:srgbClr val="010303"/>
                </a:solidFill>
                <a:latin typeface="Montserrat Medium" pitchFamily="2" charset="0"/>
                <a:cs typeface="Arial"/>
              </a:rPr>
              <a:t>Typical </a:t>
            </a:r>
            <a:r>
              <a:rPr sz="2400" spc="45" dirty="0">
                <a:solidFill>
                  <a:srgbClr val="010303"/>
                </a:solidFill>
                <a:latin typeface="Montserrat Medium" pitchFamily="2" charset="0"/>
                <a:cs typeface="Arial"/>
              </a:rPr>
              <a:t>Lean </a:t>
            </a:r>
            <a:r>
              <a:rPr sz="2400" spc="40" dirty="0">
                <a:solidFill>
                  <a:srgbClr val="010303"/>
                </a:solidFill>
                <a:latin typeface="Montserrat Medium" pitchFamily="2" charset="0"/>
                <a:cs typeface="Arial"/>
              </a:rPr>
              <a:t>Closing</a:t>
            </a:r>
            <a:r>
              <a:rPr sz="2400" spc="145" dirty="0">
                <a:solidFill>
                  <a:srgbClr val="010303"/>
                </a:solidFill>
                <a:latin typeface="Montserrat Medium" pitchFamily="2" charset="0"/>
                <a:cs typeface="Arial"/>
              </a:rPr>
              <a:t> </a:t>
            </a:r>
            <a:r>
              <a:rPr sz="2400" spc="40" dirty="0">
                <a:solidFill>
                  <a:srgbClr val="010303"/>
                </a:solidFill>
                <a:latin typeface="Montserrat Medium" pitchFamily="2" charset="0"/>
                <a:cs typeface="Arial"/>
              </a:rPr>
              <a:t>Costs</a:t>
            </a:r>
            <a:endParaRPr sz="2400" dirty="0">
              <a:latin typeface="Montserrat Medium" pitchFamily="2" charset="0"/>
              <a:cs typeface="Arial"/>
            </a:endParaRPr>
          </a:p>
        </p:txBody>
      </p:sp>
      <p:sp>
        <p:nvSpPr>
          <p:cNvPr id="12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4" name="Connecteur droit 13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5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2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45235" y="466725"/>
            <a:ext cx="5495290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55" dirty="0">
                <a:solidFill>
                  <a:srgbClr val="155592"/>
                </a:solidFill>
                <a:latin typeface="Montserrat" pitchFamily="2" charset="0"/>
              </a:rPr>
              <a:t>Prohibited</a:t>
            </a:r>
            <a:r>
              <a:rPr sz="3600" spc="320" dirty="0">
                <a:solidFill>
                  <a:srgbClr val="155592"/>
                </a:solidFill>
                <a:latin typeface="Montserrat" pitchFamily="2" charset="0"/>
              </a:rPr>
              <a:t> </a:t>
            </a:r>
            <a:r>
              <a:rPr sz="3600" spc="65" dirty="0">
                <a:solidFill>
                  <a:srgbClr val="155592"/>
                </a:solidFill>
                <a:latin typeface="Montserrat" pitchFamily="2" charset="0"/>
              </a:rPr>
              <a:t>Purposes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280" y="1672879"/>
            <a:ext cx="6083300" cy="2927083"/>
          </a:xfrm>
          <a:prstGeom prst="rect">
            <a:avLst/>
          </a:prstGeom>
        </p:spPr>
        <p:txBody>
          <a:bodyPr vert="horz" wrap="square" lIns="0" tIns="132715" rIns="0" bIns="0" rtlCol="0">
            <a:spAutoFit/>
          </a:bodyPr>
          <a:lstStyle/>
          <a:p>
            <a:pPr marL="354330" indent="-341630">
              <a:lnSpc>
                <a:spcPct val="100000"/>
              </a:lnSpc>
              <a:spcBef>
                <a:spcPts val="1045"/>
              </a:spcBef>
              <a:buChar char="•"/>
              <a:tabLst>
                <a:tab pos="354330" algn="l"/>
                <a:tab pos="354965" algn="l"/>
              </a:tabLst>
            </a:pPr>
            <a:r>
              <a:rPr sz="2400" spc="20" dirty="0">
                <a:solidFill>
                  <a:srgbClr val="010303"/>
                </a:solidFill>
                <a:latin typeface="Montserrat" pitchFamily="2" charset="0"/>
                <a:cs typeface="Arial"/>
              </a:rPr>
              <a:t>Construction</a:t>
            </a:r>
            <a:r>
              <a:rPr sz="2400" spc="29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45" dirty="0">
                <a:solidFill>
                  <a:srgbClr val="010303"/>
                </a:solidFill>
                <a:latin typeface="Montserrat" pitchFamily="2" charset="0"/>
                <a:cs typeface="Arial"/>
              </a:rPr>
              <a:t>Draws</a:t>
            </a:r>
            <a:endParaRPr sz="2400" dirty="0">
              <a:latin typeface="Montserrat" pitchFamily="2" charset="0"/>
              <a:cs typeface="Arial"/>
            </a:endParaRPr>
          </a:p>
          <a:p>
            <a:pPr marL="359410" indent="-346710">
              <a:lnSpc>
                <a:spcPct val="100000"/>
              </a:lnSpc>
              <a:spcBef>
                <a:spcPts val="940"/>
              </a:spcBef>
              <a:buChar char="•"/>
              <a:tabLst>
                <a:tab pos="359410" algn="l"/>
                <a:tab pos="360045" algn="l"/>
              </a:tabLst>
            </a:pPr>
            <a:r>
              <a:rPr sz="2400" spc="20" dirty="0">
                <a:solidFill>
                  <a:srgbClr val="010303"/>
                </a:solidFill>
                <a:latin typeface="Montserrat" pitchFamily="2" charset="0"/>
                <a:cs typeface="Arial"/>
              </a:rPr>
              <a:t>Furniture </a:t>
            </a:r>
            <a:r>
              <a:rPr sz="2400" spc="35" dirty="0">
                <a:solidFill>
                  <a:srgbClr val="010303"/>
                </a:solidFill>
                <a:latin typeface="Montserrat" pitchFamily="2" charset="0"/>
                <a:cs typeface="Arial"/>
              </a:rPr>
              <a:t>&amp; </a:t>
            </a:r>
            <a:r>
              <a:rPr sz="2400" spc="10" dirty="0">
                <a:solidFill>
                  <a:srgbClr val="010303"/>
                </a:solidFill>
                <a:latin typeface="Montserrat" pitchFamily="2" charset="0"/>
                <a:cs typeface="Arial"/>
              </a:rPr>
              <a:t>Persona</a:t>
            </a:r>
            <a:r>
              <a:rPr lang="fr-FR" sz="2400" spc="10" dirty="0">
                <a:solidFill>
                  <a:srgbClr val="010303"/>
                </a:solidFill>
                <a:latin typeface="Montserrat" pitchFamily="2" charset="0"/>
                <a:cs typeface="Arial"/>
              </a:rPr>
              <a:t>l</a:t>
            </a:r>
            <a:r>
              <a:rPr sz="2400" spc="575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20" dirty="0">
                <a:solidFill>
                  <a:srgbClr val="010303"/>
                </a:solidFill>
                <a:latin typeface="Montserrat" pitchFamily="2" charset="0"/>
                <a:cs typeface="Arial"/>
              </a:rPr>
              <a:t>Property</a:t>
            </a:r>
            <a:endParaRPr sz="2400" dirty="0">
              <a:latin typeface="Montserrat" pitchFamily="2" charset="0"/>
              <a:cs typeface="Arial"/>
            </a:endParaRPr>
          </a:p>
          <a:p>
            <a:pPr marL="360680" indent="-347980">
              <a:lnSpc>
                <a:spcPct val="100000"/>
              </a:lnSpc>
              <a:spcBef>
                <a:spcPts val="875"/>
              </a:spcBef>
              <a:buChar char="•"/>
              <a:tabLst>
                <a:tab pos="360680" algn="l"/>
                <a:tab pos="361315" algn="l"/>
              </a:tabLst>
            </a:pPr>
            <a:r>
              <a:rPr sz="2400" spc="35" dirty="0">
                <a:solidFill>
                  <a:srgbClr val="010303"/>
                </a:solidFill>
                <a:latin typeface="Montserrat" pitchFamily="2" charset="0"/>
                <a:cs typeface="Arial"/>
              </a:rPr>
              <a:t>Existing </a:t>
            </a:r>
            <a:r>
              <a:rPr sz="2400" spc="45" dirty="0">
                <a:solidFill>
                  <a:srgbClr val="010303"/>
                </a:solidFill>
                <a:latin typeface="Montserrat" pitchFamily="2" charset="0"/>
                <a:cs typeface="Arial"/>
              </a:rPr>
              <a:t>Manufactured</a:t>
            </a:r>
            <a:r>
              <a:rPr sz="2400" spc="14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55" dirty="0">
                <a:solidFill>
                  <a:srgbClr val="010303"/>
                </a:solidFill>
                <a:latin typeface="Montserrat" pitchFamily="2" charset="0"/>
                <a:cs typeface="Arial"/>
              </a:rPr>
              <a:t>Home</a:t>
            </a:r>
            <a:endParaRPr sz="2400" dirty="0">
              <a:latin typeface="Montserrat" pitchFamily="2" charset="0"/>
              <a:cs typeface="Arial"/>
            </a:endParaRPr>
          </a:p>
          <a:p>
            <a:pPr marL="354965" indent="-342265">
              <a:lnSpc>
                <a:spcPct val="100000"/>
              </a:lnSpc>
              <a:spcBef>
                <a:spcPts val="944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2400" spc="10" dirty="0">
                <a:solidFill>
                  <a:srgbClr val="010303"/>
                </a:solidFill>
                <a:latin typeface="Montserrat" pitchFamily="2" charset="0"/>
                <a:cs typeface="Arial"/>
              </a:rPr>
              <a:t>I</a:t>
            </a:r>
            <a:r>
              <a:rPr sz="2400" spc="10" dirty="0">
                <a:solidFill>
                  <a:srgbClr val="010303"/>
                </a:solidFill>
                <a:latin typeface="Montserrat" pitchFamily="2" charset="0"/>
                <a:cs typeface="Arial"/>
              </a:rPr>
              <a:t>nc</a:t>
            </a:r>
            <a:r>
              <a:rPr lang="fr-FR" sz="2400" spc="10" dirty="0">
                <a:solidFill>
                  <a:srgbClr val="010303"/>
                </a:solidFill>
                <a:latin typeface="Montserrat" pitchFamily="2" charset="0"/>
                <a:cs typeface="Arial"/>
              </a:rPr>
              <a:t>om</a:t>
            </a:r>
            <a:r>
              <a:rPr sz="2400" spc="10" dirty="0">
                <a:solidFill>
                  <a:srgbClr val="010303"/>
                </a:solidFill>
                <a:latin typeface="Montserrat" pitchFamily="2" charset="0"/>
                <a:cs typeface="Arial"/>
              </a:rPr>
              <a:t>e </a:t>
            </a:r>
            <a:r>
              <a:rPr sz="2400" spc="40" dirty="0">
                <a:solidFill>
                  <a:srgbClr val="010303"/>
                </a:solidFill>
                <a:latin typeface="Montserrat" pitchFamily="2" charset="0"/>
                <a:cs typeface="Arial"/>
              </a:rPr>
              <a:t>Producing</a:t>
            </a:r>
            <a:r>
              <a:rPr sz="2400" spc="2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20" dirty="0">
                <a:solidFill>
                  <a:srgbClr val="010303"/>
                </a:solidFill>
                <a:latin typeface="Montserrat" pitchFamily="2" charset="0"/>
                <a:cs typeface="Arial"/>
              </a:rPr>
              <a:t>Property</a:t>
            </a:r>
            <a:endParaRPr sz="2400" dirty="0">
              <a:latin typeface="Montserrat" pitchFamily="2" charset="0"/>
              <a:cs typeface="Arial"/>
            </a:endParaRPr>
          </a:p>
          <a:p>
            <a:pPr marL="353060" indent="-340360">
              <a:lnSpc>
                <a:spcPct val="100000"/>
              </a:lnSpc>
              <a:spcBef>
                <a:spcPts val="875"/>
              </a:spcBef>
              <a:buChar char="•"/>
              <a:tabLst>
                <a:tab pos="353060" algn="l"/>
                <a:tab pos="353695" algn="l"/>
              </a:tabLst>
            </a:pPr>
            <a:r>
              <a:rPr sz="2400" spc="35" dirty="0">
                <a:solidFill>
                  <a:srgbClr val="010303"/>
                </a:solidFill>
                <a:latin typeface="Montserrat" pitchFamily="2" charset="0"/>
                <a:cs typeface="Arial"/>
              </a:rPr>
              <a:t>Non-Essential </a:t>
            </a:r>
            <a:r>
              <a:rPr sz="2400" spc="20" dirty="0">
                <a:solidFill>
                  <a:srgbClr val="010303"/>
                </a:solidFill>
                <a:latin typeface="Montserrat" pitchFamily="2" charset="0"/>
                <a:cs typeface="Arial"/>
              </a:rPr>
              <a:t>Buildings </a:t>
            </a:r>
            <a:r>
              <a:rPr sz="2400" spc="35" dirty="0">
                <a:solidFill>
                  <a:srgbClr val="010303"/>
                </a:solidFill>
                <a:latin typeface="Montserrat" pitchFamily="2" charset="0"/>
                <a:cs typeface="Arial"/>
              </a:rPr>
              <a:t>&amp;</a:t>
            </a:r>
            <a:r>
              <a:rPr sz="2400" spc="615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60" dirty="0">
                <a:solidFill>
                  <a:srgbClr val="010303"/>
                </a:solidFill>
                <a:latin typeface="Montserrat" pitchFamily="2" charset="0"/>
                <a:cs typeface="Arial"/>
              </a:rPr>
              <a:t>Land</a:t>
            </a:r>
            <a:endParaRPr sz="2400" dirty="0">
              <a:latin typeface="Montserrat" pitchFamily="2" charset="0"/>
              <a:cs typeface="Arial"/>
            </a:endParaRPr>
          </a:p>
          <a:p>
            <a:pPr marL="366395" indent="-353695">
              <a:lnSpc>
                <a:spcPct val="100000"/>
              </a:lnSpc>
              <a:spcBef>
                <a:spcPts val="944"/>
              </a:spcBef>
              <a:buChar char="•"/>
              <a:tabLst>
                <a:tab pos="366395" algn="l"/>
                <a:tab pos="367030" algn="l"/>
              </a:tabLst>
            </a:pPr>
            <a:r>
              <a:rPr sz="2400" spc="55" dirty="0">
                <a:solidFill>
                  <a:srgbClr val="010303"/>
                </a:solidFill>
                <a:latin typeface="Montserrat" pitchFamily="2" charset="0"/>
                <a:cs typeface="Arial"/>
              </a:rPr>
              <a:t>ln-Ground </a:t>
            </a:r>
            <a:r>
              <a:rPr sz="2400" spc="30" dirty="0">
                <a:solidFill>
                  <a:srgbClr val="010303"/>
                </a:solidFill>
                <a:latin typeface="Montserrat" pitchFamily="2" charset="0"/>
                <a:cs typeface="Arial"/>
              </a:rPr>
              <a:t>Swimming</a:t>
            </a:r>
            <a:r>
              <a:rPr sz="2400" spc="254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spc="55" dirty="0">
                <a:solidFill>
                  <a:srgbClr val="010303"/>
                </a:solidFill>
                <a:latin typeface="Montserrat" pitchFamily="2" charset="0"/>
                <a:cs typeface="Arial"/>
              </a:rPr>
              <a:t>Pool</a:t>
            </a:r>
            <a:endParaRPr sz="2400" dirty="0">
              <a:latin typeface="Montserrat" pitchFamily="2" charset="0"/>
              <a:cs typeface="Arial"/>
            </a:endParaRPr>
          </a:p>
        </p:txBody>
      </p:sp>
      <p:sp>
        <p:nvSpPr>
          <p:cNvPr id="9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1" name="Connecteur droit 10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75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58883" y="528670"/>
            <a:ext cx="196913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65" dirty="0">
                <a:solidFill>
                  <a:srgbClr val="155592"/>
                </a:solidFill>
                <a:latin typeface="Montserrat" pitchFamily="2" charset="0"/>
              </a:rPr>
              <a:t>lncome</a:t>
            </a:r>
            <a:endParaRPr sz="3600" dirty="0">
              <a:solidFill>
                <a:srgbClr val="155592"/>
              </a:solidFill>
              <a:latin typeface="Montserrat" pitchFamily="2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3607" y="1582070"/>
            <a:ext cx="7173893" cy="3071995"/>
          </a:xfrm>
          <a:prstGeom prst="rect">
            <a:avLst/>
          </a:prstGeom>
        </p:spPr>
        <p:txBody>
          <a:bodyPr vert="horz" wrap="square" lIns="0" tIns="67945" rIns="0" bIns="0" rtlCol="0">
            <a:spAutoFit/>
          </a:bodyPr>
          <a:lstStyle/>
          <a:p>
            <a:pPr marL="356870" marR="28575" indent="-344170">
              <a:spcBef>
                <a:spcPts val="535"/>
              </a:spcBef>
              <a:buChar char="•"/>
              <a:tabLst>
                <a:tab pos="350520" algn="l"/>
                <a:tab pos="351155" algn="l"/>
              </a:tabLst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Household </a:t>
            </a:r>
            <a:r>
              <a:rPr sz="2400" i="1" dirty="0">
                <a:solidFill>
                  <a:srgbClr val="010303"/>
                </a:solidFill>
                <a:latin typeface="Montserrat" pitchFamily="2" charset="0"/>
                <a:cs typeface="Arial"/>
              </a:rPr>
              <a:t>adjusted 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annual </a:t>
            </a:r>
            <a:r>
              <a:rPr sz="2400" dirty="0" err="1">
                <a:solidFill>
                  <a:srgbClr val="010303"/>
                </a:solidFill>
                <a:latin typeface="Montserrat" pitchFamily="2" charset="0"/>
                <a:cs typeface="Arial"/>
              </a:rPr>
              <a:t>inc</a:t>
            </a:r>
            <a:r>
              <a:rPr lang="fr-FR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om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e </a:t>
            </a:r>
            <a:r>
              <a:rPr lang="fr-FR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m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ay  not exceed the </a:t>
            </a:r>
            <a:r>
              <a:rPr sz="2400" b="1" dirty="0">
                <a:solidFill>
                  <a:srgbClr val="010303"/>
                </a:solidFill>
                <a:latin typeface="Montserrat" pitchFamily="2" charset="0"/>
                <a:cs typeface="Arial"/>
              </a:rPr>
              <a:t>MODERATE INCOME</a:t>
            </a:r>
            <a:r>
              <a:rPr lang="fr-FR" sz="2400" dirty="0">
                <a:latin typeface="Montserrat" pitchFamily="2" charset="0"/>
                <a:cs typeface="Arial"/>
              </a:rPr>
              <a:t> </a:t>
            </a:r>
            <a:r>
              <a:rPr lang="en-US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limit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.</a:t>
            </a:r>
            <a:endParaRPr sz="2400" dirty="0">
              <a:latin typeface="Montserrat" pitchFamily="2" charset="0"/>
              <a:cs typeface="Arial"/>
            </a:endParaRPr>
          </a:p>
          <a:p>
            <a:pPr marL="347980" marR="1219200" indent="-335280">
              <a:spcBef>
                <a:spcPts val="740"/>
              </a:spcBef>
              <a:buChar char="•"/>
              <a:tabLst>
                <a:tab pos="353695" algn="l"/>
                <a:tab pos="354330" algn="l"/>
              </a:tabLst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Li</a:t>
            </a:r>
            <a:r>
              <a:rPr lang="fr-FR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m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its based on </a:t>
            </a:r>
            <a:r>
              <a:rPr sz="2400" dirty="0" err="1">
                <a:solidFill>
                  <a:srgbClr val="010303"/>
                </a:solidFill>
                <a:latin typeface="Montserrat" pitchFamily="2" charset="0"/>
                <a:cs typeface="Arial"/>
              </a:rPr>
              <a:t>fa</a:t>
            </a:r>
            <a:r>
              <a:rPr lang="fr-FR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m</a:t>
            </a:r>
            <a:r>
              <a:rPr sz="2400" dirty="0" err="1">
                <a:solidFill>
                  <a:srgbClr val="010303"/>
                </a:solidFill>
                <a:latin typeface="Montserrat" pitchFamily="2" charset="0"/>
                <a:cs typeface="Arial"/>
              </a:rPr>
              <a:t>ily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size &amp;  county</a:t>
            </a:r>
            <a:r>
              <a:rPr sz="2400" dirty="0">
                <a:solidFill>
                  <a:srgbClr val="1D1F21"/>
                </a:solidFill>
                <a:latin typeface="Montserrat" pitchFamily="2" charset="0"/>
                <a:cs typeface="Arial"/>
              </a:rPr>
              <a:t>/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township</a:t>
            </a:r>
            <a:r>
              <a:rPr sz="2400" dirty="0">
                <a:solidFill>
                  <a:srgbClr val="1D1F21"/>
                </a:solidFill>
                <a:latin typeface="Montserrat" pitchFamily="2" charset="0"/>
                <a:cs typeface="Arial"/>
              </a:rPr>
              <a:t>/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parish</a:t>
            </a:r>
            <a:r>
              <a:rPr lang="fr-FR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where the  property is located</a:t>
            </a:r>
            <a:endParaRPr sz="2400" dirty="0">
              <a:latin typeface="Montserrat" pitchFamily="2" charset="0"/>
              <a:cs typeface="Arial"/>
            </a:endParaRPr>
          </a:p>
          <a:p>
            <a:pPr marL="354965" indent="-342265">
              <a:lnSpc>
                <a:spcPct val="150000"/>
              </a:lnSpc>
              <a:spcBef>
                <a:spcPts val="405"/>
              </a:spcBef>
              <a:buChar char="•"/>
              <a:tabLst>
                <a:tab pos="354965" algn="l"/>
                <a:tab pos="355600" algn="l"/>
              </a:tabLst>
            </a:pPr>
            <a:r>
              <a:rPr lang="fr-FR" sz="2400" dirty="0" err="1">
                <a:solidFill>
                  <a:srgbClr val="010303"/>
                </a:solidFill>
                <a:latin typeface="Montserrat" pitchFamily="2" charset="0"/>
                <a:cs typeface="Arial"/>
              </a:rPr>
              <a:t>Income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&amp; Property Eligibility web site at:</a:t>
            </a:r>
            <a:endParaRPr sz="2400" dirty="0">
              <a:latin typeface="Montserrat" pitchFamily="2" charset="0"/>
              <a:cs typeface="Arial"/>
            </a:endParaRPr>
          </a:p>
          <a:p>
            <a:pPr marL="351155">
              <a:lnSpc>
                <a:spcPct val="150000"/>
              </a:lnSpc>
            </a:pPr>
            <a:r>
              <a:rPr sz="2000" u="heavy" dirty="0">
                <a:solidFill>
                  <a:srgbClr val="1F8980"/>
                </a:solidFill>
                <a:uFill>
                  <a:solidFill>
                    <a:srgbClr val="1F8980"/>
                  </a:solidFill>
                </a:uFill>
                <a:latin typeface="Montserrat" pitchFamily="2" charset="0"/>
                <a:cs typeface="Arial"/>
                <a:hlinkClick r:id="rId4"/>
              </a:rPr>
              <a:t>http:</a:t>
            </a:r>
            <a:r>
              <a:rPr sz="2000" u="heavy" dirty="0">
                <a:solidFill>
                  <a:srgbClr val="499087"/>
                </a:solidFill>
                <a:uFill>
                  <a:solidFill>
                    <a:srgbClr val="1F8980"/>
                  </a:solidFill>
                </a:uFill>
                <a:latin typeface="Montserrat" pitchFamily="2" charset="0"/>
                <a:cs typeface="Arial"/>
                <a:hlinkClick r:id="rId4"/>
              </a:rPr>
              <a:t>//</a:t>
            </a:r>
            <a:r>
              <a:rPr sz="2000" u="heavy" dirty="0">
                <a:solidFill>
                  <a:srgbClr val="1F8980"/>
                </a:solidFill>
                <a:uFill>
                  <a:solidFill>
                    <a:srgbClr val="1F8980"/>
                  </a:solidFill>
                </a:uFill>
                <a:latin typeface="Montserrat" pitchFamily="2" charset="0"/>
                <a:cs typeface="Arial"/>
                <a:hlinkClick r:id="rId4"/>
              </a:rPr>
              <a:t>eligibiIity.sc.egov.usda.gov</a:t>
            </a:r>
            <a:endParaRPr sz="2000" dirty="0">
              <a:latin typeface="Montserrat" pitchFamily="2" charset="0"/>
              <a:cs typeface="Arial"/>
            </a:endParaRPr>
          </a:p>
        </p:txBody>
      </p:sp>
      <p:sp>
        <p:nvSpPr>
          <p:cNvPr id="12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14" name="Connecteur droit 13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60" y="2553944"/>
            <a:ext cx="7010442" cy="4323105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695325" y="508862"/>
            <a:ext cx="6251575" cy="56746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600" spc="35" dirty="0">
                <a:solidFill>
                  <a:srgbClr val="155592"/>
                </a:solidFill>
              </a:rPr>
              <a:t>Adjusted </a:t>
            </a:r>
            <a:r>
              <a:rPr sz="3600" spc="40" dirty="0">
                <a:solidFill>
                  <a:srgbClr val="155592"/>
                </a:solidFill>
              </a:rPr>
              <a:t>Annual</a:t>
            </a:r>
            <a:r>
              <a:rPr sz="3600" spc="310" dirty="0">
                <a:solidFill>
                  <a:srgbClr val="155592"/>
                </a:solidFill>
              </a:rPr>
              <a:t> </a:t>
            </a:r>
            <a:r>
              <a:rPr sz="3600" spc="85" dirty="0">
                <a:solidFill>
                  <a:srgbClr val="155592"/>
                </a:solidFill>
              </a:rPr>
              <a:t>lncome</a:t>
            </a:r>
            <a:endParaRPr sz="3600" dirty="0">
              <a:solidFill>
                <a:srgbClr val="155592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64280" y="1610045"/>
            <a:ext cx="7639050" cy="2432716"/>
          </a:xfrm>
          <a:prstGeom prst="rect">
            <a:avLst/>
          </a:prstGeom>
        </p:spPr>
        <p:txBody>
          <a:bodyPr vert="horz" wrap="square" lIns="0" tIns="123189" rIns="0" bIns="0" rtlCol="0">
            <a:spAutoFit/>
          </a:bodyPr>
          <a:lstStyle/>
          <a:p>
            <a:pPr marL="354965" indent="-342265">
              <a:lnSpc>
                <a:spcPct val="100000"/>
              </a:lnSpc>
              <a:spcBef>
                <a:spcPts val="969"/>
              </a:spcBef>
              <a:buChar char="•"/>
              <a:tabLst>
                <a:tab pos="354965" algn="l"/>
                <a:tab pos="355600" algn="l"/>
              </a:tabLst>
            </a:pPr>
            <a:r>
              <a:rPr lang="en-US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I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nc</a:t>
            </a:r>
            <a:r>
              <a:rPr lang="fr-FR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om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e of all Adult Household Members</a:t>
            </a:r>
            <a:endParaRPr sz="2400" dirty="0">
              <a:latin typeface="Montserrat" pitchFamily="2" charset="0"/>
              <a:cs typeface="Arial"/>
            </a:endParaRPr>
          </a:p>
          <a:p>
            <a:pPr marL="460375">
              <a:lnSpc>
                <a:spcPct val="100000"/>
              </a:lnSpc>
              <a:spcBef>
                <a:spcPts val="875"/>
              </a:spcBef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-</a:t>
            </a:r>
            <a:r>
              <a:rPr lang="fr-FR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Gross </a:t>
            </a:r>
            <a:r>
              <a:rPr lang="en-US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I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nc</a:t>
            </a:r>
            <a:r>
              <a:rPr lang="fr-FR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om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e</a:t>
            </a:r>
            <a:endParaRPr sz="2400" dirty="0">
              <a:latin typeface="Montserrat" pitchFamily="2" charset="0"/>
              <a:cs typeface="Arial"/>
            </a:endParaRPr>
          </a:p>
          <a:p>
            <a:pPr marL="451484">
              <a:lnSpc>
                <a:spcPct val="100000"/>
              </a:lnSpc>
              <a:spcBef>
                <a:spcPts val="944"/>
              </a:spcBef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-</a:t>
            </a:r>
            <a:r>
              <a:rPr lang="fr-FR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OT, commissions, bonuses, etc.</a:t>
            </a:r>
            <a:endParaRPr sz="2400" dirty="0">
              <a:latin typeface="Montserrat" pitchFamily="2" charset="0"/>
              <a:cs typeface="Arial"/>
            </a:endParaRPr>
          </a:p>
          <a:p>
            <a:pPr marL="451484">
              <a:lnSpc>
                <a:spcPct val="100000"/>
              </a:lnSpc>
              <a:spcBef>
                <a:spcPts val="875"/>
              </a:spcBef>
              <a:tabLst>
                <a:tab pos="756285" algn="l"/>
              </a:tabLst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-</a:t>
            </a:r>
            <a:r>
              <a:rPr lang="fr-FR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Net self-employment </a:t>
            </a:r>
            <a:r>
              <a:rPr sz="2400" dirty="0" err="1">
                <a:solidFill>
                  <a:srgbClr val="010303"/>
                </a:solidFill>
                <a:latin typeface="Montserrat" pitchFamily="2" charset="0"/>
                <a:cs typeface="Arial"/>
              </a:rPr>
              <a:t>inc</a:t>
            </a:r>
            <a:r>
              <a:rPr lang="fr-FR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om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e</a:t>
            </a:r>
            <a:endParaRPr sz="2400" dirty="0">
              <a:latin typeface="Montserrat" pitchFamily="2" charset="0"/>
              <a:cs typeface="Arial"/>
            </a:endParaRPr>
          </a:p>
          <a:p>
            <a:pPr marL="451484">
              <a:lnSpc>
                <a:spcPct val="100000"/>
              </a:lnSpc>
              <a:spcBef>
                <a:spcPts val="944"/>
              </a:spcBef>
            </a:pP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-</a:t>
            </a:r>
            <a:r>
              <a:rPr lang="fr-FR"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 </a:t>
            </a:r>
            <a:r>
              <a:rPr sz="2400" dirty="0">
                <a:solidFill>
                  <a:srgbClr val="010303"/>
                </a:solidFill>
                <a:latin typeface="Montserrat" pitchFamily="2" charset="0"/>
                <a:cs typeface="Arial"/>
              </a:rPr>
              <a:t>SS, child support, unemployment, etc.</a:t>
            </a:r>
            <a:endParaRPr sz="2400" dirty="0">
              <a:latin typeface="Montserrat" pitchFamily="2" charset="0"/>
              <a:cs typeface="Arial"/>
            </a:endParaRPr>
          </a:p>
        </p:txBody>
      </p:sp>
      <p:sp>
        <p:nvSpPr>
          <p:cNvPr id="7" name="object 4"/>
          <p:cNvSpPr/>
          <p:nvPr/>
        </p:nvSpPr>
        <p:spPr>
          <a:xfrm>
            <a:off x="7088823" y="5901861"/>
            <a:ext cx="1398473" cy="78990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374" y="5897624"/>
            <a:ext cx="1598583" cy="889882"/>
          </a:xfrm>
          <a:prstGeom prst="rect">
            <a:avLst/>
          </a:prstGeom>
        </p:spPr>
      </p:pic>
      <p:cxnSp>
        <p:nvCxnSpPr>
          <p:cNvPr id="9" name="Connecteur droit 8"/>
          <p:cNvCxnSpPr/>
          <p:nvPr/>
        </p:nvCxnSpPr>
        <p:spPr>
          <a:xfrm>
            <a:off x="622299" y="5800725"/>
            <a:ext cx="7856779" cy="0"/>
          </a:xfrm>
          <a:prstGeom prst="line">
            <a:avLst/>
          </a:prstGeom>
          <a:ln w="19050">
            <a:solidFill>
              <a:srgbClr val="15559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317500" y="507124"/>
            <a:ext cx="242874" cy="566822"/>
          </a:xfrm>
          <a:prstGeom prst="rect">
            <a:avLst/>
          </a:prstGeom>
          <a:solidFill>
            <a:srgbClr val="1555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</TotalTime>
  <Words>964</Words>
  <Application>Microsoft Office PowerPoint</Application>
  <PresentationFormat>Custom</PresentationFormat>
  <Paragraphs>187</Paragraphs>
  <Slides>29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Calibri</vt:lpstr>
      <vt:lpstr>Montserrat</vt:lpstr>
      <vt:lpstr>Montserrat Medium</vt:lpstr>
      <vt:lpstr>Office Theme</vt:lpstr>
      <vt:lpstr>PowerPoint Presentation</vt:lpstr>
      <vt:lpstr>Agenda</vt:lpstr>
      <vt:lpstr>Home Buyer Benefits</vt:lpstr>
      <vt:lpstr>Rate and Term</vt:lpstr>
      <vt:lpstr>Loan Purposes</vt:lpstr>
      <vt:lpstr>More Loan Purposes</vt:lpstr>
      <vt:lpstr>Prohibited Purposes</vt:lpstr>
      <vt:lpstr>lncome</vt:lpstr>
      <vt:lpstr>Adjusted Annual lncome</vt:lpstr>
      <vt:lpstr>Adjusted Annual lncome</vt:lpstr>
      <vt:lpstr>Repayment lncome</vt:lpstr>
      <vt:lpstr>Repayment AbiIity</vt:lpstr>
      <vt:lpstr>Credit Verification</vt:lpstr>
      <vt:lpstr>Credit History</vt:lpstr>
      <vt:lpstr>Risk Layering</vt:lpstr>
      <vt:lpstr>Other Criteria</vt:lpstr>
      <vt:lpstr>Site Eligibility</vt:lpstr>
      <vt:lpstr>Flood &amp; Mudslide</vt:lpstr>
      <vt:lpstr>Appraisal</vt:lpstr>
      <vt:lpstr>Inspections</vt:lpstr>
      <vt:lpstr>Existing Property Inspections</vt:lpstr>
      <vt:lpstr>Repairs</vt:lpstr>
      <vt:lpstr>New Construction Inspections</vt:lpstr>
      <vt:lpstr>New Construction</vt:lpstr>
      <vt:lpstr>New Construction</vt:lpstr>
      <vt:lpstr>Escrow Accounts</vt:lpstr>
      <vt:lpstr>Resource Websites</vt:lpstr>
      <vt:lpstr>Questions?</vt:lpstr>
      <vt:lpstr>Contact 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 ural</dc:title>
  <dc:creator>hp</dc:creator>
  <cp:lastModifiedBy>Charles Vamadeva</cp:lastModifiedBy>
  <cp:revision>24</cp:revision>
  <dcterms:created xsi:type="dcterms:W3CDTF">2023-01-15T20:30:35Z</dcterms:created>
  <dcterms:modified xsi:type="dcterms:W3CDTF">2023-01-16T19:36:52Z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2023-01-15T00:00:00Z</vt:filetime>
  </property>
  <property fmtid="{D5CDD505-2E9C-101B-9397-08002B2CF9AE}" pid="3" name="Creator">
    <vt:lpwstr>PDF24 Tools - OCR</vt:lpwstr>
  </property>
  <property fmtid="{D5CDD505-2E9C-101B-9397-08002B2CF9AE}" pid="4" name="LastSaved">
    <vt:filetime>2023-01-15T00:00:00Z</vt:filetime>
  </property>
</Properties>
</file>