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269" r:id="rId2"/>
    <p:sldId id="271" r:id="rId3"/>
    <p:sldId id="259" r:id="rId4"/>
    <p:sldId id="273" r:id="rId5"/>
    <p:sldId id="281" r:id="rId6"/>
    <p:sldId id="291" r:id="rId7"/>
    <p:sldId id="258" r:id="rId8"/>
    <p:sldId id="263" r:id="rId9"/>
    <p:sldId id="288" r:id="rId10"/>
    <p:sldId id="289" r:id="rId11"/>
    <p:sldId id="290" r:id="rId12"/>
    <p:sldId id="293" r:id="rId13"/>
    <p:sldId id="292" r:id="rId14"/>
    <p:sldId id="642" r:id="rId15"/>
    <p:sldId id="325" r:id="rId16"/>
    <p:sldId id="326" r:id="rId17"/>
    <p:sldId id="321" r:id="rId18"/>
    <p:sldId id="322" r:id="rId19"/>
    <p:sldId id="287" r:id="rId20"/>
    <p:sldId id="324" r:id="rId21"/>
    <p:sldId id="323" r:id="rId22"/>
    <p:sldId id="327" r:id="rId23"/>
    <p:sldId id="320" r:id="rId24"/>
    <p:sldId id="329" r:id="rId25"/>
    <p:sldId id="330" r:id="rId26"/>
    <p:sldId id="643" r:id="rId27"/>
    <p:sldId id="331" r:id="rId28"/>
    <p:sldId id="332" r:id="rId29"/>
    <p:sldId id="333" r:id="rId30"/>
    <p:sldId id="334" r:id="rId31"/>
    <p:sldId id="644" r:id="rId32"/>
    <p:sldId id="294" r:id="rId33"/>
    <p:sldId id="295" r:id="rId34"/>
    <p:sldId id="296" r:id="rId35"/>
    <p:sldId id="297" r:id="rId36"/>
    <p:sldId id="298" r:id="rId37"/>
    <p:sldId id="299" r:id="rId38"/>
    <p:sldId id="300" r:id="rId39"/>
    <p:sldId id="301" r:id="rId40"/>
    <p:sldId id="303" r:id="rId41"/>
    <p:sldId id="304" r:id="rId42"/>
    <p:sldId id="305" r:id="rId43"/>
    <p:sldId id="306" r:id="rId44"/>
    <p:sldId id="307" r:id="rId45"/>
    <p:sldId id="308" r:id="rId46"/>
    <p:sldId id="302" r:id="rId47"/>
    <p:sldId id="309" r:id="rId48"/>
    <p:sldId id="310" r:id="rId49"/>
    <p:sldId id="311" r:id="rId50"/>
    <p:sldId id="312" r:id="rId51"/>
    <p:sldId id="313" r:id="rId52"/>
    <p:sldId id="314" r:id="rId53"/>
    <p:sldId id="315" r:id="rId54"/>
    <p:sldId id="645" r:id="rId55"/>
    <p:sldId id="318" r:id="rId56"/>
    <p:sldId id="319" r:id="rId57"/>
    <p:sldId id="335" r:id="rId58"/>
    <p:sldId id="336" r:id="rId59"/>
    <p:sldId id="337" r:id="rId60"/>
    <p:sldId id="316" r:id="rId61"/>
    <p:sldId id="338" r:id="rId62"/>
    <p:sldId id="646" r:id="rId63"/>
    <p:sldId id="340" r:id="rId64"/>
    <p:sldId id="341" r:id="rId65"/>
    <p:sldId id="342" r:id="rId66"/>
    <p:sldId id="339" r:id="rId67"/>
    <p:sldId id="317" r:id="rId68"/>
    <p:sldId id="343" r:id="rId69"/>
    <p:sldId id="345" r:id="rId70"/>
    <p:sldId id="347" r:id="rId71"/>
    <p:sldId id="346" r:id="rId72"/>
    <p:sldId id="265" r:id="rId73"/>
    <p:sldId id="344" r:id="rId74"/>
    <p:sldId id="349" r:id="rId75"/>
    <p:sldId id="350" r:id="rId76"/>
    <p:sldId id="283" r:id="rId77"/>
    <p:sldId id="351" r:id="rId78"/>
    <p:sldId id="637" r:id="rId79"/>
  </p:sldIdLst>
  <p:sldSz cx="12192000" cy="6858000"/>
  <p:notesSz cx="6858000" cy="9144000"/>
  <p:embeddedFontLst>
    <p:embeddedFont>
      <p:font typeface="Bebas Neue" panose="020B0606020202050201" pitchFamily="34" charset="0"/>
      <p:regular r:id="rId81"/>
    </p:embeddedFont>
    <p:embeddedFont>
      <p:font typeface="Calibri" panose="020F0502020204030204" pitchFamily="34" charset="0"/>
      <p:regular r:id="rId82"/>
      <p:bold r:id="rId83"/>
      <p:italic r:id="rId84"/>
      <p:boldItalic r:id="rId85"/>
    </p:embeddedFont>
    <p:embeddedFont>
      <p:font typeface="Calibri Light" panose="020F0302020204030204" pitchFamily="34" charset="0"/>
      <p:regular r:id="rId86"/>
      <p:italic r:id="rId87"/>
    </p:embeddedFont>
    <p:embeddedFont>
      <p:font typeface="Cambria Math" panose="02040503050406030204" pitchFamily="18" charset="0"/>
      <p:regular r:id="rId88"/>
    </p:embeddedFont>
    <p:embeddedFont>
      <p:font typeface="Century Gothic" panose="020B0502020202020204" pitchFamily="34" charset="0"/>
      <p:regular r:id="rId89"/>
      <p:bold r:id="rId90"/>
      <p:italic r:id="rId91"/>
      <p:boldItalic r:id="rId92"/>
    </p:embeddedFont>
    <p:embeddedFont>
      <p:font typeface="Georgia" panose="02040502050405020303" pitchFamily="18" charset="0"/>
      <p:regular r:id="rId93"/>
      <p:bold r:id="rId94"/>
      <p:italic r:id="rId95"/>
      <p:boldItalic r:id="rId96"/>
    </p:embeddedFont>
    <p:embeddedFont>
      <p:font typeface="Segoe UI" panose="020B0502040204020203" pitchFamily="34" charset="0"/>
      <p:regular r:id="rId97"/>
      <p:bold r:id="rId98"/>
      <p:italic r:id="rId99"/>
      <p:bold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A7DEB-83DD-4D01-8BB4-936BFBFAEED5}"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2C617-D5FA-4559-BBD1-DF9821538CAC}" type="slidenum">
              <a:rPr lang="en-US" smtClean="0"/>
              <a:t>‹#›</a:t>
            </a:fld>
            <a:endParaRPr lang="en-US"/>
          </a:p>
        </p:txBody>
      </p:sp>
    </p:spTree>
    <p:extLst>
      <p:ext uri="{BB962C8B-B14F-4D97-AF65-F5344CB8AC3E}">
        <p14:creationId xmlns:p14="http://schemas.microsoft.com/office/powerpoint/2010/main" val="110202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money.com/best-balance-transfer-credit-cards/?ref=/7-ways-to-improve-credit-score/" TargetMode="External"/><Relationship Id="rId3" Type="http://schemas.openxmlformats.org/officeDocument/2006/relationships/hyperlink" Target="https://money.com/best-personal-loans/?ref=/7-ways-to-improve-credit-score/" TargetMode="External"/><Relationship Id="rId7" Type="http://schemas.openxmlformats.org/officeDocument/2006/relationships/hyperlink" Target="https://secure.money.com/pr/ua1095ca2a4a?ap_referrer=https%3A%2F%2Fmoney.com%2F7-ways-to-improve-credit-score%2F"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money.com/best-credit-cards/?ref=/7-ways-to-improve-credit-score/" TargetMode="External"/><Relationship Id="rId5" Type="http://schemas.openxmlformats.org/officeDocument/2006/relationships/hyperlink" Target="https://money.com/best-mortgage-lenders/?ref=/7-ways-to-improve-credit-score/" TargetMode="External"/><Relationship Id="rId4" Type="http://schemas.openxmlformats.org/officeDocument/2006/relationships/hyperlink" Target="https://money.com/student-loans/?ref=/7-ways-to-improve-credit-score/" TargetMode="External"/><Relationship Id="rId9" Type="http://schemas.openxmlformats.org/officeDocument/2006/relationships/hyperlink" Target="https://money.com/hard-soft-check-credit-report/?ref=/7-ways-to-improve-credit-sco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CustomShape 1"/>
          <p:cNvSpPr/>
          <p:nvPr/>
        </p:nvSpPr>
        <p:spPr>
          <a:xfrm>
            <a:off x="1143000" y="695160"/>
            <a:ext cx="4571640" cy="34286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518" name="CustomShape 2"/>
          <p:cNvSpPr/>
          <p:nvPr/>
        </p:nvSpPr>
        <p:spPr>
          <a:xfrm>
            <a:off x="685800" y="4343400"/>
            <a:ext cx="5463720" cy="409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14.01.2023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nSpc>
                <a:spcPct val="107000"/>
              </a:lnSpc>
              <a:spcBef>
                <a:spcPts val="0"/>
              </a:spcBef>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Common credit score myths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Carrying a credit card balance will improve your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Nearly 60% of consumers believe this myth, according to a recent survey by US New &amp; World Report. One of the main factors in determining your credit score is your credit utilization ratio, or the percentage of your available credit that you’re using at any given time. The lower the number, the better — but aim to keep it under 30%.</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There’s only one credit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FICO is the most popular score provider, different types of lenders use different versions of the score. Plus, a growing number of lenders work with FICO competitors, such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VantageScore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many, many different credit scores out there, and the score that you just saw might not be the same one lenders see when they’re examining your creditworthiness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Closing your old credit cards can boost your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length of your credit history is another factor that goes into your credit score. So, keeping your oldest cards open, and occasionally using them (and paying them off) helps rather than hurts your score.</a:t>
            </a:r>
            <a:r>
              <a:rPr lang="en-US" sz="1800" dirty="0">
                <a:solidFill>
                  <a:srgbClr val="00204F"/>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Lenders look at the age of your credit (how long you stay with lenders). Closing an account lessens the average age of the accounts you have open.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 Co-signing on a loan won't affect your credit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a credit agency's point of view, co-signing a loan is the same thing as taking out a loan on your own. That loan balance will impact your credit utilization ratio, and late payments will hurt your credit score.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 Paying off a collections account and other debt removes it from your credit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Unfortunately, paying off an overdue debt doesn’t remove it from your credit report or lower the impact of the late payment. Typically, these activities can stay on your report for up to seven years. The good news is that the impact of a negative item does lessen over time, especially if you’ve logged positive credit activities since then.</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 Paying off your credit cards each month hurts your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Paying off your credit card balance each billing period can improve your score and shows lenders that you're a responsible borrower. It’s one of the best ways to boost your creditworthiness and lower your credit utilization rate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14.01.2023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nSpc>
                <a:spcPct val="107000"/>
              </a:lnSpc>
              <a:spcBef>
                <a:spcPts val="0"/>
              </a:spcBef>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Ways to Improve your credit Scores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Interest rates on all kinds of products — from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personal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student loans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mortgages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credit cards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 have increased significantly since January, making it more costly for people to borrow money. When you apply for a new line of credit, a high credit score can help you qualify for a low interest rate. Good credit also makes it easier to refinance your debt, which can lower your monthly payments and free up money for other purposes.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Improving a credit score takes time, however. So if your score needs some work, the sooner you start working on it the better off you'll be. Here's how to start…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Pay your bills on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According to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Experian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payment history is the most influential factor for both your FICO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VantageScore</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a lender’s perspective, an established history of timely payments is a good indicator you’ll handle future debts responsibly, too.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want to avoid things like late payments, defaults, repossessions, foreclosures, and third party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collections.And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filing bankruptcy is a horrible idea. Anything that would indicate non-performance of a liability is going to harm your credit score.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Keep your credit utilization rate 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Weigh your balances relative to your credit limit to ensure you’re not using too much available credit, a practice that can indicate risk.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Trying to maintain a utilization rate of 10%. The higher that ratio, the fewer points you’re going to earn in that category and your scores are absolutely going to suffer. In fact, people who have the highest average FICO scores have a utilization of 7%.</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date your credit card provider reports to the credit bureaus may also impact your utilization rate.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FICO’s scoring systems don’t differentiate between those who pay in full each month and those who carry a balance. Your utilization rate at the time your issuer reports is what's used for your score.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struggle with high balances and mounting interest payments on your cards, consider consolidating with a 0% introductory rate </a:t>
            </a: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balance transfer credit 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make sure you know when the rate will increase and by how much.</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Leave old accounts open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you finally get rid of student debt or pay off your auto loan, you may be impatient to get any trace of it wiped from your report.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as long as your payments were timely and complete, those debt records may actually help your credit score. The same is true for your credit card accounts.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account that’s paid in full is a good thing; however, closing an account isn’t something that consumers should automatically do in the hopes that it will positively impact their credit score.  Having an account with a long history and solid track record of paying bills on time, every time, are the types of responsible habits lenders and creditors look for.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Closing a credit card account can actually lower your credit score, as you will now have a lower maximum credit limit. If you’re still carrying balances on other cards or loans, your utilization ratio will go up. You’re better off keeping the card with a $0 balance.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 Only apply for credit you need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 time you apply for a new line of credit, a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hard inquiry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pulled on your report. This type of inquiry lowers your score temporarily. Applying just to see if you get approved or because you received a pre-qualified offer of credit is not a good idea.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it’s a single hard credit pull, the drop will be slight. However, a string of hard inquiries could signal to lenders that you are taking on too much debt. The effects of a hard credit pull on your score, according to a representative of TransUnion, can last up to 12 months.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do need to apply for new credit, research your likelihood of approval to ensure you’re a good candidate before applying. If possible, get a pre-approval or pre-qualification, as in many instances these result in a soft rather than hard credit pull. Soft pulls don’t affect your credit score You don’t want to risk lowering your score for a denied application.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shop for a mortgage loan, you can keep hard inquiries to a minimum by making rate comparisons within a short time period. Applications for the same type of loan within a designated time frame will only appear as a single hard inquiry. According to FICO, this span can vary from 14 to 30 days.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 Be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won’t drastically improve your credit score overnight. The best way to achieve an excellent score is to develop good long-term credit habits.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Two influential factors that go into your score are the average age of information and the oldest account on your report.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takes a really, really long time to improve a bad score and it takes a really short amount of time to trash a good score.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good habits, like paying your balances on time, keeping a low utilization rate, and applying for credit only when you need it, and you should see those practices reflected in your score over time.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 Monitor your credit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view your own credit, a soft inquiry is pulled, which doesn’t affect your credit the way hard inquiries do.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Monitoring your score’s fluctuations every few months can help you understand how well you’re managing your credit and whether you should make any changes. However, you shouldn’t base any financial decision you make solely on your credit score.</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20E7-BD66-37DC-64DC-F0BF8BBCC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9FDB73-24FB-0400-5E0D-024A9D0DF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BD4857-1127-2BC5-F69D-6F7A68118745}"/>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21374025-5FAE-881B-89CD-4F57624FB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651CD-93E9-4973-2C6E-98182DA44CC6}"/>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247354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3A6A-A211-1AFB-6F29-9AD7F0B30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06800E-D27A-0083-3ACD-7155000585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293F8-F159-E7C1-D948-5646CB54FDCB}"/>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5F7A4350-2827-B9CB-65E4-14C56F2D1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9D9B7-9309-F846-AFA4-B581720FFA86}"/>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114689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90C2D-9D7C-851F-594D-BE995795DE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6E102-E82A-C053-27C0-B7A22ABFE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AE199-B679-D365-8B6C-EA86CBE3FF66}"/>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49484B1F-0043-F9C8-5029-4CCC64A09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7A687-55FC-076A-699B-DD0772DEE493}"/>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258232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chor="ctr">
            <a:noAutofit/>
          </a:bodyPr>
          <a:lstStyle>
            <a:lvl1pPr marL="0" indent="0" algn="ctr">
              <a:buNone/>
              <a:defRPr/>
            </a:lvl1pPr>
          </a:lstStyle>
          <a:p>
            <a:endParaRPr lang="en-GB"/>
          </a:p>
        </p:txBody>
      </p:sp>
      <p:sp>
        <p:nvSpPr>
          <p:cNvPr id="3" name="Date Placeholder 3">
            <a:extLst>
              <a:ext uri="{FF2B5EF4-FFF2-40B4-BE49-F238E27FC236}">
                <a16:creationId xmlns:a16="http://schemas.microsoft.com/office/drawing/2014/main" id="{73ADAA53-9F71-444A-9E7E-ED7DAE38368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25DE5-9908-43C8-B87C-FB79A8E36E02}" type="datetimeFigureOut">
              <a:rPr lang="en-GB" smtClean="0"/>
              <a:pPr/>
              <a:t>14/01/2023</a:t>
            </a:fld>
            <a:endParaRPr lang="en-GB"/>
          </a:p>
        </p:txBody>
      </p:sp>
      <p:sp>
        <p:nvSpPr>
          <p:cNvPr id="4" name="Footer Placeholder 4">
            <a:extLst>
              <a:ext uri="{FF2B5EF4-FFF2-40B4-BE49-F238E27FC236}">
                <a16:creationId xmlns:a16="http://schemas.microsoft.com/office/drawing/2014/main" id="{4A9A009B-3253-4CE4-A3C0-81697E6C347C}"/>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5" name="Slide Number Placeholder 5">
            <a:extLst>
              <a:ext uri="{FF2B5EF4-FFF2-40B4-BE49-F238E27FC236}">
                <a16:creationId xmlns:a16="http://schemas.microsoft.com/office/drawing/2014/main" id="{1DA2A557-0188-4290-92D3-C4CBEC4499D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5D88E-8C99-45A4-91EE-2C240A6403FA}" type="slidenum">
              <a:rPr lang="en-GB" smtClean="0"/>
              <a:pPr/>
              <a:t>‹#›</a:t>
            </a:fld>
            <a:endParaRPr lang="en-GB"/>
          </a:p>
        </p:txBody>
      </p:sp>
    </p:spTree>
    <p:extLst>
      <p:ext uri="{BB962C8B-B14F-4D97-AF65-F5344CB8AC3E}">
        <p14:creationId xmlns:p14="http://schemas.microsoft.com/office/powerpoint/2010/main" val="140271236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AEC83-4568-D90B-E01F-A2D88F97F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668402-B88A-D34A-4958-DBA50B000C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AA73B-3BFF-9871-8450-337BD5450FBC}"/>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3BE7FD95-D94A-72F7-EE54-A152E3D73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B8D24-7689-5ADD-9080-6B3813931BFB}"/>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412884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3874-5F02-C44F-3AE9-F069DEB72A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07E436-DB55-9C6A-9A77-82C09C3290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ED5CB1-297F-0353-2CD8-554DBB8A9F39}"/>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8B132C24-C66E-A063-C535-738425D23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FD021-21C2-40B7-119C-023DEC7838C4}"/>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106073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54BC-9318-C8D1-0ECA-2AD0342DF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131A97-9C50-9AB4-BF3A-2804BD6D7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C57B71-3B0B-AE51-500D-71F83B37E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758710-75FF-FD1A-34D6-F024B6BE9551}"/>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6" name="Footer Placeholder 5">
            <a:extLst>
              <a:ext uri="{FF2B5EF4-FFF2-40B4-BE49-F238E27FC236}">
                <a16:creationId xmlns:a16="http://schemas.microsoft.com/office/drawing/2014/main" id="{92DF615E-FB80-EB1A-13A9-ABDFFE3B7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EB841-E7E4-92D3-4C4C-9D09317980AF}"/>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3753784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6075-49E8-6C40-DE6A-F0267581E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47F40C-A67A-F216-1682-D61C22B2B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8B215-9140-110D-2673-06ADB3BC4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1A9363-802B-FB9B-3D7D-A9F9272A6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245927-4931-1CF0-BB33-0F779819D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77ECE0-4C05-6739-F1C5-838C8EFA8E77}"/>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8" name="Footer Placeholder 7">
            <a:extLst>
              <a:ext uri="{FF2B5EF4-FFF2-40B4-BE49-F238E27FC236}">
                <a16:creationId xmlns:a16="http://schemas.microsoft.com/office/drawing/2014/main" id="{314B7CD7-37D7-E5B7-9753-2C1FE7F860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D6F190-138F-D936-8AAA-EBA0BDBEE5DB}"/>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203007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F04A-3CA0-38B3-40E8-802A2995C2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285280-0DBF-3597-E12C-F3167BBA08F5}"/>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4" name="Footer Placeholder 3">
            <a:extLst>
              <a:ext uri="{FF2B5EF4-FFF2-40B4-BE49-F238E27FC236}">
                <a16:creationId xmlns:a16="http://schemas.microsoft.com/office/drawing/2014/main" id="{E0FD7803-6220-ACB0-325D-CEEC7D71C3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CC5660-732D-B94B-B8E0-0B077B4F6EF2}"/>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134465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205D3-13CC-1BEF-CA54-FEA577F0AF90}"/>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3" name="Footer Placeholder 2">
            <a:extLst>
              <a:ext uri="{FF2B5EF4-FFF2-40B4-BE49-F238E27FC236}">
                <a16:creationId xmlns:a16="http://schemas.microsoft.com/office/drawing/2014/main" id="{93BD2422-C593-75DC-D027-CA6ADE8987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7B86B-CEAF-D2D0-096B-F7ECE20B0AAB}"/>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297794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35DA-D9B5-8903-675A-4461D9762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19BDB7-131F-F069-D2A2-648B9CE81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D593BC-475C-31F6-FBD1-A5C22B367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855D6-D4C2-B02B-A962-3D11845E0503}"/>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6" name="Footer Placeholder 5">
            <a:extLst>
              <a:ext uri="{FF2B5EF4-FFF2-40B4-BE49-F238E27FC236}">
                <a16:creationId xmlns:a16="http://schemas.microsoft.com/office/drawing/2014/main" id="{6F77CD2D-DA2F-7F38-4E63-77046180A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CB354-049F-6C86-F1F3-A7BCF9E73D6B}"/>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428046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15EA-961D-CD9D-0FD9-1DBFCC004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A87246-E380-74BA-8C1B-AC0655ADB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80FB9D-2E9D-339B-2710-3BE2C0DF9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90934-7149-5DAB-B83A-25DAC8187D1A}"/>
              </a:ext>
            </a:extLst>
          </p:cNvPr>
          <p:cNvSpPr>
            <a:spLocks noGrp="1"/>
          </p:cNvSpPr>
          <p:nvPr>
            <p:ph type="dt" sz="half" idx="10"/>
          </p:nvPr>
        </p:nvSpPr>
        <p:spPr/>
        <p:txBody>
          <a:bodyPr/>
          <a:lstStyle/>
          <a:p>
            <a:fld id="{BBF56D72-3C9A-4E94-8518-01CF6DFD78D0}" type="datetimeFigureOut">
              <a:rPr lang="en-US" smtClean="0"/>
              <a:t>1/14/2023</a:t>
            </a:fld>
            <a:endParaRPr lang="en-US"/>
          </a:p>
        </p:txBody>
      </p:sp>
      <p:sp>
        <p:nvSpPr>
          <p:cNvPr id="6" name="Footer Placeholder 5">
            <a:extLst>
              <a:ext uri="{FF2B5EF4-FFF2-40B4-BE49-F238E27FC236}">
                <a16:creationId xmlns:a16="http://schemas.microsoft.com/office/drawing/2014/main" id="{632FEFF0-1AEC-B325-5EF0-D21BF3F32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CF613-DA8C-CABF-D0FC-207F59F92674}"/>
              </a:ext>
            </a:extLst>
          </p:cNvPr>
          <p:cNvSpPr>
            <a:spLocks noGrp="1"/>
          </p:cNvSpPr>
          <p:nvPr>
            <p:ph type="sldNum" sz="quarter" idx="12"/>
          </p:nvPr>
        </p:nvSpPr>
        <p:spPr/>
        <p:txBody>
          <a:bodyPr/>
          <a:lstStyle/>
          <a:p>
            <a:fld id="{E2C58191-7DD9-4B49-9C50-4D7DEB3A9452}" type="slidenum">
              <a:rPr lang="en-US" smtClean="0"/>
              <a:t>‹#›</a:t>
            </a:fld>
            <a:endParaRPr lang="en-US"/>
          </a:p>
        </p:txBody>
      </p:sp>
    </p:spTree>
    <p:extLst>
      <p:ext uri="{BB962C8B-B14F-4D97-AF65-F5344CB8AC3E}">
        <p14:creationId xmlns:p14="http://schemas.microsoft.com/office/powerpoint/2010/main" val="425353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76500-A478-F6A4-92FB-DDD9218C87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593F0-134C-D15A-9D8D-BA34B66F5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A943D-A970-C733-661C-CA70A6413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56D72-3C9A-4E94-8518-01CF6DFD78D0}" type="datetimeFigureOut">
              <a:rPr lang="en-US" smtClean="0"/>
              <a:t>1/14/2023</a:t>
            </a:fld>
            <a:endParaRPr lang="en-US"/>
          </a:p>
        </p:txBody>
      </p:sp>
      <p:sp>
        <p:nvSpPr>
          <p:cNvPr id="5" name="Footer Placeholder 4">
            <a:extLst>
              <a:ext uri="{FF2B5EF4-FFF2-40B4-BE49-F238E27FC236}">
                <a16:creationId xmlns:a16="http://schemas.microsoft.com/office/drawing/2014/main" id="{A7C0B2C7-D650-BDAC-85A8-D296DEA4A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CD4A4-4325-A987-D9F7-8F35CA109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58191-7DD9-4B49-9C50-4D7DEB3A9452}" type="slidenum">
              <a:rPr lang="en-US" smtClean="0"/>
              <a:t>‹#›</a:t>
            </a:fld>
            <a:endParaRPr lang="en-US"/>
          </a:p>
        </p:txBody>
      </p:sp>
    </p:spTree>
    <p:extLst>
      <p:ext uri="{BB962C8B-B14F-4D97-AF65-F5344CB8AC3E}">
        <p14:creationId xmlns:p14="http://schemas.microsoft.com/office/powerpoint/2010/main" val="1051575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6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gif"/><Relationship Id="rId9" Type="http://schemas.openxmlformats.org/officeDocument/2006/relationships/image" Target="../media/image51.png"/></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5610206-B3E5-406A-8F76-1842D40FD742}"/>
              </a:ext>
            </a:extLst>
          </p:cNvPr>
          <p:cNvSpPr txBox="1"/>
          <p:nvPr/>
        </p:nvSpPr>
        <p:spPr>
          <a:xfrm>
            <a:off x="-169787" y="621086"/>
            <a:ext cx="8910917" cy="2734082"/>
          </a:xfrm>
          <a:prstGeom prst="rect">
            <a:avLst/>
          </a:prstGeom>
          <a:noFill/>
        </p:spPr>
        <p:txBody>
          <a:bodyPr wrap="square" rtlCol="0">
            <a:spAutoFit/>
          </a:bodyPr>
          <a:lstStyle/>
          <a:p>
            <a:pPr algn="r">
              <a:lnSpc>
                <a:spcPts val="9800"/>
              </a:lnSpc>
            </a:pPr>
            <a:r>
              <a:rPr lang="en-US" sz="8000" dirty="0">
                <a:solidFill>
                  <a:schemeClr val="accent2"/>
                </a:solidFill>
                <a:latin typeface="Bebas Neue" panose="020B0606020202050201" pitchFamily="34" charset="0"/>
                <a:ea typeface="Adobe Gothic Std B" panose="020B0800000000000000" pitchFamily="34" charset="-128"/>
              </a:rPr>
              <a:t>Understanding</a:t>
            </a:r>
            <a:r>
              <a:rPr lang="en-US" sz="8000" dirty="0">
                <a:solidFill>
                  <a:schemeClr val="bg1"/>
                </a:solidFill>
                <a:latin typeface="Bebas Neue" panose="020B0606020202050201" pitchFamily="34" charset="0"/>
                <a:ea typeface="Adobe Gothic Std B" panose="020B0800000000000000" pitchFamily="34" charset="-128"/>
              </a:rPr>
              <a:t> </a:t>
            </a:r>
            <a:r>
              <a:rPr lang="en-US" sz="8000" dirty="0">
                <a:solidFill>
                  <a:schemeClr val="tx2"/>
                </a:solidFill>
                <a:latin typeface="Bebas Neue" panose="020B0606020202050201" pitchFamily="34" charset="0"/>
                <a:ea typeface="Adobe Gothic Std B" panose="020B0800000000000000" pitchFamily="34" charset="-128"/>
              </a:rPr>
              <a:t>Credit</a:t>
            </a:r>
            <a:r>
              <a:rPr lang="en-US" sz="8000" dirty="0">
                <a:solidFill>
                  <a:schemeClr val="bg1"/>
                </a:solidFill>
                <a:latin typeface="Bebas Neue" panose="020B0606020202050201" pitchFamily="34" charset="0"/>
                <a:ea typeface="Adobe Gothic Std B" panose="020B0800000000000000" pitchFamily="34" charset="-128"/>
              </a:rPr>
              <a:t> </a:t>
            </a:r>
            <a:r>
              <a:rPr lang="en-US" sz="8000" dirty="0">
                <a:solidFill>
                  <a:schemeClr val="accent2"/>
                </a:solidFill>
                <a:latin typeface="Bebas Neue" panose="020B0606020202050201" pitchFamily="34" charset="0"/>
                <a:ea typeface="Adobe Gothic Std B" panose="020B0800000000000000" pitchFamily="34" charset="-128"/>
              </a:rPr>
              <a:t>&amp;</a:t>
            </a:r>
          </a:p>
          <a:p>
            <a:pPr algn="r">
              <a:lnSpc>
                <a:spcPts val="9800"/>
              </a:lnSpc>
            </a:pPr>
            <a:r>
              <a:rPr lang="en-US" sz="11500" dirty="0">
                <a:solidFill>
                  <a:schemeClr val="accent2"/>
                </a:solidFill>
                <a:latin typeface="Bebas Neue" panose="020B0606020202050201" pitchFamily="34" charset="0"/>
                <a:ea typeface="Adobe Gothic Std B" panose="020B0800000000000000" pitchFamily="34" charset="-128"/>
              </a:rPr>
              <a:t> </a:t>
            </a:r>
            <a:r>
              <a:rPr lang="en-US" sz="8000" dirty="0">
                <a:solidFill>
                  <a:schemeClr val="accent2"/>
                </a:solidFill>
                <a:latin typeface="Bebas Neue" panose="020B0606020202050201" pitchFamily="34" charset="0"/>
                <a:ea typeface="Adobe Gothic Std B" panose="020B0800000000000000" pitchFamily="34" charset="-128"/>
              </a:rPr>
              <a:t>The</a:t>
            </a:r>
            <a:r>
              <a:rPr lang="en-US" sz="8000" dirty="0">
                <a:solidFill>
                  <a:srgbClr val="FEDC3D"/>
                </a:solidFill>
                <a:latin typeface="Bebas Neue" panose="020B0606020202050201" pitchFamily="34" charset="0"/>
                <a:ea typeface="Adobe Gothic Std B" panose="020B0800000000000000" pitchFamily="34" charset="-128"/>
              </a:rPr>
              <a:t> </a:t>
            </a:r>
            <a:r>
              <a:rPr lang="en-US" sz="8000" dirty="0">
                <a:solidFill>
                  <a:schemeClr val="tx2"/>
                </a:solidFill>
                <a:latin typeface="Bebas Neue" panose="020B0606020202050201" pitchFamily="34" charset="0"/>
                <a:ea typeface="Adobe Gothic Std B" panose="020B0800000000000000" pitchFamily="34" charset="-128"/>
              </a:rPr>
              <a:t>home buying </a:t>
            </a:r>
            <a:r>
              <a:rPr lang="en-US" sz="8000" dirty="0">
                <a:solidFill>
                  <a:schemeClr val="accent2"/>
                </a:solidFill>
                <a:latin typeface="Bebas Neue" panose="020B0606020202050201" pitchFamily="34" charset="0"/>
                <a:ea typeface="Adobe Gothic Std B" panose="020B0800000000000000" pitchFamily="34" charset="-128"/>
              </a:rPr>
              <a:t>process</a:t>
            </a:r>
            <a:r>
              <a:rPr lang="en-US" sz="11500" dirty="0">
                <a:solidFill>
                  <a:schemeClr val="bg1"/>
                </a:solidFill>
                <a:latin typeface="Adobe Gothic Std B" panose="020B0800000000000000" pitchFamily="34" charset="-128"/>
                <a:ea typeface="Adobe Gothic Std B" panose="020B0800000000000000" pitchFamily="34" charset="-128"/>
              </a:rPr>
              <a:t> </a:t>
            </a:r>
          </a:p>
        </p:txBody>
      </p:sp>
    </p:spTree>
    <p:extLst>
      <p:ext uri="{BB962C8B-B14F-4D97-AF65-F5344CB8AC3E}">
        <p14:creationId xmlns:p14="http://schemas.microsoft.com/office/powerpoint/2010/main" val="2569810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CE9AD-2FFF-4055-8BC8-E3068034A792}"/>
              </a:ext>
            </a:extLst>
          </p:cNvPr>
          <p:cNvPicPr>
            <a:picLocks noChangeAspect="1"/>
          </p:cNvPicPr>
          <p:nvPr/>
        </p:nvPicPr>
        <p:blipFill>
          <a:blip r:embed="rId2">
            <a:extLst>
              <a:ext uri="{28A0092B-C50C-407E-A947-70E740481C1C}">
                <a14:useLocalDpi xmlns:a14="http://schemas.microsoft.com/office/drawing/2010/main" val="0"/>
              </a:ext>
            </a:extLst>
          </a:blip>
          <a:srcRect l="5016" r="5016"/>
          <a:stretch/>
        </p:blipFill>
        <p:spPr>
          <a:xfrm>
            <a:off x="743367" y="809737"/>
            <a:ext cx="4047345" cy="5398426"/>
          </a:xfrm>
          <a:prstGeom prst="rect">
            <a:avLst/>
          </a:prstGeom>
        </p:spPr>
      </p:pic>
      <p:sp>
        <p:nvSpPr>
          <p:cNvPr id="7" name="TextBox 6">
            <a:extLst>
              <a:ext uri="{FF2B5EF4-FFF2-40B4-BE49-F238E27FC236}">
                <a16:creationId xmlns:a16="http://schemas.microsoft.com/office/drawing/2014/main" id="{421572A7-F0A1-45CA-B930-D2961DEC5D0E}"/>
              </a:ext>
            </a:extLst>
          </p:cNvPr>
          <p:cNvSpPr txBox="1"/>
          <p:nvPr/>
        </p:nvSpPr>
        <p:spPr>
          <a:xfrm>
            <a:off x="6500463" y="424003"/>
            <a:ext cx="4068743"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report</a:t>
            </a:r>
          </a:p>
        </p:txBody>
      </p:sp>
      <p:sp>
        <p:nvSpPr>
          <p:cNvPr id="10" name="Rectangle 9">
            <a:extLst>
              <a:ext uri="{FF2B5EF4-FFF2-40B4-BE49-F238E27FC236}">
                <a16:creationId xmlns:a16="http://schemas.microsoft.com/office/drawing/2014/main" id="{B4CD6E8A-4519-4F8E-9E28-6F992EE3BDC4}"/>
              </a:ext>
            </a:extLst>
          </p:cNvPr>
          <p:cNvSpPr/>
          <p:nvPr/>
        </p:nvSpPr>
        <p:spPr>
          <a:xfrm>
            <a:off x="5703683" y="1531999"/>
            <a:ext cx="5827597" cy="1754326"/>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A Detailed Breakdown of your Credit History prepared by a Credit Bureau</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5621037" y="3286325"/>
            <a:ext cx="5827596" cy="3416320"/>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Reports include:</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Personal Information</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Details of Credit Lines</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Public Records</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Employment &amp; Address History</a:t>
            </a:r>
          </a:p>
        </p:txBody>
      </p:sp>
    </p:spTree>
    <p:extLst>
      <p:ext uri="{BB962C8B-B14F-4D97-AF65-F5344CB8AC3E}">
        <p14:creationId xmlns:p14="http://schemas.microsoft.com/office/powerpoint/2010/main" val="1026379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par>
                                <p:cTn id="13" presetID="42" presetClass="entr" presetSubtype="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729066" y="2705725"/>
            <a:ext cx="9437199"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credit bureau</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525338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CE9AD-2FFF-4055-8BC8-E3068034A792}"/>
              </a:ext>
            </a:extLst>
          </p:cNvPr>
          <p:cNvPicPr>
            <a:picLocks noChangeAspect="1"/>
          </p:cNvPicPr>
          <p:nvPr/>
        </p:nvPicPr>
        <p:blipFill>
          <a:blip r:embed="rId2">
            <a:extLst>
              <a:ext uri="{28A0092B-C50C-407E-A947-70E740481C1C}">
                <a14:useLocalDpi xmlns:a14="http://schemas.microsoft.com/office/drawing/2010/main" val="0"/>
              </a:ext>
            </a:extLst>
          </a:blip>
          <a:srcRect l="8966" r="8966"/>
          <a:stretch/>
        </p:blipFill>
        <p:spPr>
          <a:xfrm>
            <a:off x="543705" y="809737"/>
            <a:ext cx="4047345" cy="5398426"/>
          </a:xfrm>
          <a:prstGeom prst="rect">
            <a:avLst/>
          </a:prstGeom>
        </p:spPr>
      </p:pic>
      <p:sp>
        <p:nvSpPr>
          <p:cNvPr id="7" name="TextBox 6">
            <a:extLst>
              <a:ext uri="{FF2B5EF4-FFF2-40B4-BE49-F238E27FC236}">
                <a16:creationId xmlns:a16="http://schemas.microsoft.com/office/drawing/2014/main" id="{421572A7-F0A1-45CA-B930-D2961DEC5D0E}"/>
              </a:ext>
            </a:extLst>
          </p:cNvPr>
          <p:cNvSpPr txBox="1"/>
          <p:nvPr/>
        </p:nvSpPr>
        <p:spPr>
          <a:xfrm>
            <a:off x="6096000" y="255739"/>
            <a:ext cx="4429418"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bureaus</a:t>
            </a:r>
          </a:p>
        </p:txBody>
      </p:sp>
      <p:sp>
        <p:nvSpPr>
          <p:cNvPr id="10" name="Rectangle 9">
            <a:extLst>
              <a:ext uri="{FF2B5EF4-FFF2-40B4-BE49-F238E27FC236}">
                <a16:creationId xmlns:a16="http://schemas.microsoft.com/office/drawing/2014/main" id="{B4CD6E8A-4519-4F8E-9E28-6F992EE3BDC4}"/>
              </a:ext>
            </a:extLst>
          </p:cNvPr>
          <p:cNvSpPr/>
          <p:nvPr/>
        </p:nvSpPr>
        <p:spPr>
          <a:xfrm>
            <a:off x="5260489" y="1531999"/>
            <a:ext cx="6476104" cy="2862322"/>
          </a:xfrm>
          <a:prstGeom prst="rect">
            <a:avLst/>
          </a:prstGeom>
        </p:spPr>
        <p:txBody>
          <a:bodyPr wrap="square">
            <a:spAutoFit/>
          </a:bodyPr>
          <a:lstStyle/>
          <a:p>
            <a:pPr marL="571500" indent="-571500">
              <a:buFont typeface="Arial" panose="020B0604020202020204" pitchFamily="34" charset="0"/>
              <a:buChar char="•"/>
            </a:pP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A Credit Bureau, also know as a Credit Reporting Agency </a:t>
            </a:r>
            <a:r>
              <a:rPr lang="en-US" sz="3600" b="0" i="0" dirty="0">
                <a:solidFill>
                  <a:schemeClr val="accent2"/>
                </a:solidFill>
                <a:effectLst/>
                <a:latin typeface="Calibri" panose="020F0502020204030204" pitchFamily="34" charset="0"/>
                <a:ea typeface="Cambria Math" panose="02040503050406030204" pitchFamily="18" charset="0"/>
                <a:cs typeface="Calibri" panose="020F0502020204030204" pitchFamily="34" charset="0"/>
              </a:rPr>
              <a:t>(CRA), </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Collects and Researches Individual Credit Information into a Credit Report.</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5352852" y="4643519"/>
            <a:ext cx="6476104" cy="1754326"/>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Then the CRA Assigns a Credit Score Based on Their Credit Scoring Model</a:t>
            </a:r>
          </a:p>
        </p:txBody>
      </p:sp>
    </p:spTree>
    <p:extLst>
      <p:ext uri="{BB962C8B-B14F-4D97-AF65-F5344CB8AC3E}">
        <p14:creationId xmlns:p14="http://schemas.microsoft.com/office/powerpoint/2010/main" val="3068520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par>
                                <p:cTn id="13" presetID="42" presetClass="entr" presetSubtype="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4DBFD-AEE9-E64B-CD35-FAAC0A73618C}"/>
              </a:ext>
            </a:extLst>
          </p:cNvPr>
          <p:cNvSpPr txBox="1">
            <a:spLocks/>
          </p:cNvSpPr>
          <p:nvPr/>
        </p:nvSpPr>
        <p:spPr>
          <a:xfrm>
            <a:off x="1488141" y="374253"/>
            <a:ext cx="9072282"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2"/>
                </a:solidFill>
                <a:latin typeface="Bebas Neue" panose="020B0606020202050201" pitchFamily="34" charset="0"/>
              </a:rPr>
              <a:t>The Credit Bureaus</a:t>
            </a:r>
            <a:endParaRPr lang="en-US" sz="6600" dirty="0">
              <a:solidFill>
                <a:schemeClr val="accent2"/>
              </a:solidFill>
              <a:latin typeface="Bebas Neue" panose="020B0606020202050201" pitchFamily="34" charset="0"/>
            </a:endParaRPr>
          </a:p>
        </p:txBody>
      </p:sp>
      <p:sp>
        <p:nvSpPr>
          <p:cNvPr id="6" name="TextBox 5">
            <a:extLst>
              <a:ext uri="{FF2B5EF4-FFF2-40B4-BE49-F238E27FC236}">
                <a16:creationId xmlns:a16="http://schemas.microsoft.com/office/drawing/2014/main" id="{A1A083E9-5CCF-097A-B46C-59F12AF87A9A}"/>
              </a:ext>
            </a:extLst>
          </p:cNvPr>
          <p:cNvSpPr txBox="1"/>
          <p:nvPr/>
        </p:nvSpPr>
        <p:spPr>
          <a:xfrm>
            <a:off x="1488136" y="1562626"/>
            <a:ext cx="9323294"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Also known as Credit Reporting Agencies or CRAs</a:t>
            </a:r>
          </a:p>
        </p:txBody>
      </p:sp>
      <p:sp>
        <p:nvSpPr>
          <p:cNvPr id="13" name="TextBox 12">
            <a:extLst>
              <a:ext uri="{FF2B5EF4-FFF2-40B4-BE49-F238E27FC236}">
                <a16:creationId xmlns:a16="http://schemas.microsoft.com/office/drawing/2014/main" id="{4E3A9CA1-44FF-39E7-1732-C8CD2ADC5E8A}"/>
              </a:ext>
            </a:extLst>
          </p:cNvPr>
          <p:cNvSpPr txBox="1"/>
          <p:nvPr/>
        </p:nvSpPr>
        <p:spPr>
          <a:xfrm>
            <a:off x="1488138" y="2244016"/>
            <a:ext cx="9914965"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Three independent companies from one another </a:t>
            </a:r>
          </a:p>
        </p:txBody>
      </p:sp>
      <p:sp>
        <p:nvSpPr>
          <p:cNvPr id="17" name="TextBox 16">
            <a:extLst>
              <a:ext uri="{FF2B5EF4-FFF2-40B4-BE49-F238E27FC236}">
                <a16:creationId xmlns:a16="http://schemas.microsoft.com/office/drawing/2014/main" id="{F860101B-74F9-9440-7375-B03089AC8581}"/>
              </a:ext>
            </a:extLst>
          </p:cNvPr>
          <p:cNvSpPr txBox="1"/>
          <p:nvPr/>
        </p:nvSpPr>
        <p:spPr>
          <a:xfrm>
            <a:off x="1488136" y="2852136"/>
            <a:ext cx="9914966" cy="1477328"/>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A creditor may choose which CRAs, if any, to report their debts to. Except in the case of a mortgage account which is required to be reported</a:t>
            </a:r>
          </a:p>
        </p:txBody>
      </p:sp>
      <p:sp>
        <p:nvSpPr>
          <p:cNvPr id="18" name="TextBox 17">
            <a:extLst>
              <a:ext uri="{FF2B5EF4-FFF2-40B4-BE49-F238E27FC236}">
                <a16:creationId xmlns:a16="http://schemas.microsoft.com/office/drawing/2014/main" id="{141F558E-CB1A-D752-0F41-9F48DE3CE300}"/>
              </a:ext>
            </a:extLst>
          </p:cNvPr>
          <p:cNvSpPr txBox="1"/>
          <p:nvPr/>
        </p:nvSpPr>
        <p:spPr>
          <a:xfrm>
            <a:off x="1488136" y="4513977"/>
            <a:ext cx="9914967" cy="1969770"/>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Because each creditor can choose which bureaus to report to, the credit scores will vary between bureaus due to different information being reported AND slightly different credit scoring algorithms being used</a:t>
            </a:r>
          </a:p>
        </p:txBody>
      </p:sp>
    </p:spTree>
    <p:extLst>
      <p:ext uri="{BB962C8B-B14F-4D97-AF65-F5344CB8AC3E}">
        <p14:creationId xmlns:p14="http://schemas.microsoft.com/office/powerpoint/2010/main" val="4202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3957358" y="3811012"/>
            <a:ext cx="6143028" cy="3046988"/>
          </a:xfrm>
          <a:prstGeom prst="rect">
            <a:avLst/>
          </a:prstGeom>
          <a:noFill/>
        </p:spPr>
        <p:txBody>
          <a:bodyPr wrap="none" rtlCol="0">
            <a:spAutoFit/>
          </a:bodyPr>
          <a:lstStyle/>
          <a:p>
            <a:pPr algn="ctr"/>
            <a:r>
              <a:rPr lang="en-US" sz="9600" dirty="0">
                <a:solidFill>
                  <a:schemeClr val="tx2"/>
                </a:solidFill>
                <a:latin typeface="Bebas Neue" panose="020B0606020202050201" pitchFamily="34" charset="0"/>
              </a:rPr>
              <a:t>Credit </a:t>
            </a:r>
            <a:r>
              <a:rPr lang="en-US" sz="9600" dirty="0">
                <a:solidFill>
                  <a:schemeClr val="accent2"/>
                </a:solidFill>
                <a:latin typeface="Bebas Neue" panose="020B0606020202050201" pitchFamily="34" charset="0"/>
              </a:rPr>
              <a:t>Scoring</a:t>
            </a:r>
          </a:p>
          <a:p>
            <a:pPr algn="ctr"/>
            <a:r>
              <a:rPr lang="en-US" sz="9600" dirty="0">
                <a:solidFill>
                  <a:schemeClr val="tx2"/>
                </a:solidFill>
                <a:latin typeface="Bebas Neue" panose="020B0606020202050201" pitchFamily="34" charset="0"/>
              </a:rPr>
              <a:t>Model</a:t>
            </a:r>
          </a:p>
        </p:txBody>
      </p:sp>
      <p:sp>
        <p:nvSpPr>
          <p:cNvPr id="2" name="TextBox 1">
            <a:extLst>
              <a:ext uri="{FF2B5EF4-FFF2-40B4-BE49-F238E27FC236}">
                <a16:creationId xmlns:a16="http://schemas.microsoft.com/office/drawing/2014/main" id="{2B81F394-C444-9028-E309-8057774625DB}"/>
              </a:ext>
            </a:extLst>
          </p:cNvPr>
          <p:cNvSpPr txBox="1"/>
          <p:nvPr/>
        </p:nvSpPr>
        <p:spPr>
          <a:xfrm>
            <a:off x="2012261" y="3560211"/>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2</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3450314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087548" y="2028616"/>
            <a:ext cx="10293202"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What credit scoring model</a:t>
            </a:r>
          </a:p>
          <a:p>
            <a:pPr algn="ctr"/>
            <a:r>
              <a:rPr lang="en-US" sz="8800" dirty="0">
                <a:solidFill>
                  <a:schemeClr val="tx2"/>
                </a:solidFill>
                <a:latin typeface="Bebas Neue" panose="020B0606020202050201" pitchFamily="34" charset="0"/>
              </a:rPr>
              <a:t>Do</a:t>
            </a:r>
            <a:r>
              <a:rPr lang="en-US" sz="8800" dirty="0">
                <a:solidFill>
                  <a:schemeClr val="bg1"/>
                </a:solidFill>
                <a:latin typeface="Bebas Neue" panose="020B0606020202050201" pitchFamily="34" charset="0"/>
              </a:rPr>
              <a:t> </a:t>
            </a:r>
            <a:r>
              <a:rPr lang="en-US" sz="8800" dirty="0">
                <a:solidFill>
                  <a:schemeClr val="accent2"/>
                </a:solidFill>
                <a:latin typeface="Bebas Neue" panose="020B0606020202050201" pitchFamily="34" charset="0"/>
              </a:rPr>
              <a:t>mortgage lenders </a:t>
            </a:r>
            <a:r>
              <a:rPr lang="en-US" sz="8800" dirty="0">
                <a:solidFill>
                  <a:schemeClr val="tx2"/>
                </a:solidFill>
                <a:latin typeface="Bebas Neue" panose="020B0606020202050201" pitchFamily="34" charset="0"/>
              </a:rPr>
              <a:t>use?</a:t>
            </a:r>
          </a:p>
        </p:txBody>
      </p:sp>
    </p:spTree>
    <p:extLst>
      <p:ext uri="{BB962C8B-B14F-4D97-AF65-F5344CB8AC3E}">
        <p14:creationId xmlns:p14="http://schemas.microsoft.com/office/powerpoint/2010/main" val="2525080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4DBFD-AEE9-E64B-CD35-FAAC0A73618C}"/>
              </a:ext>
            </a:extLst>
          </p:cNvPr>
          <p:cNvSpPr txBox="1">
            <a:spLocks/>
          </p:cNvSpPr>
          <p:nvPr/>
        </p:nvSpPr>
        <p:spPr>
          <a:xfrm>
            <a:off x="842682" y="374253"/>
            <a:ext cx="10425566"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tx2"/>
                </a:solidFill>
                <a:latin typeface="Bebas Neue" panose="020B0606020202050201" pitchFamily="34" charset="0"/>
              </a:rPr>
              <a:t>Mortgage Credit Scores</a:t>
            </a:r>
            <a:endParaRPr lang="en-US" sz="6600" dirty="0">
              <a:solidFill>
                <a:schemeClr val="tx2"/>
              </a:solidFill>
              <a:latin typeface="Bebas Neue" panose="020B0606020202050201" pitchFamily="34" charset="0"/>
            </a:endParaRPr>
          </a:p>
        </p:txBody>
      </p:sp>
      <p:sp>
        <p:nvSpPr>
          <p:cNvPr id="6" name="TextBox 5">
            <a:extLst>
              <a:ext uri="{FF2B5EF4-FFF2-40B4-BE49-F238E27FC236}">
                <a16:creationId xmlns:a16="http://schemas.microsoft.com/office/drawing/2014/main" id="{A1A083E9-5CCF-097A-B46C-59F12AF87A9A}"/>
              </a:ext>
            </a:extLst>
          </p:cNvPr>
          <p:cNvSpPr txBox="1"/>
          <p:nvPr/>
        </p:nvSpPr>
        <p:spPr>
          <a:xfrm>
            <a:off x="380862" y="1733837"/>
            <a:ext cx="9323294"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Mortgage Lenders ONLY Use FICO Scoring Models</a:t>
            </a:r>
          </a:p>
        </p:txBody>
      </p:sp>
      <p:sp>
        <p:nvSpPr>
          <p:cNvPr id="13" name="TextBox 12">
            <a:extLst>
              <a:ext uri="{FF2B5EF4-FFF2-40B4-BE49-F238E27FC236}">
                <a16:creationId xmlns:a16="http://schemas.microsoft.com/office/drawing/2014/main" id="{4E3A9CA1-44FF-39E7-1732-C8CD2ADC5E8A}"/>
              </a:ext>
            </a:extLst>
          </p:cNvPr>
          <p:cNvSpPr txBox="1"/>
          <p:nvPr/>
        </p:nvSpPr>
        <p:spPr>
          <a:xfrm>
            <a:off x="380862" y="2422037"/>
            <a:ext cx="9914965"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Equifax FICO Scoring Model = Beacon 5.0</a:t>
            </a:r>
          </a:p>
        </p:txBody>
      </p:sp>
      <p:sp>
        <p:nvSpPr>
          <p:cNvPr id="17" name="TextBox 16">
            <a:extLst>
              <a:ext uri="{FF2B5EF4-FFF2-40B4-BE49-F238E27FC236}">
                <a16:creationId xmlns:a16="http://schemas.microsoft.com/office/drawing/2014/main" id="{F860101B-74F9-9440-7375-B03089AC8581}"/>
              </a:ext>
            </a:extLst>
          </p:cNvPr>
          <p:cNvSpPr txBox="1"/>
          <p:nvPr/>
        </p:nvSpPr>
        <p:spPr>
          <a:xfrm>
            <a:off x="380862" y="3255529"/>
            <a:ext cx="9914966"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Experian FICO Scoring Model = FICO-II</a:t>
            </a:r>
          </a:p>
        </p:txBody>
      </p:sp>
      <p:sp>
        <p:nvSpPr>
          <p:cNvPr id="18" name="TextBox 17">
            <a:extLst>
              <a:ext uri="{FF2B5EF4-FFF2-40B4-BE49-F238E27FC236}">
                <a16:creationId xmlns:a16="http://schemas.microsoft.com/office/drawing/2014/main" id="{070249FB-41FF-4D3C-AFD4-6DA935AABA6F}"/>
              </a:ext>
            </a:extLst>
          </p:cNvPr>
          <p:cNvSpPr txBox="1"/>
          <p:nvPr/>
        </p:nvSpPr>
        <p:spPr>
          <a:xfrm>
            <a:off x="380862" y="4089021"/>
            <a:ext cx="6721902" cy="984885"/>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TransUnion FICO Scoring Model = FICO Classic 04</a:t>
            </a:r>
          </a:p>
        </p:txBody>
      </p:sp>
    </p:spTree>
    <p:extLst>
      <p:ext uri="{BB962C8B-B14F-4D97-AF65-F5344CB8AC3E}">
        <p14:creationId xmlns:p14="http://schemas.microsoft.com/office/powerpoint/2010/main" val="36521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348821" y="2431269"/>
            <a:ext cx="9897261"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Who Supplies Information</a:t>
            </a:r>
          </a:p>
          <a:p>
            <a:pPr algn="ctr"/>
            <a:r>
              <a:rPr lang="en-US" sz="8800" dirty="0">
                <a:solidFill>
                  <a:schemeClr val="tx2"/>
                </a:solidFill>
                <a:latin typeface="Bebas Neue" panose="020B0606020202050201" pitchFamily="34" charset="0"/>
              </a:rPr>
              <a:t>To the </a:t>
            </a:r>
            <a:r>
              <a:rPr lang="en-US" sz="8800" dirty="0">
                <a:solidFill>
                  <a:schemeClr val="accent2"/>
                </a:solidFill>
                <a:latin typeface="Bebas Neue" panose="020B0606020202050201" pitchFamily="34" charset="0"/>
              </a:rPr>
              <a:t>credit bureaus</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3011842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5465939" y="328085"/>
            <a:ext cx="5200463" cy="1107996"/>
          </a:xfrm>
          <a:prstGeom prst="rect">
            <a:avLst/>
          </a:prstGeom>
          <a:noFill/>
        </p:spPr>
        <p:txBody>
          <a:bodyPr wrap="none" rtlCol="0">
            <a:spAutoFit/>
          </a:bodyPr>
          <a:lstStyle/>
          <a:p>
            <a:r>
              <a:rPr lang="en-US" sz="6600" dirty="0">
                <a:solidFill>
                  <a:schemeClr val="tx2">
                    <a:lumMod val="75000"/>
                  </a:schemeClr>
                </a:solidFill>
                <a:latin typeface="Bebas Neue" panose="020B0606020202050201" pitchFamily="34" charset="0"/>
              </a:rPr>
              <a:t>Creditor / Lender</a:t>
            </a:r>
          </a:p>
        </p:txBody>
      </p:sp>
      <p:sp>
        <p:nvSpPr>
          <p:cNvPr id="10" name="Rectangle 9">
            <a:extLst>
              <a:ext uri="{FF2B5EF4-FFF2-40B4-BE49-F238E27FC236}">
                <a16:creationId xmlns:a16="http://schemas.microsoft.com/office/drawing/2014/main" id="{B4CD6E8A-4519-4F8E-9E28-6F992EE3BDC4}"/>
              </a:ext>
            </a:extLst>
          </p:cNvPr>
          <p:cNvSpPr/>
          <p:nvPr/>
        </p:nvSpPr>
        <p:spPr>
          <a:xfrm>
            <a:off x="5336630" y="1436081"/>
            <a:ext cx="5675426" cy="2308324"/>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The Creditor or Lender supplies the Credit Bureaus (CRAs) with information typically on a monthly basis</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5336630" y="3999137"/>
            <a:ext cx="5675426" cy="2308324"/>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Creditor Pays a Fee to Report Each Tradeline So They are the CRAs True Clients NOT the Consumer</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25056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0" name="Picture 259"/>
          <p:cNvPicPr/>
          <p:nvPr/>
        </p:nvPicPr>
        <p:blipFill>
          <a:blip r:embed="rId3"/>
          <a:stretch/>
        </p:blipFill>
        <p:spPr>
          <a:xfrm>
            <a:off x="851647" y="1397648"/>
            <a:ext cx="10309412" cy="5047976"/>
          </a:xfrm>
          <a:prstGeom prst="rect">
            <a:avLst/>
          </a:prstGeom>
          <a:ln>
            <a:noFill/>
          </a:ln>
        </p:spPr>
      </p:pic>
      <p:sp>
        <p:nvSpPr>
          <p:cNvPr id="2" name="Text Placeholder 1">
            <a:extLst>
              <a:ext uri="{FF2B5EF4-FFF2-40B4-BE49-F238E27FC236}">
                <a16:creationId xmlns:a16="http://schemas.microsoft.com/office/drawing/2014/main" id="{A334EF06-4C09-92A0-5FD3-0DF46ECB2A68}"/>
              </a:ext>
            </a:extLst>
          </p:cNvPr>
          <p:cNvSpPr txBox="1">
            <a:spLocks/>
          </p:cNvSpPr>
          <p:nvPr/>
        </p:nvSpPr>
        <p:spPr>
          <a:xfrm>
            <a:off x="107576" y="412376"/>
            <a:ext cx="11994777" cy="6617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tx2"/>
                </a:solidFill>
                <a:latin typeface="Bebas Neue" panose="020B0606020202050201" pitchFamily="34" charset="0"/>
              </a:rPr>
              <a:t>How </a:t>
            </a:r>
            <a:r>
              <a:rPr lang="en-US" sz="4000" b="1" dirty="0">
                <a:solidFill>
                  <a:schemeClr val="accent2"/>
                </a:solidFill>
                <a:latin typeface="Bebas Neue" panose="020B0606020202050201" pitchFamily="34" charset="0"/>
              </a:rPr>
              <a:t>Information</a:t>
            </a:r>
            <a:r>
              <a:rPr lang="en-US" sz="4000" b="1" dirty="0">
                <a:solidFill>
                  <a:schemeClr val="tx2"/>
                </a:solidFill>
                <a:latin typeface="Bebas Neue" panose="020B0606020202050201" pitchFamily="34" charset="0"/>
              </a:rPr>
              <a:t> Gets to Your Credit Report </a:t>
            </a:r>
            <a:endParaRPr lang="en-US" sz="4000" dirty="0">
              <a:solidFill>
                <a:schemeClr val="tx2"/>
              </a:solidFill>
              <a:latin typeface="Bebas Neue" panose="020B0606020202050201" pitchFamily="34" charset="0"/>
            </a:endParaRPr>
          </a:p>
        </p:txBody>
      </p:sp>
      <p:sp>
        <p:nvSpPr>
          <p:cNvPr id="3" name="TextBox 2">
            <a:extLst>
              <a:ext uri="{FF2B5EF4-FFF2-40B4-BE49-F238E27FC236}">
                <a16:creationId xmlns:a16="http://schemas.microsoft.com/office/drawing/2014/main" id="{4A436E79-5B7C-C9ED-F1A4-EDB6A347296C}"/>
              </a:ext>
            </a:extLst>
          </p:cNvPr>
          <p:cNvSpPr txBox="1"/>
          <p:nvPr/>
        </p:nvSpPr>
        <p:spPr>
          <a:xfrm>
            <a:off x="9081247" y="1828801"/>
            <a:ext cx="1792942" cy="1077218"/>
          </a:xfrm>
          <a:prstGeom prst="rect">
            <a:avLst/>
          </a:prstGeom>
          <a:noFill/>
        </p:spPr>
        <p:txBody>
          <a:bodyPr wrap="square" rtlCol="0">
            <a:spAutoFit/>
          </a:bodyPr>
          <a:lstStyle/>
          <a:p>
            <a:pPr algn="ctr"/>
            <a:r>
              <a:rPr lang="en-US" sz="3200" b="1" dirty="0">
                <a:solidFill>
                  <a:schemeClr val="accent2"/>
                </a:solidFill>
              </a:rPr>
              <a:t>Credit Vendor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4992973" y="-4240"/>
            <a:ext cx="2206053"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agenda</a:t>
            </a:r>
          </a:p>
        </p:txBody>
      </p:sp>
      <p:sp>
        <p:nvSpPr>
          <p:cNvPr id="3" name="TextBox 2">
            <a:extLst>
              <a:ext uri="{FF2B5EF4-FFF2-40B4-BE49-F238E27FC236}">
                <a16:creationId xmlns:a16="http://schemas.microsoft.com/office/drawing/2014/main" id="{80FD4980-F199-4D24-B322-27715C184AE9}"/>
              </a:ext>
            </a:extLst>
          </p:cNvPr>
          <p:cNvSpPr txBox="1"/>
          <p:nvPr/>
        </p:nvSpPr>
        <p:spPr>
          <a:xfrm>
            <a:off x="556835" y="1285589"/>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01</a:t>
            </a:r>
            <a:endParaRPr lang="en-US" sz="7200" dirty="0">
              <a:solidFill>
                <a:schemeClr val="accent2"/>
              </a:solidFill>
              <a:latin typeface="Bebas Neue" panose="020B0606020202050201" pitchFamily="34" charset="0"/>
            </a:endParaRPr>
          </a:p>
        </p:txBody>
      </p:sp>
      <p:sp>
        <p:nvSpPr>
          <p:cNvPr id="20" name="TextBox 19">
            <a:extLst>
              <a:ext uri="{FF2B5EF4-FFF2-40B4-BE49-F238E27FC236}">
                <a16:creationId xmlns:a16="http://schemas.microsoft.com/office/drawing/2014/main" id="{F01ADEAE-8B29-41FD-8091-7C7969BFFA03}"/>
              </a:ext>
            </a:extLst>
          </p:cNvPr>
          <p:cNvSpPr txBox="1"/>
          <p:nvPr/>
        </p:nvSpPr>
        <p:spPr>
          <a:xfrm>
            <a:off x="1394205" y="1507994"/>
            <a:ext cx="3706463" cy="709810"/>
          </a:xfrm>
          <a:prstGeom prst="rect">
            <a:avLst/>
          </a:prstGeom>
          <a:noFill/>
        </p:spPr>
        <p:txBody>
          <a:bodyPr wrap="none" rtlCol="0">
            <a:spAutoFit/>
          </a:bodyPr>
          <a:lstStyle/>
          <a:p>
            <a:pPr algn="ctr">
              <a:lnSpc>
                <a:spcPts val="4500"/>
              </a:lnSpc>
            </a:pPr>
            <a:r>
              <a:rPr lang="en-US" sz="4800" dirty="0">
                <a:solidFill>
                  <a:schemeClr val="tx2"/>
                </a:solidFill>
                <a:latin typeface="Bebas Neue" panose="020B0606020202050201" pitchFamily="34" charset="0"/>
              </a:rPr>
              <a:t>History of credit</a:t>
            </a:r>
          </a:p>
        </p:txBody>
      </p:sp>
      <p:sp>
        <p:nvSpPr>
          <p:cNvPr id="27" name="TextBox 26">
            <a:extLst>
              <a:ext uri="{FF2B5EF4-FFF2-40B4-BE49-F238E27FC236}">
                <a16:creationId xmlns:a16="http://schemas.microsoft.com/office/drawing/2014/main" id="{843F1A09-1F45-4BD3-9010-0CE99D65D479}"/>
              </a:ext>
            </a:extLst>
          </p:cNvPr>
          <p:cNvSpPr txBox="1"/>
          <p:nvPr/>
        </p:nvSpPr>
        <p:spPr>
          <a:xfrm>
            <a:off x="556835" y="2485918"/>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02</a:t>
            </a:r>
            <a:endParaRPr lang="en-US" sz="7200" dirty="0">
              <a:solidFill>
                <a:schemeClr val="accent2"/>
              </a:solidFill>
              <a:latin typeface="Bebas Neue" panose="020B0606020202050201" pitchFamily="34" charset="0"/>
            </a:endParaRPr>
          </a:p>
        </p:txBody>
      </p:sp>
      <p:sp>
        <p:nvSpPr>
          <p:cNvPr id="28" name="TextBox 27">
            <a:extLst>
              <a:ext uri="{FF2B5EF4-FFF2-40B4-BE49-F238E27FC236}">
                <a16:creationId xmlns:a16="http://schemas.microsoft.com/office/drawing/2014/main" id="{D19F166E-54C6-401C-BCB4-5032724EA918}"/>
              </a:ext>
            </a:extLst>
          </p:cNvPr>
          <p:cNvSpPr txBox="1"/>
          <p:nvPr/>
        </p:nvSpPr>
        <p:spPr>
          <a:xfrm>
            <a:off x="1247539" y="2610715"/>
            <a:ext cx="4652968" cy="709810"/>
          </a:xfrm>
          <a:prstGeom prst="rect">
            <a:avLst/>
          </a:prstGeom>
          <a:noFill/>
        </p:spPr>
        <p:txBody>
          <a:bodyPr wrap="square" rtlCol="0">
            <a:spAutoFit/>
          </a:bodyPr>
          <a:lstStyle/>
          <a:p>
            <a:pPr algn="ctr">
              <a:lnSpc>
                <a:spcPts val="4500"/>
              </a:lnSpc>
            </a:pPr>
            <a:r>
              <a:rPr lang="en-US" sz="4800" dirty="0">
                <a:solidFill>
                  <a:schemeClr val="tx2"/>
                </a:solidFill>
                <a:latin typeface="Bebas Neue" panose="020B0606020202050201" pitchFamily="34" charset="0"/>
              </a:rPr>
              <a:t>Credit Scoring model</a:t>
            </a:r>
          </a:p>
        </p:txBody>
      </p:sp>
      <p:sp>
        <p:nvSpPr>
          <p:cNvPr id="31" name="TextBox 30">
            <a:extLst>
              <a:ext uri="{FF2B5EF4-FFF2-40B4-BE49-F238E27FC236}">
                <a16:creationId xmlns:a16="http://schemas.microsoft.com/office/drawing/2014/main" id="{76A60E10-1EF5-4466-8D28-CA99FB1534C8}"/>
              </a:ext>
            </a:extLst>
          </p:cNvPr>
          <p:cNvSpPr txBox="1"/>
          <p:nvPr/>
        </p:nvSpPr>
        <p:spPr>
          <a:xfrm>
            <a:off x="556833" y="3795891"/>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03</a:t>
            </a:r>
            <a:endParaRPr lang="en-US" sz="7200" dirty="0">
              <a:solidFill>
                <a:schemeClr val="accent2"/>
              </a:solidFill>
              <a:latin typeface="Bebas Neue" panose="020B0606020202050201" pitchFamily="34" charset="0"/>
            </a:endParaRPr>
          </a:p>
        </p:txBody>
      </p:sp>
      <p:sp>
        <p:nvSpPr>
          <p:cNvPr id="32" name="TextBox 31">
            <a:extLst>
              <a:ext uri="{FF2B5EF4-FFF2-40B4-BE49-F238E27FC236}">
                <a16:creationId xmlns:a16="http://schemas.microsoft.com/office/drawing/2014/main" id="{D942B688-9445-41AB-9EC3-AB2593D32BA2}"/>
              </a:ext>
            </a:extLst>
          </p:cNvPr>
          <p:cNvSpPr txBox="1"/>
          <p:nvPr/>
        </p:nvSpPr>
        <p:spPr>
          <a:xfrm>
            <a:off x="1048561" y="3626378"/>
            <a:ext cx="4652969" cy="1309974"/>
          </a:xfrm>
          <a:prstGeom prst="rect">
            <a:avLst/>
          </a:prstGeom>
          <a:noFill/>
        </p:spPr>
        <p:txBody>
          <a:bodyPr wrap="square" rtlCol="0">
            <a:spAutoFit/>
          </a:bodyPr>
          <a:lstStyle/>
          <a:p>
            <a:pPr algn="ctr">
              <a:lnSpc>
                <a:spcPts val="4500"/>
              </a:lnSpc>
            </a:pPr>
            <a:r>
              <a:rPr lang="en-US" sz="4800" dirty="0">
                <a:solidFill>
                  <a:schemeClr val="tx2"/>
                </a:solidFill>
                <a:latin typeface="Bebas Neue" panose="020B0606020202050201" pitchFamily="34" charset="0"/>
              </a:rPr>
              <a:t>Consumer score</a:t>
            </a:r>
          </a:p>
          <a:p>
            <a:pPr algn="ctr">
              <a:lnSpc>
                <a:spcPts val="4500"/>
              </a:lnSpc>
            </a:pPr>
            <a:r>
              <a:rPr lang="en-US" sz="4800" dirty="0">
                <a:solidFill>
                  <a:schemeClr val="tx2"/>
                </a:solidFill>
                <a:latin typeface="Bebas Neue" panose="020B0606020202050201" pitchFamily="34" charset="0"/>
              </a:rPr>
              <a:t>Vs Mortgage Score</a:t>
            </a:r>
          </a:p>
        </p:txBody>
      </p:sp>
      <p:sp>
        <p:nvSpPr>
          <p:cNvPr id="35" name="TextBox 34">
            <a:extLst>
              <a:ext uri="{FF2B5EF4-FFF2-40B4-BE49-F238E27FC236}">
                <a16:creationId xmlns:a16="http://schemas.microsoft.com/office/drawing/2014/main" id="{D72C9FD2-60B0-4BE8-8672-2DFA9A5F4A0E}"/>
              </a:ext>
            </a:extLst>
          </p:cNvPr>
          <p:cNvSpPr txBox="1"/>
          <p:nvPr/>
        </p:nvSpPr>
        <p:spPr>
          <a:xfrm>
            <a:off x="556833" y="5290530"/>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04</a:t>
            </a:r>
            <a:endParaRPr lang="en-US" sz="7200" dirty="0">
              <a:solidFill>
                <a:schemeClr val="accent2"/>
              </a:solidFill>
              <a:latin typeface="Bebas Neue" panose="020B0606020202050201" pitchFamily="34" charset="0"/>
            </a:endParaRPr>
          </a:p>
        </p:txBody>
      </p:sp>
      <p:sp>
        <p:nvSpPr>
          <p:cNvPr id="36" name="TextBox 35">
            <a:extLst>
              <a:ext uri="{FF2B5EF4-FFF2-40B4-BE49-F238E27FC236}">
                <a16:creationId xmlns:a16="http://schemas.microsoft.com/office/drawing/2014/main" id="{66422721-29B7-477C-996C-0A745BED14C8}"/>
              </a:ext>
            </a:extLst>
          </p:cNvPr>
          <p:cNvSpPr txBox="1"/>
          <p:nvPr/>
        </p:nvSpPr>
        <p:spPr>
          <a:xfrm>
            <a:off x="1394205" y="5154915"/>
            <a:ext cx="3010760" cy="1286891"/>
          </a:xfrm>
          <a:prstGeom prst="rect">
            <a:avLst/>
          </a:prstGeom>
          <a:noFill/>
        </p:spPr>
        <p:txBody>
          <a:bodyPr wrap="none" rtlCol="0">
            <a:spAutoFit/>
          </a:bodyPr>
          <a:lstStyle/>
          <a:p>
            <a:pPr algn="ctr">
              <a:lnSpc>
                <a:spcPts val="4500"/>
              </a:lnSpc>
            </a:pPr>
            <a:r>
              <a:rPr lang="en-US" sz="4800" dirty="0">
                <a:solidFill>
                  <a:schemeClr val="tx2"/>
                </a:solidFill>
                <a:latin typeface="Bebas Neue" panose="020B0606020202050201" pitchFamily="34" charset="0"/>
              </a:rPr>
              <a:t>Reading a</a:t>
            </a:r>
          </a:p>
          <a:p>
            <a:pPr algn="ctr">
              <a:lnSpc>
                <a:spcPts val="4500"/>
              </a:lnSpc>
            </a:pPr>
            <a:r>
              <a:rPr lang="en-US" sz="4800" dirty="0">
                <a:solidFill>
                  <a:schemeClr val="tx2"/>
                </a:solidFill>
                <a:latin typeface="Bebas Neue" panose="020B0606020202050201" pitchFamily="34" charset="0"/>
              </a:rPr>
              <a:t>Credit report</a:t>
            </a:r>
          </a:p>
        </p:txBody>
      </p:sp>
      <p:sp>
        <p:nvSpPr>
          <p:cNvPr id="39" name="TextBox 38">
            <a:extLst>
              <a:ext uri="{FF2B5EF4-FFF2-40B4-BE49-F238E27FC236}">
                <a16:creationId xmlns:a16="http://schemas.microsoft.com/office/drawing/2014/main" id="{183A8760-9338-4FDF-BC0F-B185C00D3681}"/>
              </a:ext>
            </a:extLst>
          </p:cNvPr>
          <p:cNvSpPr txBox="1"/>
          <p:nvPr/>
        </p:nvSpPr>
        <p:spPr>
          <a:xfrm>
            <a:off x="6689656" y="1364324"/>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05</a:t>
            </a:r>
            <a:endParaRPr lang="en-US" sz="7200" dirty="0">
              <a:solidFill>
                <a:schemeClr val="accent2"/>
              </a:solidFill>
              <a:latin typeface="Bebas Neue" panose="020B0606020202050201" pitchFamily="34" charset="0"/>
            </a:endParaRPr>
          </a:p>
        </p:txBody>
      </p:sp>
      <p:sp>
        <p:nvSpPr>
          <p:cNvPr id="43" name="TextBox 42">
            <a:extLst>
              <a:ext uri="{FF2B5EF4-FFF2-40B4-BE49-F238E27FC236}">
                <a16:creationId xmlns:a16="http://schemas.microsoft.com/office/drawing/2014/main" id="{79368DF9-D4C8-4335-9866-725B8F4E3E51}"/>
              </a:ext>
            </a:extLst>
          </p:cNvPr>
          <p:cNvSpPr txBox="1"/>
          <p:nvPr/>
        </p:nvSpPr>
        <p:spPr>
          <a:xfrm>
            <a:off x="6623002" y="2921168"/>
            <a:ext cx="800219" cy="1015663"/>
          </a:xfrm>
          <a:prstGeom prst="rect">
            <a:avLst/>
          </a:prstGeom>
          <a:noFill/>
        </p:spPr>
        <p:txBody>
          <a:bodyPr wrap="none" rtlCol="0">
            <a:spAutoFit/>
          </a:bodyPr>
          <a:lstStyle/>
          <a:p>
            <a:r>
              <a:rPr lang="en-US" sz="6000" dirty="0">
                <a:solidFill>
                  <a:schemeClr val="accent2"/>
                </a:solidFill>
                <a:latin typeface="Bebas Neue" panose="020B0606020202050201" pitchFamily="34" charset="0"/>
              </a:rPr>
              <a:t>06</a:t>
            </a:r>
            <a:endParaRPr lang="en-US" sz="7200" dirty="0">
              <a:solidFill>
                <a:schemeClr val="accent2"/>
              </a:solidFill>
              <a:latin typeface="Bebas Neue" panose="020B0606020202050201" pitchFamily="34" charset="0"/>
            </a:endParaRPr>
          </a:p>
        </p:txBody>
      </p:sp>
      <p:sp>
        <p:nvSpPr>
          <p:cNvPr id="44" name="TextBox 43">
            <a:extLst>
              <a:ext uri="{FF2B5EF4-FFF2-40B4-BE49-F238E27FC236}">
                <a16:creationId xmlns:a16="http://schemas.microsoft.com/office/drawing/2014/main" id="{D20F8B89-A45E-4DAF-9C48-06A5678D499D}"/>
              </a:ext>
            </a:extLst>
          </p:cNvPr>
          <p:cNvSpPr txBox="1"/>
          <p:nvPr/>
        </p:nvSpPr>
        <p:spPr>
          <a:xfrm>
            <a:off x="7489875" y="2993749"/>
            <a:ext cx="3653564" cy="1309974"/>
          </a:xfrm>
          <a:prstGeom prst="rect">
            <a:avLst/>
          </a:prstGeom>
          <a:noFill/>
        </p:spPr>
        <p:txBody>
          <a:bodyPr wrap="none" rtlCol="0">
            <a:spAutoFit/>
          </a:bodyPr>
          <a:lstStyle/>
          <a:p>
            <a:pPr algn="ctr">
              <a:lnSpc>
                <a:spcPts val="4500"/>
              </a:lnSpc>
            </a:pPr>
            <a:r>
              <a:rPr lang="en-US" sz="5400" dirty="0">
                <a:solidFill>
                  <a:schemeClr val="tx2"/>
                </a:solidFill>
                <a:latin typeface="Bebas Neue" panose="020B0606020202050201" pitchFamily="34" charset="0"/>
              </a:rPr>
              <a:t>Credit &amp;</a:t>
            </a:r>
          </a:p>
          <a:p>
            <a:pPr algn="ctr">
              <a:lnSpc>
                <a:spcPts val="4500"/>
              </a:lnSpc>
            </a:pPr>
            <a:r>
              <a:rPr lang="en-US" sz="5400" dirty="0">
                <a:solidFill>
                  <a:schemeClr val="tx2"/>
                </a:solidFill>
                <a:latin typeface="Bebas Neue" panose="020B0606020202050201" pitchFamily="34" charset="0"/>
              </a:rPr>
              <a:t>Your Mortgage</a:t>
            </a:r>
          </a:p>
        </p:txBody>
      </p:sp>
      <p:sp>
        <p:nvSpPr>
          <p:cNvPr id="2" name="TextBox 1">
            <a:extLst>
              <a:ext uri="{FF2B5EF4-FFF2-40B4-BE49-F238E27FC236}">
                <a16:creationId xmlns:a16="http://schemas.microsoft.com/office/drawing/2014/main" id="{788031E7-AB70-8FDD-76C2-A99011BD9374}"/>
              </a:ext>
            </a:extLst>
          </p:cNvPr>
          <p:cNvSpPr txBox="1"/>
          <p:nvPr/>
        </p:nvSpPr>
        <p:spPr>
          <a:xfrm>
            <a:off x="7909830" y="1517251"/>
            <a:ext cx="2786339" cy="1286891"/>
          </a:xfrm>
          <a:prstGeom prst="rect">
            <a:avLst/>
          </a:prstGeom>
          <a:noFill/>
        </p:spPr>
        <p:txBody>
          <a:bodyPr wrap="none" rtlCol="0">
            <a:spAutoFit/>
          </a:bodyPr>
          <a:lstStyle/>
          <a:p>
            <a:pPr algn="ctr">
              <a:lnSpc>
                <a:spcPts val="4500"/>
              </a:lnSpc>
            </a:pPr>
            <a:r>
              <a:rPr lang="en-US" sz="4800" dirty="0">
                <a:solidFill>
                  <a:schemeClr val="tx2"/>
                </a:solidFill>
                <a:latin typeface="Bebas Neue" panose="020B0606020202050201" pitchFamily="34" charset="0"/>
              </a:rPr>
              <a:t>Applying for</a:t>
            </a:r>
          </a:p>
          <a:p>
            <a:pPr algn="ctr">
              <a:lnSpc>
                <a:spcPts val="4500"/>
              </a:lnSpc>
            </a:pPr>
            <a:r>
              <a:rPr lang="en-US" sz="4800" dirty="0">
                <a:solidFill>
                  <a:schemeClr val="tx2"/>
                </a:solidFill>
                <a:latin typeface="Bebas Neue" panose="020B0606020202050201" pitchFamily="34" charset="0"/>
              </a:rPr>
              <a:t>credit</a:t>
            </a:r>
          </a:p>
        </p:txBody>
      </p:sp>
    </p:spTree>
    <p:extLst>
      <p:ext uri="{BB962C8B-B14F-4D97-AF65-F5344CB8AC3E}">
        <p14:creationId xmlns:p14="http://schemas.microsoft.com/office/powerpoint/2010/main" val="625537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55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22" presetClass="entr" presetSubtype="8" fill="hold" grpId="0" nodeType="withEffect">
                                  <p:stCondLst>
                                    <p:cond delay="600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par>
                                <p:cTn id="29" presetID="22" presetClass="entr" presetSubtype="8" fill="hold" grpId="0" nodeType="withEffect">
                                  <p:stCondLst>
                                    <p:cond delay="60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8" fill="hold" grpId="0" nodeType="withEffect">
                                  <p:stCondLst>
                                    <p:cond delay="500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8" fill="hold" grpId="0" nodeType="withEffect">
                                  <p:stCondLst>
                                    <p:cond delay="450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par>
                                <p:cTn id="38" presetID="22" presetClass="entr" presetSubtype="8" fill="hold" grpId="0" nodeType="withEffect">
                                  <p:stCondLst>
                                    <p:cond delay="400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grpId="0" nodeType="withEffect">
                                  <p:stCondLst>
                                    <p:cond delay="350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0" grpId="0"/>
      <p:bldP spid="27" grpId="0"/>
      <p:bldP spid="28" grpId="0"/>
      <p:bldP spid="31" grpId="0"/>
      <p:bldP spid="32" grpId="0"/>
      <p:bldP spid="35" grpId="0"/>
      <p:bldP spid="36" grpId="0"/>
      <p:bldP spid="39" grpId="0"/>
      <p:bldP spid="43" grpId="0"/>
      <p:bldP spid="4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372590" y="2705725"/>
            <a:ext cx="9446817"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credit vendor</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384950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4DBFD-AEE9-E64B-CD35-FAAC0A73618C}"/>
              </a:ext>
            </a:extLst>
          </p:cNvPr>
          <p:cNvSpPr txBox="1">
            <a:spLocks/>
          </p:cNvSpPr>
          <p:nvPr/>
        </p:nvSpPr>
        <p:spPr>
          <a:xfrm>
            <a:off x="1488141" y="374253"/>
            <a:ext cx="9072282"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tx2"/>
                </a:solidFill>
                <a:latin typeface="Bebas Neue" panose="020B0606020202050201" pitchFamily="34" charset="0"/>
              </a:rPr>
              <a:t>Credit Vendors</a:t>
            </a:r>
            <a:endParaRPr lang="en-US" sz="6600" dirty="0">
              <a:solidFill>
                <a:schemeClr val="tx2"/>
              </a:solidFill>
              <a:latin typeface="Bebas Neue" panose="020B0606020202050201" pitchFamily="34" charset="0"/>
            </a:endParaRPr>
          </a:p>
        </p:txBody>
      </p:sp>
      <p:sp>
        <p:nvSpPr>
          <p:cNvPr id="6" name="TextBox 5">
            <a:extLst>
              <a:ext uri="{FF2B5EF4-FFF2-40B4-BE49-F238E27FC236}">
                <a16:creationId xmlns:a16="http://schemas.microsoft.com/office/drawing/2014/main" id="{A1A083E9-5CCF-097A-B46C-59F12AF87A9A}"/>
              </a:ext>
            </a:extLst>
          </p:cNvPr>
          <p:cNvSpPr txBox="1"/>
          <p:nvPr/>
        </p:nvSpPr>
        <p:spPr>
          <a:xfrm>
            <a:off x="679456" y="1445166"/>
            <a:ext cx="7967289" cy="246221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A Credit Vendor is a company who buys information from the 3 different credit bureaus and then compiles and sells the information to Banks and Lenders in the form of a Tri-Merge Credit Report.</a:t>
            </a:r>
          </a:p>
        </p:txBody>
      </p:sp>
      <p:sp>
        <p:nvSpPr>
          <p:cNvPr id="13" name="TextBox 12">
            <a:extLst>
              <a:ext uri="{FF2B5EF4-FFF2-40B4-BE49-F238E27FC236}">
                <a16:creationId xmlns:a16="http://schemas.microsoft.com/office/drawing/2014/main" id="{4E3A9CA1-44FF-39E7-1732-C8CD2ADC5E8A}"/>
              </a:ext>
            </a:extLst>
          </p:cNvPr>
          <p:cNvSpPr txBox="1"/>
          <p:nvPr/>
        </p:nvSpPr>
        <p:spPr>
          <a:xfrm>
            <a:off x="679456" y="4075300"/>
            <a:ext cx="8122799" cy="984885"/>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A Credit Vendor Can Also Provide services like “</a:t>
            </a:r>
            <a:r>
              <a:rPr lang="en-IN" sz="3200" b="1" dirty="0" err="1">
                <a:solidFill>
                  <a:schemeClr val="accent2"/>
                </a:solidFill>
              </a:rPr>
              <a:t>CreditExpert</a:t>
            </a:r>
            <a:r>
              <a:rPr lang="en-IN" sz="3200" b="1" dirty="0">
                <a:solidFill>
                  <a:srgbClr val="3F3F3F"/>
                </a:solidFill>
              </a:rPr>
              <a:t>” and “</a:t>
            </a:r>
            <a:r>
              <a:rPr lang="en-IN" sz="3200" b="1" dirty="0">
                <a:solidFill>
                  <a:schemeClr val="accent2"/>
                </a:solidFill>
              </a:rPr>
              <a:t>Rapid Re-Scores</a:t>
            </a:r>
            <a:r>
              <a:rPr lang="en-IN" sz="3200" b="1" dirty="0">
                <a:solidFill>
                  <a:srgbClr val="3F3F3F"/>
                </a:solidFill>
              </a:rPr>
              <a:t>”</a:t>
            </a:r>
          </a:p>
        </p:txBody>
      </p:sp>
      <p:sp>
        <p:nvSpPr>
          <p:cNvPr id="17" name="TextBox 16">
            <a:extLst>
              <a:ext uri="{FF2B5EF4-FFF2-40B4-BE49-F238E27FC236}">
                <a16:creationId xmlns:a16="http://schemas.microsoft.com/office/drawing/2014/main" id="{F860101B-74F9-9440-7375-B03089AC8581}"/>
              </a:ext>
            </a:extLst>
          </p:cNvPr>
          <p:cNvSpPr txBox="1"/>
          <p:nvPr/>
        </p:nvSpPr>
        <p:spPr>
          <a:xfrm>
            <a:off x="679455" y="5489951"/>
            <a:ext cx="8122799" cy="984885"/>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Examples: CoreLogic Credco, Kroll Factual Data, Cisco, etc</a:t>
            </a:r>
          </a:p>
        </p:txBody>
      </p:sp>
    </p:spTree>
    <p:extLst>
      <p:ext uri="{BB962C8B-B14F-4D97-AF65-F5344CB8AC3E}">
        <p14:creationId xmlns:p14="http://schemas.microsoft.com/office/powerpoint/2010/main" val="5655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084067" y="2194871"/>
            <a:ext cx="10023865" cy="2800767"/>
          </a:xfrm>
          <a:prstGeom prst="rect">
            <a:avLst/>
          </a:prstGeom>
          <a:noFill/>
        </p:spPr>
        <p:txBody>
          <a:bodyPr wrap="square" rtlCol="0">
            <a:spAutoFit/>
          </a:bodyPr>
          <a:lstStyle/>
          <a:p>
            <a:pPr algn="ctr"/>
            <a:r>
              <a:rPr lang="en-US" sz="8800" dirty="0">
                <a:solidFill>
                  <a:schemeClr val="tx2"/>
                </a:solidFill>
                <a:latin typeface="Bebas Neue" panose="020B0606020202050201" pitchFamily="34" charset="0"/>
              </a:rPr>
              <a:t>What is the </a:t>
            </a:r>
            <a:r>
              <a:rPr lang="en-US" sz="8800" dirty="0">
                <a:solidFill>
                  <a:schemeClr val="accent2"/>
                </a:solidFill>
                <a:latin typeface="Bebas Neue" panose="020B0606020202050201" pitchFamily="34" charset="0"/>
              </a:rPr>
              <a:t>fico</a:t>
            </a:r>
          </a:p>
          <a:p>
            <a:pPr algn="ctr"/>
            <a:r>
              <a:rPr lang="en-US" sz="8800" dirty="0">
                <a:solidFill>
                  <a:schemeClr val="tx2"/>
                </a:solidFill>
                <a:latin typeface="Bebas Neue" panose="020B0606020202050201" pitchFamily="34" charset="0"/>
              </a:rPr>
              <a:t>credit scoring model?</a:t>
            </a:r>
          </a:p>
        </p:txBody>
      </p:sp>
    </p:spTree>
    <p:extLst>
      <p:ext uri="{BB962C8B-B14F-4D97-AF65-F5344CB8AC3E}">
        <p14:creationId xmlns:p14="http://schemas.microsoft.com/office/powerpoint/2010/main" val="91538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3">
            <a:extLst>
              <a:ext uri="{FF2B5EF4-FFF2-40B4-BE49-F238E27FC236}">
                <a16:creationId xmlns:a16="http://schemas.microsoft.com/office/drawing/2014/main" id="{8E3BC10C-BBCC-A633-44B9-2D3163C04BA3}"/>
              </a:ext>
            </a:extLst>
          </p:cNvPr>
          <p:cNvSpPr txBox="1"/>
          <p:nvPr/>
        </p:nvSpPr>
        <p:spPr>
          <a:xfrm>
            <a:off x="1512473" y="421645"/>
            <a:ext cx="9289940" cy="1111779"/>
          </a:xfrm>
          <a:prstGeom prst="rect">
            <a:avLst/>
          </a:prstGeom>
        </p:spPr>
        <p:txBody>
          <a:bodyPr lIns="0" tIns="0" rIns="0" bIns="0" rtlCol="0" anchor="t">
            <a:spAutoFit/>
          </a:bodyPr>
          <a:lstStyle/>
          <a:p>
            <a:pPr algn="ctr">
              <a:lnSpc>
                <a:spcPts val="8959"/>
              </a:lnSpc>
            </a:pPr>
            <a:r>
              <a:rPr lang="en-US" sz="6399" b="1" dirty="0">
                <a:solidFill>
                  <a:schemeClr val="tx2"/>
                </a:solidFill>
                <a:latin typeface="Bebas Neue" panose="020B0606020202050201" pitchFamily="34" charset="0"/>
              </a:rPr>
              <a:t>FICO Credit Scores</a:t>
            </a:r>
          </a:p>
        </p:txBody>
      </p:sp>
      <p:pic>
        <p:nvPicPr>
          <p:cNvPr id="9" name="Picture 12">
            <a:extLst>
              <a:ext uri="{FF2B5EF4-FFF2-40B4-BE49-F238E27FC236}">
                <a16:creationId xmlns:a16="http://schemas.microsoft.com/office/drawing/2014/main" id="{D2A2F06A-733F-6980-BB9B-621DB0852580}"/>
              </a:ext>
            </a:extLst>
          </p:cNvPr>
          <p:cNvPicPr>
            <a:picLocks noChangeAspect="1"/>
          </p:cNvPicPr>
          <p:nvPr/>
        </p:nvPicPr>
        <p:blipFill>
          <a:blip r:embed="rId3"/>
          <a:srcRect l="22834" t="34691" r="22677" b="11839"/>
          <a:stretch>
            <a:fillRect/>
          </a:stretch>
        </p:blipFill>
        <p:spPr>
          <a:xfrm>
            <a:off x="7072468" y="1950440"/>
            <a:ext cx="4706413" cy="4618401"/>
          </a:xfrm>
          <a:prstGeom prst="rect">
            <a:avLst/>
          </a:prstGeom>
        </p:spPr>
      </p:pic>
      <p:sp>
        <p:nvSpPr>
          <p:cNvPr id="10" name="TextBox 14">
            <a:extLst>
              <a:ext uri="{FF2B5EF4-FFF2-40B4-BE49-F238E27FC236}">
                <a16:creationId xmlns:a16="http://schemas.microsoft.com/office/drawing/2014/main" id="{FC0FCA61-B282-CCD0-B20C-FBEB3DF606FD}"/>
              </a:ext>
            </a:extLst>
          </p:cNvPr>
          <p:cNvSpPr txBox="1"/>
          <p:nvPr/>
        </p:nvSpPr>
        <p:spPr>
          <a:xfrm>
            <a:off x="413119" y="2079457"/>
            <a:ext cx="6097159" cy="4356898"/>
          </a:xfrm>
          <a:prstGeom prst="rect">
            <a:avLst/>
          </a:prstGeom>
        </p:spPr>
        <p:txBody>
          <a:bodyPr wrap="square" lIns="0" tIns="0" rIns="0" bIns="0" rtlCol="0" anchor="t">
            <a:spAutoFit/>
          </a:bodyPr>
          <a:lstStyle/>
          <a:p>
            <a:pPr algn="ctr">
              <a:lnSpc>
                <a:spcPts val="4921"/>
              </a:lnSpc>
            </a:pPr>
            <a:r>
              <a:rPr lang="en-US" sz="3515" dirty="0">
                <a:solidFill>
                  <a:schemeClr val="tx2"/>
                </a:solidFill>
                <a:latin typeface="Calibri" panose="020F0502020204030204" pitchFamily="34" charset="0"/>
                <a:cs typeface="Calibri" panose="020F0502020204030204" pitchFamily="34" charset="0"/>
              </a:rPr>
              <a:t>To generate a score, the CRA applies a mathematical algorithm, or “scoring model,” to the information in the Credit Report being used. Not All Items are Weighted Equally as Can be Seen from the Pie Chart</a:t>
            </a:r>
          </a:p>
        </p:txBody>
      </p:sp>
    </p:spTree>
    <p:extLst>
      <p:ext uri="{BB962C8B-B14F-4D97-AF65-F5344CB8AC3E}">
        <p14:creationId xmlns:p14="http://schemas.microsoft.com/office/powerpoint/2010/main" val="19723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018C4-DFA0-750C-A230-622076E6C36C}"/>
              </a:ext>
            </a:extLst>
          </p:cNvPr>
          <p:cNvSpPr txBox="1">
            <a:spLocks/>
          </p:cNvSpPr>
          <p:nvPr/>
        </p:nvSpPr>
        <p:spPr>
          <a:xfrm>
            <a:off x="0" y="280658"/>
            <a:ext cx="12192000" cy="71865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solidFill>
                  <a:schemeClr val="tx2"/>
                </a:solidFill>
                <a:latin typeface="Bebas Neue" panose="020B0606020202050201" pitchFamily="34" charset="0"/>
              </a:rPr>
              <a:t>Primary Factors That Affect Credit Scores</a:t>
            </a:r>
            <a:endParaRPr lang="en-US" sz="4400" dirty="0">
              <a:solidFill>
                <a:schemeClr val="tx2"/>
              </a:solidFill>
              <a:latin typeface="Bebas Neue" panose="020B0606020202050201" pitchFamily="34" charset="0"/>
            </a:endParaRPr>
          </a:p>
        </p:txBody>
      </p:sp>
      <p:sp>
        <p:nvSpPr>
          <p:cNvPr id="9" name="TextBox 19">
            <a:extLst>
              <a:ext uri="{FF2B5EF4-FFF2-40B4-BE49-F238E27FC236}">
                <a16:creationId xmlns:a16="http://schemas.microsoft.com/office/drawing/2014/main" id="{7CE71537-1A1B-9650-0D1F-3D521D797F21}"/>
              </a:ext>
            </a:extLst>
          </p:cNvPr>
          <p:cNvSpPr txBox="1"/>
          <p:nvPr/>
        </p:nvSpPr>
        <p:spPr>
          <a:xfrm>
            <a:off x="-259532" y="1966224"/>
            <a:ext cx="6355532" cy="2705484"/>
          </a:xfrm>
          <a:prstGeom prst="rect">
            <a:avLst/>
          </a:prstGeom>
        </p:spPr>
        <p:txBody>
          <a:bodyPr wrap="square" lIns="0" tIns="0" rIns="0" bIns="0" rtlCol="0" anchor="t">
            <a:spAutoFit/>
          </a:bodyPr>
          <a:lstStyle/>
          <a:p>
            <a:pPr marL="734058" lvl="1" indent="-367029">
              <a:lnSpc>
                <a:spcPts val="4759"/>
              </a:lnSpc>
              <a:buFont typeface="Arial"/>
              <a:buChar char="•"/>
            </a:pPr>
            <a:r>
              <a:rPr lang="en-US" sz="3200" spc="67" dirty="0">
                <a:solidFill>
                  <a:schemeClr val="accent2"/>
                </a:solidFill>
                <a:latin typeface="Bebas Neue" panose="020B0606020202050201" pitchFamily="34" charset="0"/>
              </a:rPr>
              <a:t>PAYMENT HISTORY: 35%</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LATE PAYMENTS</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ITEMS IN COLLECTIONS</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LENDER'S #1 PRIORITY- PAST RECORD OF REPAYMENT</a:t>
            </a:r>
          </a:p>
        </p:txBody>
      </p:sp>
      <p:sp>
        <p:nvSpPr>
          <p:cNvPr id="10" name="TextBox 20">
            <a:extLst>
              <a:ext uri="{FF2B5EF4-FFF2-40B4-BE49-F238E27FC236}">
                <a16:creationId xmlns:a16="http://schemas.microsoft.com/office/drawing/2014/main" id="{6008A3C7-63BF-0FC5-01D1-ED73F012508B}"/>
              </a:ext>
            </a:extLst>
          </p:cNvPr>
          <p:cNvSpPr txBox="1"/>
          <p:nvPr/>
        </p:nvSpPr>
        <p:spPr>
          <a:xfrm>
            <a:off x="6009363" y="1966224"/>
            <a:ext cx="6182637" cy="3244093"/>
          </a:xfrm>
          <a:prstGeom prst="rect">
            <a:avLst/>
          </a:prstGeom>
        </p:spPr>
        <p:txBody>
          <a:bodyPr wrap="square" lIns="0" tIns="0" rIns="0" bIns="0" rtlCol="0" anchor="t">
            <a:spAutoFit/>
          </a:bodyPr>
          <a:lstStyle/>
          <a:p>
            <a:pPr marL="734058" lvl="1" indent="-367029">
              <a:lnSpc>
                <a:spcPts val="4759"/>
              </a:lnSpc>
              <a:buFont typeface="Arial"/>
              <a:buChar char="•"/>
            </a:pPr>
            <a:r>
              <a:rPr lang="en-US" sz="3200" spc="67" dirty="0">
                <a:solidFill>
                  <a:schemeClr val="accent2"/>
                </a:solidFill>
                <a:latin typeface="Bebas Neue" panose="020B0606020202050201" pitchFamily="34" charset="0"/>
              </a:rPr>
              <a:t>CREDIT UTILIZATION: 30%</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BALANCES</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AVAILABLE CREDIT</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PERCENTAGE OF EXISITNG CREDIT USAGE</a:t>
            </a:r>
          </a:p>
          <a:p>
            <a:pPr marL="1295400" lvl="2" indent="-431800">
              <a:lnSpc>
                <a:spcPts val="4200"/>
              </a:lnSpc>
              <a:buFont typeface="Arial"/>
              <a:buChar char="⚬"/>
            </a:pPr>
            <a:r>
              <a:rPr lang="en-US" sz="2400" spc="60" dirty="0">
                <a:solidFill>
                  <a:srgbClr val="2C3546"/>
                </a:solidFill>
                <a:latin typeface="Calibri" panose="020F0502020204030204" pitchFamily="34" charset="0"/>
                <a:cs typeface="Calibri" panose="020F0502020204030204" pitchFamily="34" charset="0"/>
              </a:rPr>
              <a:t>NEGATIVE PUBLIC INFO </a:t>
            </a:r>
          </a:p>
        </p:txBody>
      </p:sp>
    </p:spTree>
    <p:extLst>
      <p:ext uri="{BB962C8B-B14F-4D97-AF65-F5344CB8AC3E}">
        <p14:creationId xmlns:p14="http://schemas.microsoft.com/office/powerpoint/2010/main" val="10156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018C4-DFA0-750C-A230-622076E6C36C}"/>
              </a:ext>
            </a:extLst>
          </p:cNvPr>
          <p:cNvSpPr txBox="1">
            <a:spLocks/>
          </p:cNvSpPr>
          <p:nvPr/>
        </p:nvSpPr>
        <p:spPr>
          <a:xfrm>
            <a:off x="0" y="280658"/>
            <a:ext cx="12192000" cy="6617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tx2"/>
                </a:solidFill>
                <a:latin typeface="Bebas Neue" panose="020B0606020202050201" pitchFamily="34" charset="0"/>
              </a:rPr>
              <a:t>Secondary Factors That Affect Credit Scores</a:t>
            </a:r>
            <a:endParaRPr lang="en-US" sz="4000" dirty="0">
              <a:solidFill>
                <a:schemeClr val="tx2"/>
              </a:solidFill>
              <a:latin typeface="Bebas Neue" panose="020B0606020202050201" pitchFamily="34" charset="0"/>
            </a:endParaRPr>
          </a:p>
        </p:txBody>
      </p:sp>
      <p:sp>
        <p:nvSpPr>
          <p:cNvPr id="17" name="TextBox 21">
            <a:extLst>
              <a:ext uri="{FF2B5EF4-FFF2-40B4-BE49-F238E27FC236}">
                <a16:creationId xmlns:a16="http://schemas.microsoft.com/office/drawing/2014/main" id="{AC5C65A7-C661-2D43-B132-9EFD4336EE2D}"/>
              </a:ext>
            </a:extLst>
          </p:cNvPr>
          <p:cNvSpPr txBox="1"/>
          <p:nvPr/>
        </p:nvSpPr>
        <p:spPr>
          <a:xfrm>
            <a:off x="179647" y="1920919"/>
            <a:ext cx="5916353" cy="1616533"/>
          </a:xfrm>
          <a:prstGeom prst="rect">
            <a:avLst/>
          </a:prstGeom>
        </p:spPr>
        <p:txBody>
          <a:bodyPr wrap="square" lIns="0" tIns="0" rIns="0" bIns="0" rtlCol="0" anchor="t">
            <a:spAutoFit/>
          </a:bodyPr>
          <a:lstStyle/>
          <a:p>
            <a:pPr marL="734058" lvl="1" indent="-367029">
              <a:lnSpc>
                <a:spcPts val="4759"/>
              </a:lnSpc>
              <a:buFont typeface="Arial"/>
              <a:buChar char="•"/>
            </a:pPr>
            <a:r>
              <a:rPr lang="en-US" sz="2800" b="1" spc="67" dirty="0">
                <a:solidFill>
                  <a:schemeClr val="accent2"/>
                </a:solidFill>
                <a:latin typeface="Bebas Neue" panose="020B0606020202050201" pitchFamily="34" charset="0"/>
              </a:rPr>
              <a:t>LENGTH OF HISTORY: 15%</a:t>
            </a:r>
          </a:p>
          <a:p>
            <a:pPr marL="1295400" lvl="2" indent="-431800">
              <a:lnSpc>
                <a:spcPts val="4200"/>
              </a:lnSpc>
              <a:buFont typeface="Arial"/>
              <a:buChar char="⚬"/>
            </a:pPr>
            <a:r>
              <a:rPr lang="en-US" sz="2000" spc="60" dirty="0">
                <a:solidFill>
                  <a:srgbClr val="2C3546"/>
                </a:solidFill>
              </a:rPr>
              <a:t>HOW LONG ACCOUNTS HAVE BEEN OPEN</a:t>
            </a:r>
          </a:p>
          <a:p>
            <a:pPr marL="1295400" lvl="2" indent="-431800">
              <a:lnSpc>
                <a:spcPts val="4200"/>
              </a:lnSpc>
              <a:buFont typeface="Arial"/>
              <a:buChar char="⚬"/>
            </a:pPr>
            <a:r>
              <a:rPr lang="en-US" sz="2000" spc="60" dirty="0">
                <a:solidFill>
                  <a:srgbClr val="2C3546"/>
                </a:solidFill>
              </a:rPr>
              <a:t>WHEN THE ACCOUNTS WERE LAST USED</a:t>
            </a:r>
          </a:p>
        </p:txBody>
      </p:sp>
      <p:sp>
        <p:nvSpPr>
          <p:cNvPr id="19" name="TextBox 20">
            <a:extLst>
              <a:ext uri="{FF2B5EF4-FFF2-40B4-BE49-F238E27FC236}">
                <a16:creationId xmlns:a16="http://schemas.microsoft.com/office/drawing/2014/main" id="{9BFAF0D9-AFBD-5AFC-75E9-2B8B2B2A1ACF}"/>
              </a:ext>
            </a:extLst>
          </p:cNvPr>
          <p:cNvSpPr txBox="1"/>
          <p:nvPr/>
        </p:nvSpPr>
        <p:spPr>
          <a:xfrm>
            <a:off x="6537306" y="1911622"/>
            <a:ext cx="5796664" cy="1625830"/>
          </a:xfrm>
          <a:prstGeom prst="rect">
            <a:avLst/>
          </a:prstGeom>
        </p:spPr>
        <p:txBody>
          <a:bodyPr wrap="square" lIns="0" tIns="0" rIns="0" bIns="0" rtlCol="0" anchor="t">
            <a:spAutoFit/>
          </a:bodyPr>
          <a:lstStyle/>
          <a:p>
            <a:pPr marL="734058" lvl="1" indent="-367029">
              <a:lnSpc>
                <a:spcPts val="4759"/>
              </a:lnSpc>
              <a:buFont typeface="Arial"/>
              <a:buChar char="•"/>
            </a:pPr>
            <a:r>
              <a:rPr lang="en-US" sz="2800" b="1" spc="67" dirty="0">
                <a:solidFill>
                  <a:schemeClr val="accent2"/>
                </a:solidFill>
                <a:latin typeface="Bebas Neue" panose="020B0606020202050201" pitchFamily="34" charset="0"/>
              </a:rPr>
              <a:t>NEW CREDIT: 10%</a:t>
            </a:r>
          </a:p>
          <a:p>
            <a:pPr marL="1295400" lvl="2" indent="-431800">
              <a:lnSpc>
                <a:spcPts val="4200"/>
              </a:lnSpc>
              <a:buFont typeface="Arial"/>
              <a:buChar char="⚬"/>
            </a:pPr>
            <a:r>
              <a:rPr lang="en-US" sz="2000" spc="60" dirty="0">
                <a:solidFill>
                  <a:srgbClr val="2C3546"/>
                </a:solidFill>
              </a:rPr>
              <a:t>TAKING OUT NEW DEBT</a:t>
            </a:r>
          </a:p>
          <a:p>
            <a:pPr marL="1295400" lvl="2" indent="-431800">
              <a:lnSpc>
                <a:spcPts val="4200"/>
              </a:lnSpc>
              <a:buFont typeface="Arial"/>
              <a:buChar char="⚬"/>
            </a:pPr>
            <a:r>
              <a:rPr lang="en-US" sz="2000" spc="60" dirty="0">
                <a:solidFill>
                  <a:srgbClr val="2C3546"/>
                </a:solidFill>
              </a:rPr>
              <a:t>NEW ACCOUNT &amp; INQUIRES</a:t>
            </a:r>
          </a:p>
        </p:txBody>
      </p:sp>
      <p:sp>
        <p:nvSpPr>
          <p:cNvPr id="20" name="TextBox 19">
            <a:extLst>
              <a:ext uri="{FF2B5EF4-FFF2-40B4-BE49-F238E27FC236}">
                <a16:creationId xmlns:a16="http://schemas.microsoft.com/office/drawing/2014/main" id="{73BED73D-4F4A-E7CB-DD10-44400793641C}"/>
              </a:ext>
            </a:extLst>
          </p:cNvPr>
          <p:cNvSpPr txBox="1"/>
          <p:nvPr/>
        </p:nvSpPr>
        <p:spPr>
          <a:xfrm>
            <a:off x="2832852" y="4144644"/>
            <a:ext cx="6287691" cy="1121076"/>
          </a:xfrm>
          <a:prstGeom prst="rect">
            <a:avLst/>
          </a:prstGeom>
        </p:spPr>
        <p:txBody>
          <a:bodyPr wrap="square" lIns="0" tIns="0" rIns="0" bIns="0" rtlCol="0" anchor="t">
            <a:spAutoFit/>
          </a:bodyPr>
          <a:lstStyle/>
          <a:p>
            <a:pPr marL="734058" lvl="1" indent="-367029" algn="just">
              <a:lnSpc>
                <a:spcPts val="4759"/>
              </a:lnSpc>
              <a:buFont typeface="Arial"/>
              <a:buChar char="•"/>
            </a:pPr>
            <a:r>
              <a:rPr lang="en-US" sz="2800" b="1" spc="67" dirty="0">
                <a:solidFill>
                  <a:schemeClr val="accent2"/>
                </a:solidFill>
                <a:latin typeface="Bebas Neue" panose="020B0606020202050201" pitchFamily="34" charset="0"/>
              </a:rPr>
              <a:t>CREDIT MIX: 10%</a:t>
            </a:r>
          </a:p>
          <a:p>
            <a:pPr marL="1295400" lvl="2" indent="-431800" algn="just">
              <a:lnSpc>
                <a:spcPts val="4200"/>
              </a:lnSpc>
              <a:buFont typeface="Arial"/>
              <a:buChar char="⚬"/>
            </a:pPr>
            <a:r>
              <a:rPr lang="en-US" sz="2000" spc="60" dirty="0">
                <a:solidFill>
                  <a:srgbClr val="2C3546"/>
                </a:solidFill>
              </a:rPr>
              <a:t>SPECIFIC TYPES: REVOLVING &amp; INSTALLMENT</a:t>
            </a:r>
          </a:p>
        </p:txBody>
      </p:sp>
    </p:spTree>
    <p:extLst>
      <p:ext uri="{BB962C8B-B14F-4D97-AF65-F5344CB8AC3E}">
        <p14:creationId xmlns:p14="http://schemas.microsoft.com/office/powerpoint/2010/main" val="38989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5726120" y="2988977"/>
            <a:ext cx="5949064" cy="3785652"/>
          </a:xfrm>
          <a:prstGeom prst="rect">
            <a:avLst/>
          </a:prstGeom>
          <a:noFill/>
        </p:spPr>
        <p:txBody>
          <a:bodyPr wrap="none" rtlCol="0">
            <a:spAutoFit/>
          </a:bodyPr>
          <a:lstStyle/>
          <a:p>
            <a:pPr lvl="0" algn="ctr"/>
            <a:r>
              <a:rPr lang="en-US" sz="7200" dirty="0">
                <a:solidFill>
                  <a:srgbClr val="ED7D31"/>
                </a:solidFill>
                <a:latin typeface="Bebas Neue" panose="020B0606020202050201" pitchFamily="34" charset="0"/>
              </a:rPr>
              <a:t>Consumer</a:t>
            </a:r>
            <a:r>
              <a:rPr lang="en-US" sz="7200" dirty="0">
                <a:solidFill>
                  <a:srgbClr val="44546A"/>
                </a:solidFill>
                <a:latin typeface="Bebas Neue" panose="020B0606020202050201" pitchFamily="34" charset="0"/>
              </a:rPr>
              <a:t> score</a:t>
            </a:r>
          </a:p>
          <a:p>
            <a:pPr algn="ctr"/>
            <a:r>
              <a:rPr lang="en-US" sz="7200" dirty="0">
                <a:solidFill>
                  <a:schemeClr val="accent2"/>
                </a:solidFill>
                <a:latin typeface="Bebas Neue" panose="020B0606020202050201" pitchFamily="34" charset="0"/>
              </a:rPr>
              <a:t>Vs Mortgage</a:t>
            </a:r>
            <a:r>
              <a:rPr lang="en-US" sz="7200" dirty="0">
                <a:solidFill>
                  <a:schemeClr val="tx2"/>
                </a:solidFill>
                <a:latin typeface="Bebas Neue" panose="020B0606020202050201" pitchFamily="34" charset="0"/>
              </a:rPr>
              <a:t> score</a:t>
            </a:r>
          </a:p>
          <a:p>
            <a:pPr algn="ctr"/>
            <a:endParaRPr lang="en-US" sz="9600" dirty="0">
              <a:solidFill>
                <a:schemeClr val="tx2"/>
              </a:solidFill>
              <a:latin typeface="Bebas Neue" panose="020B0606020202050201" pitchFamily="34" charset="0"/>
            </a:endParaRPr>
          </a:p>
        </p:txBody>
      </p:sp>
      <p:sp>
        <p:nvSpPr>
          <p:cNvPr id="2" name="TextBox 1">
            <a:extLst>
              <a:ext uri="{FF2B5EF4-FFF2-40B4-BE49-F238E27FC236}">
                <a16:creationId xmlns:a16="http://schemas.microsoft.com/office/drawing/2014/main" id="{2B81F394-C444-9028-E309-8057774625DB}"/>
              </a:ext>
            </a:extLst>
          </p:cNvPr>
          <p:cNvSpPr txBox="1"/>
          <p:nvPr/>
        </p:nvSpPr>
        <p:spPr>
          <a:xfrm>
            <a:off x="3729093" y="2313302"/>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3</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3329460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114406" y="2705725"/>
            <a:ext cx="10257936"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consumer score</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96771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688383" y="75160"/>
            <a:ext cx="8815234"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consumer Credit score</a:t>
            </a:r>
          </a:p>
        </p:txBody>
      </p:sp>
      <p:sp>
        <p:nvSpPr>
          <p:cNvPr id="2" name="TextBox 1">
            <a:extLst>
              <a:ext uri="{FF2B5EF4-FFF2-40B4-BE49-F238E27FC236}">
                <a16:creationId xmlns:a16="http://schemas.microsoft.com/office/drawing/2014/main" id="{CAF8294A-AD87-C9E1-0363-88067DB300E1}"/>
              </a:ext>
            </a:extLst>
          </p:cNvPr>
          <p:cNvSpPr txBox="1"/>
          <p:nvPr/>
        </p:nvSpPr>
        <p:spPr>
          <a:xfrm>
            <a:off x="4759001" y="1521710"/>
            <a:ext cx="7622721" cy="1323439"/>
          </a:xfrm>
          <a:prstGeom prst="rect">
            <a:avLst/>
          </a:prstGeom>
          <a:noFill/>
        </p:spPr>
        <p:txBody>
          <a:bodyPr wrap="square" rtlCol="0">
            <a:spAutoFit/>
          </a:bodyPr>
          <a:lstStyle/>
          <a:p>
            <a:r>
              <a:rPr lang="en-US" sz="4000" b="1" dirty="0">
                <a:solidFill>
                  <a:schemeClr val="tx2"/>
                </a:solidFill>
              </a:rPr>
              <a:t>Consumer Credit Scoring Model is the </a:t>
            </a:r>
            <a:r>
              <a:rPr lang="en-US" sz="4000" b="1" dirty="0">
                <a:solidFill>
                  <a:schemeClr val="accent2"/>
                </a:solidFill>
              </a:rPr>
              <a:t>Vantage Credit Score</a:t>
            </a:r>
            <a:r>
              <a:rPr lang="en-US" sz="4000" b="1" dirty="0">
                <a:solidFill>
                  <a:schemeClr val="tx2"/>
                </a:solidFill>
              </a:rPr>
              <a:t>.</a:t>
            </a:r>
          </a:p>
        </p:txBody>
      </p:sp>
      <p:sp>
        <p:nvSpPr>
          <p:cNvPr id="3" name="TextBox 2">
            <a:extLst>
              <a:ext uri="{FF2B5EF4-FFF2-40B4-BE49-F238E27FC236}">
                <a16:creationId xmlns:a16="http://schemas.microsoft.com/office/drawing/2014/main" id="{3B36EDFB-D1AD-EA24-AED5-22405261CA0F}"/>
              </a:ext>
            </a:extLst>
          </p:cNvPr>
          <p:cNvSpPr txBox="1"/>
          <p:nvPr/>
        </p:nvSpPr>
        <p:spPr>
          <a:xfrm>
            <a:off x="4759001" y="2768923"/>
            <a:ext cx="7772562" cy="1323439"/>
          </a:xfrm>
          <a:prstGeom prst="rect">
            <a:avLst/>
          </a:prstGeom>
          <a:noFill/>
        </p:spPr>
        <p:txBody>
          <a:bodyPr wrap="square" rtlCol="0">
            <a:spAutoFit/>
          </a:bodyPr>
          <a:lstStyle/>
          <a:p>
            <a:r>
              <a:rPr lang="en-US" sz="4000" b="1" dirty="0">
                <a:solidFill>
                  <a:schemeClr val="tx2"/>
                </a:solidFill>
              </a:rPr>
              <a:t>There are 4 Different Vantage Scoring Models:</a:t>
            </a:r>
          </a:p>
        </p:txBody>
      </p:sp>
      <p:sp>
        <p:nvSpPr>
          <p:cNvPr id="5" name="TextBox 4">
            <a:extLst>
              <a:ext uri="{FF2B5EF4-FFF2-40B4-BE49-F238E27FC236}">
                <a16:creationId xmlns:a16="http://schemas.microsoft.com/office/drawing/2014/main" id="{D2CA187D-5C23-8566-4E0E-E8CFC00DC59E}"/>
              </a:ext>
            </a:extLst>
          </p:cNvPr>
          <p:cNvSpPr txBox="1"/>
          <p:nvPr/>
        </p:nvSpPr>
        <p:spPr>
          <a:xfrm>
            <a:off x="4759001" y="4092362"/>
            <a:ext cx="4249271" cy="2554545"/>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chemeClr val="tx2"/>
                </a:solidFill>
              </a:rPr>
              <a:t>Vantage </a:t>
            </a:r>
            <a:r>
              <a:rPr lang="en-US" sz="4000" b="1" dirty="0">
                <a:solidFill>
                  <a:schemeClr val="accent2"/>
                </a:solidFill>
              </a:rPr>
              <a:t>1.0</a:t>
            </a:r>
          </a:p>
          <a:p>
            <a:pPr marL="571500" indent="-571500">
              <a:buFont typeface="Arial" panose="020B0604020202020204" pitchFamily="34" charset="0"/>
              <a:buChar char="•"/>
            </a:pPr>
            <a:r>
              <a:rPr lang="en-US" sz="4000" b="1" dirty="0">
                <a:solidFill>
                  <a:schemeClr val="tx2"/>
                </a:solidFill>
              </a:rPr>
              <a:t>Vantage </a:t>
            </a:r>
            <a:r>
              <a:rPr lang="en-US" sz="4000" b="1" dirty="0">
                <a:solidFill>
                  <a:schemeClr val="accent2"/>
                </a:solidFill>
              </a:rPr>
              <a:t>2.0</a:t>
            </a:r>
          </a:p>
          <a:p>
            <a:pPr marL="571500" indent="-571500">
              <a:buFont typeface="Arial" panose="020B0604020202020204" pitchFamily="34" charset="0"/>
              <a:buChar char="•"/>
            </a:pPr>
            <a:r>
              <a:rPr lang="en-US" sz="4000" b="1" dirty="0">
                <a:solidFill>
                  <a:schemeClr val="tx2"/>
                </a:solidFill>
              </a:rPr>
              <a:t>Vantage </a:t>
            </a:r>
            <a:r>
              <a:rPr lang="en-US" sz="4000" b="1" dirty="0">
                <a:solidFill>
                  <a:schemeClr val="accent2"/>
                </a:solidFill>
              </a:rPr>
              <a:t>3.0</a:t>
            </a:r>
          </a:p>
          <a:p>
            <a:pPr marL="571500" indent="-571500">
              <a:buFont typeface="Arial" panose="020B0604020202020204" pitchFamily="34" charset="0"/>
              <a:buChar char="•"/>
            </a:pPr>
            <a:r>
              <a:rPr lang="en-US" sz="4000" b="1" dirty="0">
                <a:solidFill>
                  <a:schemeClr val="tx2"/>
                </a:solidFill>
              </a:rPr>
              <a:t>Vantage </a:t>
            </a:r>
            <a:r>
              <a:rPr lang="en-US" sz="4000" b="1" dirty="0">
                <a:solidFill>
                  <a:schemeClr val="accent2"/>
                </a:solidFill>
              </a:rPr>
              <a:t>4.0</a:t>
            </a:r>
          </a:p>
        </p:txBody>
      </p:sp>
    </p:spTree>
    <p:extLst>
      <p:ext uri="{BB962C8B-B14F-4D97-AF65-F5344CB8AC3E}">
        <p14:creationId xmlns:p14="http://schemas.microsoft.com/office/powerpoint/2010/main" val="2646337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688383" y="274497"/>
            <a:ext cx="8180445"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Vantage credit score</a:t>
            </a:r>
          </a:p>
        </p:txBody>
      </p:sp>
      <p:sp>
        <p:nvSpPr>
          <p:cNvPr id="2" name="TextBox 1">
            <a:extLst>
              <a:ext uri="{FF2B5EF4-FFF2-40B4-BE49-F238E27FC236}">
                <a16:creationId xmlns:a16="http://schemas.microsoft.com/office/drawing/2014/main" id="{CAF8294A-AD87-C9E1-0363-88067DB300E1}"/>
              </a:ext>
            </a:extLst>
          </p:cNvPr>
          <p:cNvSpPr txBox="1"/>
          <p:nvPr/>
        </p:nvSpPr>
        <p:spPr>
          <a:xfrm>
            <a:off x="505609" y="1578140"/>
            <a:ext cx="5733333" cy="1938992"/>
          </a:xfrm>
          <a:prstGeom prst="rect">
            <a:avLst/>
          </a:prstGeom>
          <a:noFill/>
        </p:spPr>
        <p:txBody>
          <a:bodyPr wrap="square" rtlCol="0">
            <a:spAutoFit/>
          </a:bodyPr>
          <a:lstStyle/>
          <a:p>
            <a:r>
              <a:rPr lang="en-US" sz="4000" b="1" dirty="0">
                <a:solidFill>
                  <a:schemeClr val="tx2"/>
                </a:solidFill>
              </a:rPr>
              <a:t>Most Credit Monitoring Services and Credit Karma Use the Vantage 3.0</a:t>
            </a:r>
          </a:p>
        </p:txBody>
      </p:sp>
      <p:sp>
        <p:nvSpPr>
          <p:cNvPr id="3" name="TextBox 2">
            <a:extLst>
              <a:ext uri="{FF2B5EF4-FFF2-40B4-BE49-F238E27FC236}">
                <a16:creationId xmlns:a16="http://schemas.microsoft.com/office/drawing/2014/main" id="{3B36EDFB-D1AD-EA24-AED5-22405261CA0F}"/>
              </a:ext>
            </a:extLst>
          </p:cNvPr>
          <p:cNvSpPr txBox="1"/>
          <p:nvPr/>
        </p:nvSpPr>
        <p:spPr>
          <a:xfrm>
            <a:off x="505609" y="3851279"/>
            <a:ext cx="5590391" cy="2554545"/>
          </a:xfrm>
          <a:prstGeom prst="rect">
            <a:avLst/>
          </a:prstGeom>
          <a:noFill/>
        </p:spPr>
        <p:txBody>
          <a:bodyPr wrap="square" rtlCol="0">
            <a:spAutoFit/>
          </a:bodyPr>
          <a:lstStyle/>
          <a:p>
            <a:r>
              <a:rPr lang="en-US" sz="4000" b="1" dirty="0">
                <a:solidFill>
                  <a:schemeClr val="tx2"/>
                </a:solidFill>
              </a:rPr>
              <a:t>The Scores Range from 300-850 to Mimic FICO BUT Not Same Scoring Model!</a:t>
            </a:r>
          </a:p>
        </p:txBody>
      </p:sp>
      <p:pic>
        <p:nvPicPr>
          <p:cNvPr id="10" name="Snagit_SNG82B">
            <a:extLst>
              <a:ext uri="{FF2B5EF4-FFF2-40B4-BE49-F238E27FC236}">
                <a16:creationId xmlns:a16="http://schemas.microsoft.com/office/drawing/2014/main" id="{83C66C4B-77D4-0DEE-299E-C9FE1598E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052" y="2030931"/>
            <a:ext cx="5733333" cy="4761905"/>
          </a:xfrm>
          <a:prstGeom prst="rect">
            <a:avLst/>
          </a:prstGeom>
        </p:spPr>
      </p:pic>
    </p:spTree>
    <p:extLst>
      <p:ext uri="{BB962C8B-B14F-4D97-AF65-F5344CB8AC3E}">
        <p14:creationId xmlns:p14="http://schemas.microsoft.com/office/powerpoint/2010/main" val="2622248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3781103" y="3811012"/>
            <a:ext cx="4629794" cy="3046988"/>
          </a:xfrm>
          <a:prstGeom prst="rect">
            <a:avLst/>
          </a:prstGeom>
          <a:noFill/>
        </p:spPr>
        <p:txBody>
          <a:bodyPr wrap="none" rtlCol="0">
            <a:spAutoFit/>
          </a:bodyPr>
          <a:lstStyle/>
          <a:p>
            <a:pPr algn="ctr"/>
            <a:r>
              <a:rPr lang="en-US" sz="9600" dirty="0">
                <a:solidFill>
                  <a:schemeClr val="tx2"/>
                </a:solidFill>
                <a:latin typeface="Bebas Neue" panose="020B0606020202050201" pitchFamily="34" charset="0"/>
              </a:rPr>
              <a:t>History of </a:t>
            </a:r>
          </a:p>
          <a:p>
            <a:pPr algn="ctr"/>
            <a:r>
              <a:rPr lang="en-US" sz="9600" dirty="0">
                <a:solidFill>
                  <a:schemeClr val="accent2"/>
                </a:solidFill>
                <a:latin typeface="Bebas Neue" panose="020B0606020202050201" pitchFamily="34" charset="0"/>
              </a:rPr>
              <a:t>Credit</a:t>
            </a:r>
          </a:p>
        </p:txBody>
      </p:sp>
      <p:sp>
        <p:nvSpPr>
          <p:cNvPr id="2" name="TextBox 1">
            <a:extLst>
              <a:ext uri="{FF2B5EF4-FFF2-40B4-BE49-F238E27FC236}">
                <a16:creationId xmlns:a16="http://schemas.microsoft.com/office/drawing/2014/main" id="{2B81F394-C444-9028-E309-8057774625DB}"/>
              </a:ext>
            </a:extLst>
          </p:cNvPr>
          <p:cNvSpPr txBox="1"/>
          <p:nvPr/>
        </p:nvSpPr>
        <p:spPr>
          <a:xfrm>
            <a:off x="2012261" y="3560211"/>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1</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644530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2979301" y="231467"/>
            <a:ext cx="5966698"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fico vs vantage</a:t>
            </a:r>
          </a:p>
        </p:txBody>
      </p:sp>
      <p:pic>
        <p:nvPicPr>
          <p:cNvPr id="7" name="Snagit_SNG82B">
            <a:extLst>
              <a:ext uri="{FF2B5EF4-FFF2-40B4-BE49-F238E27FC236}">
                <a16:creationId xmlns:a16="http://schemas.microsoft.com/office/drawing/2014/main" id="{8C2F877F-947A-1AAC-E2E7-0D80C97CE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991" y="1678017"/>
            <a:ext cx="5733333" cy="4761905"/>
          </a:xfrm>
          <a:prstGeom prst="rect">
            <a:avLst/>
          </a:prstGeom>
        </p:spPr>
      </p:pic>
      <p:pic>
        <p:nvPicPr>
          <p:cNvPr id="8" name="Picture 12">
            <a:extLst>
              <a:ext uri="{FF2B5EF4-FFF2-40B4-BE49-F238E27FC236}">
                <a16:creationId xmlns:a16="http://schemas.microsoft.com/office/drawing/2014/main" id="{AA2CF868-0507-699F-5ED7-8C5917FE4B60}"/>
              </a:ext>
            </a:extLst>
          </p:cNvPr>
          <p:cNvPicPr>
            <a:picLocks noChangeAspect="1"/>
          </p:cNvPicPr>
          <p:nvPr/>
        </p:nvPicPr>
        <p:blipFill>
          <a:blip r:embed="rId3"/>
          <a:srcRect l="22834" t="34691" r="22677" b="11839"/>
          <a:stretch>
            <a:fillRect/>
          </a:stretch>
        </p:blipFill>
        <p:spPr>
          <a:xfrm>
            <a:off x="626094" y="1678017"/>
            <a:ext cx="4706413" cy="4618401"/>
          </a:xfrm>
          <a:prstGeom prst="rect">
            <a:avLst/>
          </a:prstGeom>
        </p:spPr>
      </p:pic>
    </p:spTree>
    <p:extLst>
      <p:ext uri="{BB962C8B-B14F-4D97-AF65-F5344CB8AC3E}">
        <p14:creationId xmlns:p14="http://schemas.microsoft.com/office/powerpoint/2010/main" val="2597233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3957358" y="3811012"/>
            <a:ext cx="5838458" cy="3046988"/>
          </a:xfrm>
          <a:prstGeom prst="rect">
            <a:avLst/>
          </a:prstGeom>
          <a:noFill/>
        </p:spPr>
        <p:txBody>
          <a:bodyPr wrap="none" rtlCol="0">
            <a:spAutoFit/>
          </a:bodyPr>
          <a:lstStyle/>
          <a:p>
            <a:r>
              <a:rPr lang="en-US" sz="9600" dirty="0">
                <a:solidFill>
                  <a:schemeClr val="accent2"/>
                </a:solidFill>
                <a:latin typeface="Bebas Neue" panose="020B0606020202050201" pitchFamily="34" charset="0"/>
              </a:rPr>
              <a:t>Reading</a:t>
            </a:r>
            <a:r>
              <a:rPr lang="en-US" sz="9600" dirty="0">
                <a:solidFill>
                  <a:schemeClr val="tx2"/>
                </a:solidFill>
                <a:latin typeface="Bebas Neue" panose="020B0606020202050201" pitchFamily="34" charset="0"/>
              </a:rPr>
              <a:t> a</a:t>
            </a:r>
          </a:p>
          <a:p>
            <a:r>
              <a:rPr lang="en-US" sz="9600" dirty="0">
                <a:solidFill>
                  <a:schemeClr val="tx2"/>
                </a:solidFill>
                <a:latin typeface="Bebas Neue" panose="020B0606020202050201" pitchFamily="34" charset="0"/>
              </a:rPr>
              <a:t>Credit report</a:t>
            </a:r>
          </a:p>
        </p:txBody>
      </p:sp>
      <p:sp>
        <p:nvSpPr>
          <p:cNvPr id="2" name="TextBox 1">
            <a:extLst>
              <a:ext uri="{FF2B5EF4-FFF2-40B4-BE49-F238E27FC236}">
                <a16:creationId xmlns:a16="http://schemas.microsoft.com/office/drawing/2014/main" id="{2B81F394-C444-9028-E309-8057774625DB}"/>
              </a:ext>
            </a:extLst>
          </p:cNvPr>
          <p:cNvSpPr txBox="1"/>
          <p:nvPr/>
        </p:nvSpPr>
        <p:spPr>
          <a:xfrm>
            <a:off x="2012261" y="3560211"/>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4</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2626625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A0A4F-9802-2811-C267-DE2258C12A46}"/>
              </a:ext>
            </a:extLst>
          </p:cNvPr>
          <p:cNvSpPr txBox="1">
            <a:spLocks/>
          </p:cNvSpPr>
          <p:nvPr/>
        </p:nvSpPr>
        <p:spPr>
          <a:xfrm>
            <a:off x="2343047" y="179959"/>
            <a:ext cx="11994777"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2"/>
                </a:solidFill>
                <a:latin typeface="Bebas Neue" panose="020B0606020202050201" pitchFamily="34" charset="0"/>
              </a:rPr>
              <a:t>Personal Information</a:t>
            </a:r>
            <a:endParaRPr lang="en-US" sz="6600" dirty="0">
              <a:solidFill>
                <a:schemeClr val="accent2"/>
              </a:solidFill>
              <a:latin typeface="Bebas Neue" panose="020B0606020202050201" pitchFamily="34" charset="0"/>
            </a:endParaRPr>
          </a:p>
        </p:txBody>
      </p:sp>
      <p:sp>
        <p:nvSpPr>
          <p:cNvPr id="7" name="TextBox 6">
            <a:extLst>
              <a:ext uri="{FF2B5EF4-FFF2-40B4-BE49-F238E27FC236}">
                <a16:creationId xmlns:a16="http://schemas.microsoft.com/office/drawing/2014/main" id="{9F76B8D5-6785-C299-84C1-9F031705C109}"/>
              </a:ext>
            </a:extLst>
          </p:cNvPr>
          <p:cNvSpPr txBox="1"/>
          <p:nvPr/>
        </p:nvSpPr>
        <p:spPr>
          <a:xfrm>
            <a:off x="1922958" y="1274691"/>
            <a:ext cx="3118630"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Name</a:t>
            </a:r>
          </a:p>
        </p:txBody>
      </p:sp>
      <p:sp>
        <p:nvSpPr>
          <p:cNvPr id="11" name="TextBox 10">
            <a:extLst>
              <a:ext uri="{FF2B5EF4-FFF2-40B4-BE49-F238E27FC236}">
                <a16:creationId xmlns:a16="http://schemas.microsoft.com/office/drawing/2014/main" id="{14AA7AC6-2417-A67D-8BA7-AED07F29A05E}"/>
              </a:ext>
            </a:extLst>
          </p:cNvPr>
          <p:cNvSpPr txBox="1"/>
          <p:nvPr/>
        </p:nvSpPr>
        <p:spPr>
          <a:xfrm>
            <a:off x="1922958" y="1752143"/>
            <a:ext cx="3118630"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Address(</a:t>
            </a:r>
            <a:r>
              <a:rPr lang="en-US" sz="2400" b="1" dirty="0" err="1">
                <a:solidFill>
                  <a:srgbClr val="3F3F3F"/>
                </a:solidFill>
              </a:rPr>
              <a:t>es</a:t>
            </a:r>
            <a:r>
              <a:rPr lang="en-US" sz="2400" b="1" dirty="0">
                <a:solidFill>
                  <a:srgbClr val="3F3F3F"/>
                </a:solidFill>
              </a:rPr>
              <a:t>)</a:t>
            </a:r>
          </a:p>
        </p:txBody>
      </p:sp>
      <p:sp>
        <p:nvSpPr>
          <p:cNvPr id="15" name="TextBox 14">
            <a:extLst>
              <a:ext uri="{FF2B5EF4-FFF2-40B4-BE49-F238E27FC236}">
                <a16:creationId xmlns:a16="http://schemas.microsoft.com/office/drawing/2014/main" id="{854B5A75-8C03-F075-3521-C2A632620952}"/>
              </a:ext>
            </a:extLst>
          </p:cNvPr>
          <p:cNvSpPr txBox="1"/>
          <p:nvPr/>
        </p:nvSpPr>
        <p:spPr>
          <a:xfrm>
            <a:off x="1892344" y="2241540"/>
            <a:ext cx="3118630"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Date of Birth</a:t>
            </a:r>
          </a:p>
        </p:txBody>
      </p:sp>
      <p:sp>
        <p:nvSpPr>
          <p:cNvPr id="19" name="TextBox 18">
            <a:extLst>
              <a:ext uri="{FF2B5EF4-FFF2-40B4-BE49-F238E27FC236}">
                <a16:creationId xmlns:a16="http://schemas.microsoft.com/office/drawing/2014/main" id="{8BF9EF68-9237-813A-D896-D0D451E0BD75}"/>
              </a:ext>
            </a:extLst>
          </p:cNvPr>
          <p:cNvSpPr txBox="1"/>
          <p:nvPr/>
        </p:nvSpPr>
        <p:spPr>
          <a:xfrm>
            <a:off x="1875638" y="2653372"/>
            <a:ext cx="3349506"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Social Security Number</a:t>
            </a:r>
          </a:p>
        </p:txBody>
      </p:sp>
      <p:sp>
        <p:nvSpPr>
          <p:cNvPr id="23" name="TextBox 22">
            <a:extLst>
              <a:ext uri="{FF2B5EF4-FFF2-40B4-BE49-F238E27FC236}">
                <a16:creationId xmlns:a16="http://schemas.microsoft.com/office/drawing/2014/main" id="{4190A507-FED2-7CC0-C882-919C90828107}"/>
              </a:ext>
            </a:extLst>
          </p:cNvPr>
          <p:cNvSpPr txBox="1"/>
          <p:nvPr/>
        </p:nvSpPr>
        <p:spPr>
          <a:xfrm>
            <a:off x="1892344" y="3142769"/>
            <a:ext cx="3118630"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Employer</a:t>
            </a:r>
          </a:p>
        </p:txBody>
      </p:sp>
      <p:sp>
        <p:nvSpPr>
          <p:cNvPr id="27" name="TextBox 26">
            <a:extLst>
              <a:ext uri="{FF2B5EF4-FFF2-40B4-BE49-F238E27FC236}">
                <a16:creationId xmlns:a16="http://schemas.microsoft.com/office/drawing/2014/main" id="{4C5C40F4-AFCC-F39A-9A7E-4EBB18F18E50}"/>
              </a:ext>
            </a:extLst>
          </p:cNvPr>
          <p:cNvSpPr txBox="1"/>
          <p:nvPr/>
        </p:nvSpPr>
        <p:spPr>
          <a:xfrm>
            <a:off x="1875638" y="3620221"/>
            <a:ext cx="3118630" cy="369332"/>
          </a:xfrm>
          <a:prstGeom prst="rect">
            <a:avLst/>
          </a:prstGeom>
        </p:spPr>
        <p:txBody>
          <a:bodyPr wrap="square" lIns="0" tIns="0" rIns="0" bIns="0" anchor="t" anchorCtr="0">
            <a:spAutoFit/>
          </a:bodyPr>
          <a:lstStyle>
            <a:lvl1pPr marL="342900" indent="-342900">
              <a:spcBef>
                <a:spcPct val="20000"/>
              </a:spcBef>
              <a:buFont typeface="Arial" pitchFamily="34" charset="0"/>
              <a:buChar char="•"/>
              <a:defRPr sz="3200"/>
            </a:lvl1pPr>
            <a:lvl2pPr marL="400050" lvl="1" indent="0">
              <a:spcBef>
                <a:spcPct val="20000"/>
              </a:spcBef>
              <a:buClr>
                <a:schemeClr val="tx2"/>
              </a:buClr>
              <a:buFont typeface="Arial" pitchFamily="34" charset="0"/>
              <a:buNone/>
              <a:defRPr sz="24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4B72"/>
              </a:buClr>
            </a:pPr>
            <a:r>
              <a:rPr lang="en-US" sz="2400" b="1" dirty="0">
                <a:solidFill>
                  <a:srgbClr val="3F3F3F"/>
                </a:solidFill>
              </a:rPr>
              <a:t>Aliases</a:t>
            </a:r>
          </a:p>
        </p:txBody>
      </p:sp>
      <p:sp>
        <p:nvSpPr>
          <p:cNvPr id="28" name="Content Placeholder 2">
            <a:extLst>
              <a:ext uri="{FF2B5EF4-FFF2-40B4-BE49-F238E27FC236}">
                <a16:creationId xmlns:a16="http://schemas.microsoft.com/office/drawing/2014/main" id="{9490B7EB-5A23-C9D2-9317-4EB87774112E}"/>
              </a:ext>
            </a:extLst>
          </p:cNvPr>
          <p:cNvSpPr txBox="1">
            <a:spLocks/>
          </p:cNvSpPr>
          <p:nvPr/>
        </p:nvSpPr>
        <p:spPr>
          <a:xfrm>
            <a:off x="988257" y="4464296"/>
            <a:ext cx="3751879" cy="2146120"/>
          </a:xfrm>
          <a:prstGeom prst="roundRect">
            <a:avLst>
              <a:gd name="adj" fmla="val 9864"/>
            </a:avLst>
          </a:prstGeom>
          <a:solidFill>
            <a:schemeClr val="accent2"/>
          </a:solidFill>
          <a:ln>
            <a:noFill/>
          </a:ln>
        </p:spPr>
        <p:txBody>
          <a:bodyPr wrap="square" lIns="90000" tIns="90000" rIns="90000" bIns="90000" anchor="ctr"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chemeClr val="tx2"/>
              </a:buClr>
              <a:buNone/>
            </a:pPr>
            <a:r>
              <a:rPr lang="en-IN" sz="2400" b="1" dirty="0">
                <a:solidFill>
                  <a:schemeClr val="bg1"/>
                </a:solidFill>
              </a:rPr>
              <a:t> All can be found either at the very front of the credit report OR towards the back  (right after the account information stops)</a:t>
            </a:r>
            <a:endParaRPr lang="en-US" sz="2400" b="1" dirty="0">
              <a:solidFill>
                <a:schemeClr val="bg1"/>
              </a:solidFill>
            </a:endParaRPr>
          </a:p>
        </p:txBody>
      </p:sp>
    </p:spTree>
    <p:extLst>
      <p:ext uri="{BB962C8B-B14F-4D97-AF65-F5344CB8AC3E}">
        <p14:creationId xmlns:p14="http://schemas.microsoft.com/office/powerpoint/2010/main" val="31256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9" grpId="0"/>
      <p:bldP spid="23" grpId="0"/>
      <p:bldP spid="27"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nagit_SNG876">
            <a:extLst>
              <a:ext uri="{FF2B5EF4-FFF2-40B4-BE49-F238E27FC236}">
                <a16:creationId xmlns:a16="http://schemas.microsoft.com/office/drawing/2014/main" id="{45D07B36-FD5C-81DB-1DCE-F244018CC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047" y="86143"/>
            <a:ext cx="9161905" cy="6685714"/>
          </a:xfrm>
          <a:prstGeom prst="rect">
            <a:avLst/>
          </a:prstGeom>
        </p:spPr>
      </p:pic>
      <p:sp>
        <p:nvSpPr>
          <p:cNvPr id="9" name="Arrow: Right 8">
            <a:extLst>
              <a:ext uri="{FF2B5EF4-FFF2-40B4-BE49-F238E27FC236}">
                <a16:creationId xmlns:a16="http://schemas.microsoft.com/office/drawing/2014/main" id="{3A5CACE3-62AF-75F6-D82C-B0DC0D0B95D4}"/>
              </a:ext>
            </a:extLst>
          </p:cNvPr>
          <p:cNvSpPr/>
          <p:nvPr/>
        </p:nvSpPr>
        <p:spPr>
          <a:xfrm rot="5400000">
            <a:off x="2263588" y="1815354"/>
            <a:ext cx="797857" cy="555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E01D8B6-2E34-483A-1594-7355F904CB8E}"/>
              </a:ext>
            </a:extLst>
          </p:cNvPr>
          <p:cNvSpPr/>
          <p:nvPr/>
        </p:nvSpPr>
        <p:spPr>
          <a:xfrm rot="5400000">
            <a:off x="3312459" y="1815353"/>
            <a:ext cx="797857" cy="555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17EDF0E-8832-90A6-CA82-2FBC1BE9040A}"/>
              </a:ext>
            </a:extLst>
          </p:cNvPr>
          <p:cNvSpPr/>
          <p:nvPr/>
        </p:nvSpPr>
        <p:spPr>
          <a:xfrm rot="5400000">
            <a:off x="7633447" y="1815352"/>
            <a:ext cx="797857" cy="555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1138E90-C476-F492-19FC-90153F53C8B3}"/>
              </a:ext>
            </a:extLst>
          </p:cNvPr>
          <p:cNvSpPr/>
          <p:nvPr/>
        </p:nvSpPr>
        <p:spPr>
          <a:xfrm rot="5400000">
            <a:off x="8538875" y="1815352"/>
            <a:ext cx="797857" cy="555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D6820E7-DF9D-AD41-EF74-8CE37E51A56F}"/>
              </a:ext>
            </a:extLst>
          </p:cNvPr>
          <p:cNvSpPr/>
          <p:nvPr/>
        </p:nvSpPr>
        <p:spPr>
          <a:xfrm rot="10800000">
            <a:off x="6500301" y="3039929"/>
            <a:ext cx="797857" cy="555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7DF1C883-9B62-0925-0B79-4E3FC103D904}"/>
              </a:ext>
            </a:extLst>
          </p:cNvPr>
          <p:cNvSpPr/>
          <p:nvPr/>
        </p:nvSpPr>
        <p:spPr>
          <a:xfrm>
            <a:off x="9757186" y="4717310"/>
            <a:ext cx="2065468" cy="118334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SUMMARY</a:t>
            </a:r>
          </a:p>
        </p:txBody>
      </p:sp>
    </p:spTree>
    <p:extLst>
      <p:ext uri="{BB962C8B-B14F-4D97-AF65-F5344CB8AC3E}">
        <p14:creationId xmlns:p14="http://schemas.microsoft.com/office/powerpoint/2010/main" val="7586854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agit_SNG86F">
            <a:extLst>
              <a:ext uri="{FF2B5EF4-FFF2-40B4-BE49-F238E27FC236}">
                <a16:creationId xmlns:a16="http://schemas.microsoft.com/office/drawing/2014/main" id="{0B10E4F1-ACAC-8CA0-53E2-7F35EE4F9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867" y="632856"/>
            <a:ext cx="9028571" cy="6323809"/>
          </a:xfrm>
          <a:prstGeom prst="rect">
            <a:avLst/>
          </a:prstGeom>
        </p:spPr>
      </p:pic>
      <p:sp>
        <p:nvSpPr>
          <p:cNvPr id="4" name="Text Placeholder 1">
            <a:extLst>
              <a:ext uri="{FF2B5EF4-FFF2-40B4-BE49-F238E27FC236}">
                <a16:creationId xmlns:a16="http://schemas.microsoft.com/office/drawing/2014/main" id="{713DA0EC-4E25-A049-7DCC-A82C340F3646}"/>
              </a:ext>
            </a:extLst>
          </p:cNvPr>
          <p:cNvSpPr txBox="1">
            <a:spLocks/>
          </p:cNvSpPr>
          <p:nvPr/>
        </p:nvSpPr>
        <p:spPr>
          <a:xfrm>
            <a:off x="98611" y="-17812"/>
            <a:ext cx="11994777"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tx2"/>
                </a:solidFill>
                <a:latin typeface="Bebas Neue" panose="020B0606020202050201" pitchFamily="34" charset="0"/>
              </a:rPr>
              <a:t>Credit Scores</a:t>
            </a:r>
            <a:endParaRPr lang="en-US" sz="6600" dirty="0">
              <a:solidFill>
                <a:schemeClr val="tx2"/>
              </a:solidFill>
              <a:latin typeface="Bebas Neue" panose="020B0606020202050201" pitchFamily="34" charset="0"/>
            </a:endParaRPr>
          </a:p>
        </p:txBody>
      </p:sp>
      <p:sp>
        <p:nvSpPr>
          <p:cNvPr id="5" name="Arrow: Right 4">
            <a:extLst>
              <a:ext uri="{FF2B5EF4-FFF2-40B4-BE49-F238E27FC236}">
                <a16:creationId xmlns:a16="http://schemas.microsoft.com/office/drawing/2014/main" id="{C34CA50E-C955-8443-6CC7-DB40D7204F29}"/>
              </a:ext>
            </a:extLst>
          </p:cNvPr>
          <p:cNvSpPr/>
          <p:nvPr/>
        </p:nvSpPr>
        <p:spPr>
          <a:xfrm>
            <a:off x="290456" y="3794760"/>
            <a:ext cx="2086984" cy="9251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Middle Score</a:t>
            </a:r>
          </a:p>
        </p:txBody>
      </p:sp>
      <p:sp>
        <p:nvSpPr>
          <p:cNvPr id="6" name="Arrow: Down 5">
            <a:extLst>
              <a:ext uri="{FF2B5EF4-FFF2-40B4-BE49-F238E27FC236}">
                <a16:creationId xmlns:a16="http://schemas.microsoft.com/office/drawing/2014/main" id="{9DAEE6B1-E453-DA05-0D35-3770B60508A4}"/>
              </a:ext>
            </a:extLst>
          </p:cNvPr>
          <p:cNvSpPr/>
          <p:nvPr/>
        </p:nvSpPr>
        <p:spPr>
          <a:xfrm>
            <a:off x="9369910" y="1337743"/>
            <a:ext cx="602428" cy="1109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6AE14DBA-0189-4545-183F-DDB812A78348}"/>
              </a:ext>
            </a:extLst>
          </p:cNvPr>
          <p:cNvSpPr/>
          <p:nvPr/>
        </p:nvSpPr>
        <p:spPr>
          <a:xfrm>
            <a:off x="10003885" y="1337743"/>
            <a:ext cx="602428" cy="1109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88B99268-262F-2B68-D775-C1AAF526C632}"/>
              </a:ext>
            </a:extLst>
          </p:cNvPr>
          <p:cNvSpPr txBox="1">
            <a:spLocks/>
          </p:cNvSpPr>
          <p:nvPr/>
        </p:nvSpPr>
        <p:spPr>
          <a:xfrm>
            <a:off x="548641" y="5151916"/>
            <a:ext cx="11227396" cy="180474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3200" b="1" dirty="0">
                <a:solidFill>
                  <a:schemeClr val="bg1"/>
                </a:solidFill>
              </a:rPr>
              <a:t>This is the true middle score, not the average. Meaning, throw out the high score and throw out the low score. The Mid Score is used for the approval decision.</a:t>
            </a:r>
          </a:p>
        </p:txBody>
      </p:sp>
    </p:spTree>
    <p:extLst>
      <p:ext uri="{BB962C8B-B14F-4D97-AF65-F5344CB8AC3E}">
        <p14:creationId xmlns:p14="http://schemas.microsoft.com/office/powerpoint/2010/main" val="529577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A69FC-6E06-8F6B-E19B-8F6753983713}"/>
              </a:ext>
            </a:extLst>
          </p:cNvPr>
          <p:cNvSpPr txBox="1">
            <a:spLocks/>
          </p:cNvSpPr>
          <p:nvPr/>
        </p:nvSpPr>
        <p:spPr>
          <a:xfrm>
            <a:off x="98611" y="-17812"/>
            <a:ext cx="11994777" cy="1031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tx2"/>
                </a:solidFill>
                <a:latin typeface="Bebas Neue" panose="020B0606020202050201" pitchFamily="34" charset="0"/>
              </a:rPr>
              <a:t>Reading a Tradeline</a:t>
            </a:r>
            <a:endParaRPr lang="en-US" sz="6600" dirty="0">
              <a:solidFill>
                <a:schemeClr val="tx2"/>
              </a:solidFill>
              <a:latin typeface="Bebas Neue" panose="020B0606020202050201" pitchFamily="34" charset="0"/>
            </a:endParaRPr>
          </a:p>
        </p:txBody>
      </p:sp>
      <p:pic>
        <p:nvPicPr>
          <p:cNvPr id="3" name="Content Placeholder 5" descr="lineitems.png">
            <a:extLst>
              <a:ext uri="{FF2B5EF4-FFF2-40B4-BE49-F238E27FC236}">
                <a16:creationId xmlns:a16="http://schemas.microsoft.com/office/drawing/2014/main" id="{A4D0CE08-613E-5EF1-E6A0-715977ACEB18}"/>
              </a:ext>
            </a:extLst>
          </p:cNvPr>
          <p:cNvPicPr>
            <a:picLocks noChangeAspect="1"/>
          </p:cNvPicPr>
          <p:nvPr/>
        </p:nvPicPr>
        <p:blipFill>
          <a:blip r:embed="rId2" cstate="print"/>
          <a:stretch>
            <a:fillRect/>
          </a:stretch>
        </p:blipFill>
        <p:spPr>
          <a:xfrm>
            <a:off x="1191217" y="938247"/>
            <a:ext cx="9382087" cy="5130299"/>
          </a:xfrm>
          <a:prstGeom prst="rect">
            <a:avLst/>
          </a:prstGeom>
        </p:spPr>
      </p:pic>
      <p:sp>
        <p:nvSpPr>
          <p:cNvPr id="4" name="Text Placeholder 1">
            <a:extLst>
              <a:ext uri="{FF2B5EF4-FFF2-40B4-BE49-F238E27FC236}">
                <a16:creationId xmlns:a16="http://schemas.microsoft.com/office/drawing/2014/main" id="{65A9E092-1A6D-8798-CC98-27FEF33C809A}"/>
              </a:ext>
            </a:extLst>
          </p:cNvPr>
          <p:cNvSpPr txBox="1">
            <a:spLocks/>
          </p:cNvSpPr>
          <p:nvPr/>
        </p:nvSpPr>
        <p:spPr>
          <a:xfrm>
            <a:off x="2020876" y="6244838"/>
            <a:ext cx="7918794" cy="613162"/>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b="1" dirty="0">
                <a:solidFill>
                  <a:schemeClr val="bg1"/>
                </a:solidFill>
              </a:rPr>
              <a:t>They give you a key, you just have to know the terminology!</a:t>
            </a:r>
          </a:p>
        </p:txBody>
      </p:sp>
    </p:spTree>
    <p:extLst>
      <p:ext uri="{BB962C8B-B14F-4D97-AF65-F5344CB8AC3E}">
        <p14:creationId xmlns:p14="http://schemas.microsoft.com/office/powerpoint/2010/main" val="168710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9335D-1968-439D-D3B3-71EE4684454E}"/>
              </a:ext>
            </a:extLst>
          </p:cNvPr>
          <p:cNvSpPr txBox="1">
            <a:spLocks/>
          </p:cNvSpPr>
          <p:nvPr/>
        </p:nvSpPr>
        <p:spPr>
          <a:xfrm>
            <a:off x="98611" y="280768"/>
            <a:ext cx="11994777"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ECOA Indicates Responsibility</a:t>
            </a:r>
            <a:endParaRPr lang="en-US" sz="5400" dirty="0">
              <a:solidFill>
                <a:schemeClr val="tx2"/>
              </a:solidFill>
              <a:latin typeface="Bebas Neue" panose="020B0606020202050201" pitchFamily="34" charset="0"/>
            </a:endParaRPr>
          </a:p>
        </p:txBody>
      </p:sp>
      <p:pic>
        <p:nvPicPr>
          <p:cNvPr id="3" name="Content Placeholder 5" descr="lineitems.png">
            <a:extLst>
              <a:ext uri="{FF2B5EF4-FFF2-40B4-BE49-F238E27FC236}">
                <a16:creationId xmlns:a16="http://schemas.microsoft.com/office/drawing/2014/main" id="{70895A23-9CB1-C129-7EFC-642E785B7676}"/>
              </a:ext>
            </a:extLst>
          </p:cNvPr>
          <p:cNvPicPr>
            <a:picLocks noChangeAspect="1"/>
          </p:cNvPicPr>
          <p:nvPr/>
        </p:nvPicPr>
        <p:blipFill>
          <a:blip r:embed="rId2" cstate="print"/>
          <a:stretch>
            <a:fillRect/>
          </a:stretch>
        </p:blipFill>
        <p:spPr>
          <a:xfrm>
            <a:off x="663182" y="1288949"/>
            <a:ext cx="10865634" cy="5102520"/>
          </a:xfrm>
          <a:prstGeom prst="rect">
            <a:avLst/>
          </a:prstGeom>
        </p:spPr>
      </p:pic>
      <p:sp>
        <p:nvSpPr>
          <p:cNvPr id="4" name="Oval 3">
            <a:extLst>
              <a:ext uri="{FF2B5EF4-FFF2-40B4-BE49-F238E27FC236}">
                <a16:creationId xmlns:a16="http://schemas.microsoft.com/office/drawing/2014/main" id="{48201D3F-06F0-9EAF-EC87-A7E063135EAC}"/>
              </a:ext>
            </a:extLst>
          </p:cNvPr>
          <p:cNvSpPr/>
          <p:nvPr/>
        </p:nvSpPr>
        <p:spPr>
          <a:xfrm>
            <a:off x="434736" y="1156545"/>
            <a:ext cx="955525" cy="98284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3FAD88-88E4-6B5F-C952-F57005643014}"/>
              </a:ext>
            </a:extLst>
          </p:cNvPr>
          <p:cNvSpPr/>
          <p:nvPr/>
        </p:nvSpPr>
        <p:spPr>
          <a:xfrm>
            <a:off x="595258" y="3554963"/>
            <a:ext cx="634480" cy="43853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3541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2E29C7-CF9E-55CC-5E36-326B6150FB4F}"/>
              </a:ext>
            </a:extLst>
          </p:cNvPr>
          <p:cNvSpPr txBox="1">
            <a:spLocks/>
          </p:cNvSpPr>
          <p:nvPr/>
        </p:nvSpPr>
        <p:spPr>
          <a:xfrm>
            <a:off x="98611" y="-17812"/>
            <a:ext cx="11994777" cy="94641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tx2"/>
                </a:solidFill>
                <a:latin typeface="Bebas Neue" panose="020B0606020202050201" pitchFamily="34" charset="0"/>
              </a:rPr>
              <a:t>ECOA Letter Code</a:t>
            </a:r>
            <a:endParaRPr lang="en-US" sz="6000" dirty="0">
              <a:solidFill>
                <a:schemeClr val="tx2"/>
              </a:solidFill>
              <a:latin typeface="Bebas Neue" panose="020B0606020202050201" pitchFamily="34" charset="0"/>
            </a:endParaRPr>
          </a:p>
        </p:txBody>
      </p:sp>
      <p:sp>
        <p:nvSpPr>
          <p:cNvPr id="4" name="Text Placeholder 1">
            <a:extLst>
              <a:ext uri="{FF2B5EF4-FFF2-40B4-BE49-F238E27FC236}">
                <a16:creationId xmlns:a16="http://schemas.microsoft.com/office/drawing/2014/main" id="{F8EA7722-27D4-07E5-DCF2-F75F180238F0}"/>
              </a:ext>
            </a:extLst>
          </p:cNvPr>
          <p:cNvSpPr txBox="1">
            <a:spLocks/>
          </p:cNvSpPr>
          <p:nvPr/>
        </p:nvSpPr>
        <p:spPr>
          <a:xfrm>
            <a:off x="8533976" y="1145367"/>
            <a:ext cx="3068637" cy="1107996"/>
          </a:xfrm>
          <a:prstGeom prst="rect">
            <a:avLst/>
          </a:prstGeom>
          <a:noFill/>
        </p:spPr>
        <p:txBody>
          <a:bodyPr wrap="square" lIns="0" tIns="0" rIns="0" bIns="0">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tx2"/>
                </a:solidFill>
                <a:latin typeface="Georgia" panose="02040502050405020303" pitchFamily="18" charset="0"/>
              </a:rPr>
              <a:t>ECOA </a:t>
            </a:r>
            <a:r>
              <a:rPr lang="en-US" sz="3600" b="1" dirty="0">
                <a:solidFill>
                  <a:schemeClr val="accent2"/>
                </a:solidFill>
                <a:latin typeface="Georgia" panose="02040502050405020303" pitchFamily="18" charset="0"/>
              </a:rPr>
              <a:t>Letter</a:t>
            </a:r>
            <a:br>
              <a:rPr lang="en-US" sz="3600" b="1" dirty="0">
                <a:solidFill>
                  <a:schemeClr val="tx2"/>
                </a:solidFill>
                <a:latin typeface="Georgia" panose="02040502050405020303" pitchFamily="18" charset="0"/>
              </a:rPr>
            </a:br>
            <a:r>
              <a:rPr lang="en-US" sz="3600" b="1" dirty="0">
                <a:solidFill>
                  <a:schemeClr val="tx2"/>
                </a:solidFill>
                <a:latin typeface="Georgia" panose="02040502050405020303" pitchFamily="18" charset="0"/>
              </a:rPr>
              <a:t>Code</a:t>
            </a:r>
          </a:p>
        </p:txBody>
      </p:sp>
      <p:sp>
        <p:nvSpPr>
          <p:cNvPr id="5" name="TextBox 4">
            <a:extLst>
              <a:ext uri="{FF2B5EF4-FFF2-40B4-BE49-F238E27FC236}">
                <a16:creationId xmlns:a16="http://schemas.microsoft.com/office/drawing/2014/main" id="{1C110F54-6791-190B-4360-B3B083267C3F}"/>
              </a:ext>
            </a:extLst>
          </p:cNvPr>
          <p:cNvSpPr txBox="1"/>
          <p:nvPr/>
        </p:nvSpPr>
        <p:spPr>
          <a:xfrm>
            <a:off x="4976786" y="1039159"/>
            <a:ext cx="419987"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B</a:t>
            </a:r>
          </a:p>
        </p:txBody>
      </p:sp>
      <p:sp>
        <p:nvSpPr>
          <p:cNvPr id="6" name="TextBox 5">
            <a:extLst>
              <a:ext uri="{FF2B5EF4-FFF2-40B4-BE49-F238E27FC236}">
                <a16:creationId xmlns:a16="http://schemas.microsoft.com/office/drawing/2014/main" id="{7424CD9C-9404-3B26-4705-3010BA2090BA}"/>
              </a:ext>
            </a:extLst>
          </p:cNvPr>
          <p:cNvSpPr txBox="1"/>
          <p:nvPr/>
        </p:nvSpPr>
        <p:spPr>
          <a:xfrm>
            <a:off x="5486871" y="1104032"/>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Borrower</a:t>
            </a:r>
          </a:p>
        </p:txBody>
      </p:sp>
      <p:sp>
        <p:nvSpPr>
          <p:cNvPr id="7" name="TextBox 6">
            <a:extLst>
              <a:ext uri="{FF2B5EF4-FFF2-40B4-BE49-F238E27FC236}">
                <a16:creationId xmlns:a16="http://schemas.microsoft.com/office/drawing/2014/main" id="{05724B7F-D920-D57C-5D25-85FB90BADACE}"/>
              </a:ext>
            </a:extLst>
          </p:cNvPr>
          <p:cNvSpPr txBox="1"/>
          <p:nvPr/>
        </p:nvSpPr>
        <p:spPr>
          <a:xfrm>
            <a:off x="4474716" y="1772390"/>
            <a:ext cx="411972"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C</a:t>
            </a:r>
          </a:p>
        </p:txBody>
      </p:sp>
      <p:sp>
        <p:nvSpPr>
          <p:cNvPr id="8" name="TextBox 7">
            <a:extLst>
              <a:ext uri="{FF2B5EF4-FFF2-40B4-BE49-F238E27FC236}">
                <a16:creationId xmlns:a16="http://schemas.microsoft.com/office/drawing/2014/main" id="{CFF30C95-95DB-5E72-D119-E3A16FACAA15}"/>
              </a:ext>
            </a:extLst>
          </p:cNvPr>
          <p:cNvSpPr txBox="1"/>
          <p:nvPr/>
        </p:nvSpPr>
        <p:spPr>
          <a:xfrm>
            <a:off x="5006520" y="1873473"/>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Co-Borrower</a:t>
            </a:r>
          </a:p>
        </p:txBody>
      </p:sp>
      <p:sp>
        <p:nvSpPr>
          <p:cNvPr id="9" name="TextBox 8">
            <a:extLst>
              <a:ext uri="{FF2B5EF4-FFF2-40B4-BE49-F238E27FC236}">
                <a16:creationId xmlns:a16="http://schemas.microsoft.com/office/drawing/2014/main" id="{F64DF129-1467-3528-2429-9C19F4E75F2F}"/>
              </a:ext>
            </a:extLst>
          </p:cNvPr>
          <p:cNvSpPr txBox="1"/>
          <p:nvPr/>
        </p:nvSpPr>
        <p:spPr>
          <a:xfrm>
            <a:off x="4023062" y="2541831"/>
            <a:ext cx="331822"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J</a:t>
            </a:r>
          </a:p>
        </p:txBody>
      </p:sp>
      <p:sp>
        <p:nvSpPr>
          <p:cNvPr id="10" name="TextBox 9">
            <a:extLst>
              <a:ext uri="{FF2B5EF4-FFF2-40B4-BE49-F238E27FC236}">
                <a16:creationId xmlns:a16="http://schemas.microsoft.com/office/drawing/2014/main" id="{E655BBB9-1EED-453D-1BE8-BB5CCA29FD0F}"/>
              </a:ext>
            </a:extLst>
          </p:cNvPr>
          <p:cNvSpPr txBox="1"/>
          <p:nvPr/>
        </p:nvSpPr>
        <p:spPr>
          <a:xfrm>
            <a:off x="4474716" y="2642914"/>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Joint</a:t>
            </a:r>
          </a:p>
        </p:txBody>
      </p:sp>
      <p:sp>
        <p:nvSpPr>
          <p:cNvPr id="11" name="TextBox 10">
            <a:extLst>
              <a:ext uri="{FF2B5EF4-FFF2-40B4-BE49-F238E27FC236}">
                <a16:creationId xmlns:a16="http://schemas.microsoft.com/office/drawing/2014/main" id="{C0FA7337-806A-5A1E-B8B7-CFF845315812}"/>
              </a:ext>
            </a:extLst>
          </p:cNvPr>
          <p:cNvSpPr txBox="1"/>
          <p:nvPr/>
        </p:nvSpPr>
        <p:spPr>
          <a:xfrm>
            <a:off x="3459322" y="3308039"/>
            <a:ext cx="429605"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A</a:t>
            </a:r>
          </a:p>
        </p:txBody>
      </p:sp>
      <p:sp>
        <p:nvSpPr>
          <p:cNvPr id="12" name="TextBox 11">
            <a:extLst>
              <a:ext uri="{FF2B5EF4-FFF2-40B4-BE49-F238E27FC236}">
                <a16:creationId xmlns:a16="http://schemas.microsoft.com/office/drawing/2014/main" id="{DCA89EB5-CB56-88E6-909F-7978BCDBACF7}"/>
              </a:ext>
            </a:extLst>
          </p:cNvPr>
          <p:cNvSpPr txBox="1"/>
          <p:nvPr/>
        </p:nvSpPr>
        <p:spPr>
          <a:xfrm>
            <a:off x="4023062" y="3426687"/>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Authorized User</a:t>
            </a:r>
          </a:p>
        </p:txBody>
      </p:sp>
      <p:cxnSp>
        <p:nvCxnSpPr>
          <p:cNvPr id="13" name="Straight Connector 12">
            <a:extLst>
              <a:ext uri="{FF2B5EF4-FFF2-40B4-BE49-F238E27FC236}">
                <a16:creationId xmlns:a16="http://schemas.microsoft.com/office/drawing/2014/main" id="{26734D4B-27A3-7C98-0031-BB6A06460C5A}"/>
              </a:ext>
            </a:extLst>
          </p:cNvPr>
          <p:cNvCxnSpPr>
            <a:cxnSpLocks/>
          </p:cNvCxnSpPr>
          <p:nvPr/>
        </p:nvCxnSpPr>
        <p:spPr>
          <a:xfrm>
            <a:off x="2230880" y="4292165"/>
            <a:ext cx="7526306" cy="0"/>
          </a:xfrm>
          <a:prstGeom prst="line">
            <a:avLst/>
          </a:prstGeom>
          <a:ln w="28575">
            <a:gradFill flip="none" rotWithShape="1">
              <a:gsLst>
                <a:gs pos="57800">
                  <a:srgbClr val="00B0F0"/>
                </a:gs>
                <a:gs pos="0">
                  <a:schemeClr val="accent3"/>
                </a:gs>
                <a:gs pos="11907">
                  <a:srgbClr val="83A7B4"/>
                </a:gs>
                <a:gs pos="100000">
                  <a:schemeClr val="accent6"/>
                </a:gs>
              </a:gsLst>
              <a:lin ang="0" scaled="1"/>
              <a:tileRect/>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 Placeholder 1">
            <a:extLst>
              <a:ext uri="{FF2B5EF4-FFF2-40B4-BE49-F238E27FC236}">
                <a16:creationId xmlns:a16="http://schemas.microsoft.com/office/drawing/2014/main" id="{32985190-9D7D-ACAE-1716-746984291D94}"/>
              </a:ext>
            </a:extLst>
          </p:cNvPr>
          <p:cNvSpPr txBox="1">
            <a:spLocks/>
          </p:cNvSpPr>
          <p:nvPr/>
        </p:nvSpPr>
        <p:spPr>
          <a:xfrm>
            <a:off x="1495622" y="4645810"/>
            <a:ext cx="2693351" cy="1661993"/>
          </a:xfrm>
          <a:prstGeom prst="rect">
            <a:avLst/>
          </a:prstGeom>
          <a:noFill/>
        </p:spPr>
        <p:txBody>
          <a:bodyPr wrap="square" lIns="0" tIns="0" rIns="0" bIns="0">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3600" b="1" dirty="0">
                <a:solidFill>
                  <a:schemeClr val="tx2"/>
                </a:solidFill>
                <a:latin typeface="Georgia" panose="02040502050405020303" pitchFamily="18" charset="0"/>
              </a:rPr>
              <a:t>ECOA </a:t>
            </a:r>
            <a:r>
              <a:rPr lang="en-US" sz="3600" b="1" dirty="0">
                <a:solidFill>
                  <a:schemeClr val="accent2"/>
                </a:solidFill>
                <a:latin typeface="Georgia" panose="02040502050405020303" pitchFamily="18" charset="0"/>
              </a:rPr>
              <a:t>Numerical </a:t>
            </a:r>
            <a:r>
              <a:rPr lang="en-US" sz="3600" b="1" dirty="0">
                <a:solidFill>
                  <a:schemeClr val="tx2"/>
                </a:solidFill>
                <a:latin typeface="Georgia" panose="02040502050405020303" pitchFamily="18" charset="0"/>
              </a:rPr>
              <a:t>Code</a:t>
            </a:r>
          </a:p>
        </p:txBody>
      </p:sp>
      <p:sp>
        <p:nvSpPr>
          <p:cNvPr id="18" name="TextBox 17">
            <a:extLst>
              <a:ext uri="{FF2B5EF4-FFF2-40B4-BE49-F238E27FC236}">
                <a16:creationId xmlns:a16="http://schemas.microsoft.com/office/drawing/2014/main" id="{3997DBCC-72B9-A753-B4A5-668805835E3C}"/>
              </a:ext>
            </a:extLst>
          </p:cNvPr>
          <p:cNvSpPr txBox="1"/>
          <p:nvPr/>
        </p:nvSpPr>
        <p:spPr>
          <a:xfrm>
            <a:off x="3942912" y="4407580"/>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r">
              <a:spcBef>
                <a:spcPts val="0"/>
              </a:spcBef>
              <a:buClrTx/>
              <a:buSzTx/>
            </a:pPr>
            <a:r>
              <a:rPr lang="en-US" b="0" dirty="0">
                <a:solidFill>
                  <a:schemeClr val="accent1"/>
                </a:solidFill>
              </a:rPr>
              <a:t>Borrower =</a:t>
            </a:r>
          </a:p>
        </p:txBody>
      </p:sp>
      <p:sp>
        <p:nvSpPr>
          <p:cNvPr id="19" name="TextBox 18">
            <a:extLst>
              <a:ext uri="{FF2B5EF4-FFF2-40B4-BE49-F238E27FC236}">
                <a16:creationId xmlns:a16="http://schemas.microsoft.com/office/drawing/2014/main" id="{B0530EF0-A12D-B42A-75C3-93344275F330}"/>
              </a:ext>
            </a:extLst>
          </p:cNvPr>
          <p:cNvSpPr txBox="1"/>
          <p:nvPr/>
        </p:nvSpPr>
        <p:spPr>
          <a:xfrm>
            <a:off x="7706359" y="4202483"/>
            <a:ext cx="275717" cy="769441"/>
          </a:xfrm>
          <a:prstGeom prst="rect">
            <a:avLst/>
          </a:prstGeom>
          <a:noFill/>
        </p:spPr>
        <p:txBody>
          <a:bodyPr wrap="none" lIns="0" tIns="0" rIns="0" bIns="0" anchor="ctr">
            <a:spAutoFit/>
          </a:bodyPr>
          <a:lstStyle>
            <a:defPPr>
              <a:defRPr lang="en-US"/>
            </a:defPPr>
            <a:lvl1pPr lvl="0" indent="0">
              <a:spcBef>
                <a:spcPts val="0"/>
              </a:spcBef>
              <a:buClrTx/>
              <a:buSzTx/>
              <a:buFont typeface="Arial" panose="020B0604020202020204" pitchFamily="34" charset="0"/>
              <a:buNone/>
              <a:defRPr sz="5000" b="0">
                <a:solidFill>
                  <a:srgbClr val="72A45B"/>
                </a:solidFill>
                <a:latin typeface="Georgia" panose="02040502050405020303" pitchFamily="18" charset="0"/>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r"/>
            <a:r>
              <a:rPr lang="en-US" dirty="0">
                <a:solidFill>
                  <a:schemeClr val="accent1"/>
                </a:solidFill>
              </a:rPr>
              <a:t>1</a:t>
            </a:r>
          </a:p>
        </p:txBody>
      </p:sp>
      <p:sp>
        <p:nvSpPr>
          <p:cNvPr id="20" name="TextBox 19">
            <a:extLst>
              <a:ext uri="{FF2B5EF4-FFF2-40B4-BE49-F238E27FC236}">
                <a16:creationId xmlns:a16="http://schemas.microsoft.com/office/drawing/2014/main" id="{A3D20CFC-BC63-F83A-C97D-437AC8620DDB}"/>
              </a:ext>
            </a:extLst>
          </p:cNvPr>
          <p:cNvSpPr txBox="1"/>
          <p:nvPr/>
        </p:nvSpPr>
        <p:spPr>
          <a:xfrm>
            <a:off x="3916853" y="5094180"/>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r">
              <a:spcBef>
                <a:spcPts val="0"/>
              </a:spcBef>
              <a:buClrTx/>
              <a:buSzTx/>
            </a:pPr>
            <a:r>
              <a:rPr lang="en-US" b="0" dirty="0">
                <a:solidFill>
                  <a:schemeClr val="accent1"/>
                </a:solidFill>
              </a:rPr>
              <a:t>Co-Borrower =</a:t>
            </a:r>
          </a:p>
        </p:txBody>
      </p:sp>
      <p:sp>
        <p:nvSpPr>
          <p:cNvPr id="21" name="TextBox 20">
            <a:extLst>
              <a:ext uri="{FF2B5EF4-FFF2-40B4-BE49-F238E27FC236}">
                <a16:creationId xmlns:a16="http://schemas.microsoft.com/office/drawing/2014/main" id="{F70DB337-1901-C907-5F1F-C75DE2EE3D5C}"/>
              </a:ext>
            </a:extLst>
          </p:cNvPr>
          <p:cNvSpPr txBox="1"/>
          <p:nvPr/>
        </p:nvSpPr>
        <p:spPr>
          <a:xfrm>
            <a:off x="7642562" y="5005202"/>
            <a:ext cx="381515" cy="769441"/>
          </a:xfrm>
          <a:prstGeom prst="rect">
            <a:avLst/>
          </a:prstGeom>
          <a:noFill/>
        </p:spPr>
        <p:txBody>
          <a:bodyPr wrap="none" lIns="0" tIns="0" rIns="0" bIns="0">
            <a:spAutoFit/>
          </a:bodyPr>
          <a:lstStyle>
            <a:defPPr>
              <a:defRPr lang="en-US"/>
            </a:defPPr>
            <a:lvl1pPr lvl="0" indent="0">
              <a:spcBef>
                <a:spcPts val="0"/>
              </a:spcBef>
              <a:buClrTx/>
              <a:buSzTx/>
              <a:buFont typeface="Arial" panose="020B0604020202020204" pitchFamily="34" charset="0"/>
              <a:buNone/>
              <a:defRPr sz="5000" b="0">
                <a:solidFill>
                  <a:srgbClr val="72A45B"/>
                </a:solidFill>
                <a:latin typeface="Georgia" panose="02040502050405020303" pitchFamily="18" charset="0"/>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r"/>
            <a:r>
              <a:rPr lang="en-US" dirty="0">
                <a:solidFill>
                  <a:schemeClr val="accent1"/>
                </a:solidFill>
              </a:rPr>
              <a:t>8</a:t>
            </a:r>
          </a:p>
        </p:txBody>
      </p:sp>
      <p:sp>
        <p:nvSpPr>
          <p:cNvPr id="22" name="TextBox 21">
            <a:extLst>
              <a:ext uri="{FF2B5EF4-FFF2-40B4-BE49-F238E27FC236}">
                <a16:creationId xmlns:a16="http://schemas.microsoft.com/office/drawing/2014/main" id="{DCEB1734-45CD-F05D-3163-1529005D0435}"/>
              </a:ext>
            </a:extLst>
          </p:cNvPr>
          <p:cNvSpPr txBox="1"/>
          <p:nvPr/>
        </p:nvSpPr>
        <p:spPr>
          <a:xfrm>
            <a:off x="3942912" y="5848106"/>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r">
              <a:spcBef>
                <a:spcPts val="0"/>
              </a:spcBef>
              <a:buClrTx/>
              <a:buSzTx/>
            </a:pPr>
            <a:r>
              <a:rPr lang="en-US" b="0" dirty="0">
                <a:solidFill>
                  <a:schemeClr val="accent1"/>
                </a:solidFill>
              </a:rPr>
              <a:t>Joint =</a:t>
            </a:r>
          </a:p>
        </p:txBody>
      </p:sp>
      <p:sp>
        <p:nvSpPr>
          <p:cNvPr id="23" name="TextBox 22">
            <a:extLst>
              <a:ext uri="{FF2B5EF4-FFF2-40B4-BE49-F238E27FC236}">
                <a16:creationId xmlns:a16="http://schemas.microsoft.com/office/drawing/2014/main" id="{A4559F9A-C8E9-D519-F346-1E19B90830B6}"/>
              </a:ext>
            </a:extLst>
          </p:cNvPr>
          <p:cNvSpPr txBox="1"/>
          <p:nvPr/>
        </p:nvSpPr>
        <p:spPr>
          <a:xfrm>
            <a:off x="7651384" y="5684960"/>
            <a:ext cx="357470" cy="769441"/>
          </a:xfrm>
          <a:prstGeom prst="rect">
            <a:avLst/>
          </a:prstGeom>
          <a:noFill/>
        </p:spPr>
        <p:txBody>
          <a:bodyPr wrap="none" lIns="0" tIns="0" rIns="0" bIns="0">
            <a:spAutoFit/>
          </a:bodyPr>
          <a:lstStyle>
            <a:defPPr>
              <a:defRPr lang="en-US"/>
            </a:defPPr>
            <a:lvl1pPr lvl="0" indent="0">
              <a:spcBef>
                <a:spcPts val="0"/>
              </a:spcBef>
              <a:buClrTx/>
              <a:buSzTx/>
              <a:buFont typeface="Arial" panose="020B0604020202020204" pitchFamily="34" charset="0"/>
              <a:buNone/>
              <a:defRPr sz="5000" b="0">
                <a:solidFill>
                  <a:srgbClr val="72A45B"/>
                </a:solidFill>
                <a:latin typeface="Georgia" panose="02040502050405020303" pitchFamily="18" charset="0"/>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r"/>
            <a:r>
              <a:rPr lang="en-US" dirty="0">
                <a:solidFill>
                  <a:schemeClr val="accent1"/>
                </a:solidFill>
              </a:rPr>
              <a:t>2</a:t>
            </a:r>
          </a:p>
        </p:txBody>
      </p:sp>
    </p:spTree>
    <p:extLst>
      <p:ext uri="{BB962C8B-B14F-4D97-AF65-F5344CB8AC3E}">
        <p14:creationId xmlns:p14="http://schemas.microsoft.com/office/powerpoint/2010/main" val="1749414014"/>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3BD7E668-28FC-DCB9-B29B-C6410D3948A8}"/>
              </a:ext>
            </a:extLst>
          </p:cNvPr>
          <p:cNvPicPr>
            <a:picLocks noChangeAspect="1"/>
          </p:cNvPicPr>
          <p:nvPr/>
        </p:nvPicPr>
        <p:blipFill>
          <a:blip r:embed="rId2" cstate="print"/>
          <a:stretch>
            <a:fillRect/>
          </a:stretch>
        </p:blipFill>
        <p:spPr>
          <a:xfrm>
            <a:off x="779930" y="1170741"/>
            <a:ext cx="10965412" cy="5149376"/>
          </a:xfrm>
          <a:prstGeom prst="rect">
            <a:avLst/>
          </a:prstGeom>
        </p:spPr>
      </p:pic>
      <p:sp>
        <p:nvSpPr>
          <p:cNvPr id="3" name="Text Placeholder 1">
            <a:extLst>
              <a:ext uri="{FF2B5EF4-FFF2-40B4-BE49-F238E27FC236}">
                <a16:creationId xmlns:a16="http://schemas.microsoft.com/office/drawing/2014/main" id="{F33A6DA0-E562-5349-7E7C-09E18B2F3231}"/>
              </a:ext>
            </a:extLst>
          </p:cNvPr>
          <p:cNvSpPr txBox="1">
            <a:spLocks/>
          </p:cNvSpPr>
          <p:nvPr/>
        </p:nvSpPr>
        <p:spPr>
          <a:xfrm>
            <a:off x="98611" y="107380"/>
            <a:ext cx="11994777"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Creditor is Company Reporting</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53127DEF-25BA-A4E2-5E28-5C655A8DF9E3}"/>
              </a:ext>
            </a:extLst>
          </p:cNvPr>
          <p:cNvSpPr/>
          <p:nvPr/>
        </p:nvSpPr>
        <p:spPr>
          <a:xfrm>
            <a:off x="2054905" y="1338461"/>
            <a:ext cx="946285" cy="400751"/>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6EFAE6D-4B41-AD06-5B49-C228BFA62B63}"/>
              </a:ext>
            </a:extLst>
          </p:cNvPr>
          <p:cNvSpPr/>
          <p:nvPr/>
        </p:nvSpPr>
        <p:spPr>
          <a:xfrm>
            <a:off x="1108620" y="3428538"/>
            <a:ext cx="2531051" cy="569721"/>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4385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Date Last Reported</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3926541" y="1075764"/>
            <a:ext cx="860612" cy="6275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3926541" y="3115235"/>
            <a:ext cx="860612" cy="62753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293B5539-7679-B89B-23A5-F96224692C6F}"/>
              </a:ext>
            </a:extLst>
          </p:cNvPr>
          <p:cNvSpPr txBox="1">
            <a:spLocks/>
          </p:cNvSpPr>
          <p:nvPr/>
        </p:nvSpPr>
        <p:spPr>
          <a:xfrm>
            <a:off x="589663" y="5598081"/>
            <a:ext cx="11227396"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Date Last Reported indicates the last time the Creditor Updated Their Information with the CRA</a:t>
            </a:r>
          </a:p>
        </p:txBody>
      </p:sp>
    </p:spTree>
    <p:extLst>
      <p:ext uri="{BB962C8B-B14F-4D97-AF65-F5344CB8AC3E}">
        <p14:creationId xmlns:p14="http://schemas.microsoft.com/office/powerpoint/2010/main" val="17404475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2249623" y="592586"/>
            <a:ext cx="8437987" cy="1107996"/>
          </a:xfrm>
          <a:prstGeom prst="rect">
            <a:avLst/>
          </a:prstGeom>
          <a:noFill/>
        </p:spPr>
        <p:txBody>
          <a:bodyPr wrap="square" rtlCol="0">
            <a:spAutoFit/>
          </a:bodyPr>
          <a:lstStyle/>
          <a:p>
            <a:pPr algn="ctr"/>
            <a:r>
              <a:rPr lang="en-US" sz="6600" dirty="0">
                <a:solidFill>
                  <a:schemeClr val="tx2"/>
                </a:solidFill>
                <a:latin typeface="Bebas Neue" panose="020B0606020202050201" pitchFamily="34" charset="0"/>
              </a:rPr>
              <a:t>History of credit scoring</a:t>
            </a:r>
          </a:p>
        </p:txBody>
      </p:sp>
      <p:sp>
        <p:nvSpPr>
          <p:cNvPr id="2" name="Rectangle 1">
            <a:extLst>
              <a:ext uri="{FF2B5EF4-FFF2-40B4-BE49-F238E27FC236}">
                <a16:creationId xmlns:a16="http://schemas.microsoft.com/office/drawing/2014/main" id="{DB075F79-A6F1-4C72-B5BE-DE4E59B17D34}"/>
              </a:ext>
            </a:extLst>
          </p:cNvPr>
          <p:cNvSpPr/>
          <p:nvPr/>
        </p:nvSpPr>
        <p:spPr>
          <a:xfrm>
            <a:off x="4332514" y="2038871"/>
            <a:ext cx="3526972" cy="4463529"/>
          </a:xfrm>
          <a:prstGeom prst="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0684E4D-9E0D-4C24-8545-D8AD142D2962}"/>
              </a:ext>
            </a:extLst>
          </p:cNvPr>
          <p:cNvPicPr>
            <a:picLocks noChangeAspect="1"/>
          </p:cNvPicPr>
          <p:nvPr/>
        </p:nvPicPr>
        <p:blipFill rotWithShape="1">
          <a:blip r:embed="rId3">
            <a:extLst>
              <a:ext uri="{28A0092B-C50C-407E-A947-70E740481C1C}">
                <a14:useLocalDpi xmlns:a14="http://schemas.microsoft.com/office/drawing/2010/main" val="0"/>
              </a:ext>
            </a:extLst>
          </a:blip>
          <a:srcRect l="34363" r="33591"/>
          <a:stretch/>
        </p:blipFill>
        <p:spPr>
          <a:xfrm>
            <a:off x="5305425" y="2038869"/>
            <a:ext cx="1581150" cy="1842721"/>
          </a:xfrm>
          <a:prstGeom prst="rect">
            <a:avLst/>
          </a:prstGeom>
        </p:spPr>
      </p:pic>
      <p:sp>
        <p:nvSpPr>
          <p:cNvPr id="51" name="TextBox 50">
            <a:extLst>
              <a:ext uri="{FF2B5EF4-FFF2-40B4-BE49-F238E27FC236}">
                <a16:creationId xmlns:a16="http://schemas.microsoft.com/office/drawing/2014/main" id="{0B813B7C-FABA-4351-A1CB-2417F36495FB}"/>
              </a:ext>
            </a:extLst>
          </p:cNvPr>
          <p:cNvSpPr txBox="1"/>
          <p:nvPr/>
        </p:nvSpPr>
        <p:spPr>
          <a:xfrm>
            <a:off x="5477906" y="3815656"/>
            <a:ext cx="1244251" cy="732893"/>
          </a:xfrm>
          <a:prstGeom prst="rect">
            <a:avLst/>
          </a:prstGeom>
          <a:noFill/>
        </p:spPr>
        <p:txBody>
          <a:bodyPr wrap="none" rtlCol="0">
            <a:spAutoFit/>
          </a:bodyPr>
          <a:lstStyle/>
          <a:p>
            <a:pPr algn="ctr">
              <a:lnSpc>
                <a:spcPts val="4500"/>
              </a:lnSpc>
            </a:pPr>
            <a:r>
              <a:rPr lang="en-US" sz="5400" dirty="0">
                <a:solidFill>
                  <a:schemeClr val="bg1"/>
                </a:solidFill>
                <a:latin typeface="Bebas Neue" panose="020B0606020202050201" pitchFamily="34" charset="0"/>
              </a:rPr>
              <a:t>FCRA</a:t>
            </a:r>
          </a:p>
        </p:txBody>
      </p:sp>
      <p:sp>
        <p:nvSpPr>
          <p:cNvPr id="52" name="TextBox 51">
            <a:extLst>
              <a:ext uri="{FF2B5EF4-FFF2-40B4-BE49-F238E27FC236}">
                <a16:creationId xmlns:a16="http://schemas.microsoft.com/office/drawing/2014/main" id="{2ED8765D-D1E4-4CCC-A445-DF80790459E5}"/>
              </a:ext>
            </a:extLst>
          </p:cNvPr>
          <p:cNvSpPr txBox="1"/>
          <p:nvPr/>
        </p:nvSpPr>
        <p:spPr>
          <a:xfrm>
            <a:off x="4661617" y="4442608"/>
            <a:ext cx="2821918" cy="1815882"/>
          </a:xfrm>
          <a:prstGeom prst="rect">
            <a:avLst/>
          </a:prstGeom>
          <a:noFill/>
        </p:spPr>
        <p:txBody>
          <a:bodyPr wrap="square" rtlCol="0">
            <a:spAutoFit/>
          </a:bodyPr>
          <a:lstStyle/>
          <a:p>
            <a:pPr algn="ctr"/>
            <a:r>
              <a:rPr lang="en-US" sz="2800" b="0" i="0" dirty="0">
                <a:solidFill>
                  <a:schemeClr val="bg1"/>
                </a:solidFill>
                <a:effectLst/>
                <a:latin typeface="Cambria Math" panose="02040503050406030204" pitchFamily="18" charset="0"/>
                <a:ea typeface="Cambria Math" panose="02040503050406030204" pitchFamily="18" charset="0"/>
              </a:rPr>
              <a:t>1970 – Fair Credit Reporting Act – Updated in 2003</a:t>
            </a:r>
            <a:endParaRPr lang="en-US" sz="2800" dirty="0">
              <a:solidFill>
                <a:schemeClr val="bg1"/>
              </a:solidFill>
              <a:latin typeface="Century Gothic" panose="020B0502020202020204" pitchFamily="34" charset="0"/>
            </a:endParaRPr>
          </a:p>
        </p:txBody>
      </p:sp>
      <p:sp>
        <p:nvSpPr>
          <p:cNvPr id="53" name="Rectangle 52">
            <a:extLst>
              <a:ext uri="{FF2B5EF4-FFF2-40B4-BE49-F238E27FC236}">
                <a16:creationId xmlns:a16="http://schemas.microsoft.com/office/drawing/2014/main" id="{C075403C-9EE6-4F70-A1C2-E95A75FA0238}"/>
              </a:ext>
            </a:extLst>
          </p:cNvPr>
          <p:cNvSpPr/>
          <p:nvPr/>
        </p:nvSpPr>
        <p:spPr>
          <a:xfrm>
            <a:off x="8178891" y="2038869"/>
            <a:ext cx="3526972" cy="4463529"/>
          </a:xfrm>
          <a:prstGeom prst="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B5DAD66F-D43B-4541-97A9-4CE1AEA15E7B}"/>
              </a:ext>
            </a:extLst>
          </p:cNvPr>
          <p:cNvPicPr>
            <a:picLocks noChangeAspect="1"/>
          </p:cNvPicPr>
          <p:nvPr/>
        </p:nvPicPr>
        <p:blipFill rotWithShape="1">
          <a:blip r:embed="rId3">
            <a:extLst>
              <a:ext uri="{28A0092B-C50C-407E-A947-70E740481C1C}">
                <a14:useLocalDpi xmlns:a14="http://schemas.microsoft.com/office/drawing/2010/main" val="0"/>
              </a:ext>
            </a:extLst>
          </a:blip>
          <a:srcRect l="34363" r="33591"/>
          <a:stretch/>
        </p:blipFill>
        <p:spPr>
          <a:xfrm>
            <a:off x="9151802" y="2038867"/>
            <a:ext cx="1581150" cy="1842721"/>
          </a:xfrm>
          <a:prstGeom prst="rect">
            <a:avLst/>
          </a:prstGeom>
        </p:spPr>
      </p:pic>
      <p:sp>
        <p:nvSpPr>
          <p:cNvPr id="55" name="TextBox 54">
            <a:extLst>
              <a:ext uri="{FF2B5EF4-FFF2-40B4-BE49-F238E27FC236}">
                <a16:creationId xmlns:a16="http://schemas.microsoft.com/office/drawing/2014/main" id="{474F3ECD-2238-41AE-ACA8-1E3600B47AB0}"/>
              </a:ext>
            </a:extLst>
          </p:cNvPr>
          <p:cNvSpPr txBox="1"/>
          <p:nvPr/>
        </p:nvSpPr>
        <p:spPr>
          <a:xfrm>
            <a:off x="9318675" y="3815654"/>
            <a:ext cx="1255472" cy="732893"/>
          </a:xfrm>
          <a:prstGeom prst="rect">
            <a:avLst/>
          </a:prstGeom>
          <a:noFill/>
        </p:spPr>
        <p:txBody>
          <a:bodyPr wrap="none" rtlCol="0">
            <a:spAutoFit/>
          </a:bodyPr>
          <a:lstStyle/>
          <a:p>
            <a:pPr algn="ctr">
              <a:lnSpc>
                <a:spcPts val="4500"/>
              </a:lnSpc>
            </a:pPr>
            <a:r>
              <a:rPr lang="en-US" sz="5400" dirty="0" err="1">
                <a:solidFill>
                  <a:schemeClr val="bg1"/>
                </a:solidFill>
                <a:latin typeface="Bebas Neue" panose="020B0606020202050201" pitchFamily="34" charset="0"/>
              </a:rPr>
              <a:t>ecoa</a:t>
            </a:r>
            <a:endParaRPr lang="en-US" sz="5400" dirty="0">
              <a:solidFill>
                <a:schemeClr val="bg1"/>
              </a:solidFill>
              <a:latin typeface="Bebas Neue" panose="020B0606020202050201" pitchFamily="34" charset="0"/>
            </a:endParaRPr>
          </a:p>
        </p:txBody>
      </p:sp>
      <p:sp>
        <p:nvSpPr>
          <p:cNvPr id="56" name="TextBox 55">
            <a:extLst>
              <a:ext uri="{FF2B5EF4-FFF2-40B4-BE49-F238E27FC236}">
                <a16:creationId xmlns:a16="http://schemas.microsoft.com/office/drawing/2014/main" id="{BB72C0ED-0389-4380-BC3D-E4CBC2320BD5}"/>
              </a:ext>
            </a:extLst>
          </p:cNvPr>
          <p:cNvSpPr txBox="1"/>
          <p:nvPr/>
        </p:nvSpPr>
        <p:spPr>
          <a:xfrm>
            <a:off x="8492181" y="4491511"/>
            <a:ext cx="2976283" cy="1815882"/>
          </a:xfrm>
          <a:prstGeom prst="rect">
            <a:avLst/>
          </a:prstGeom>
          <a:noFill/>
        </p:spPr>
        <p:txBody>
          <a:bodyPr wrap="square" rtlCol="0">
            <a:spAutoFit/>
          </a:bodyPr>
          <a:lstStyle/>
          <a:p>
            <a:pPr algn="ctr"/>
            <a:r>
              <a:rPr lang="en-US" sz="2800" b="0" i="0" dirty="0">
                <a:solidFill>
                  <a:schemeClr val="bg1"/>
                </a:solidFill>
                <a:effectLst/>
                <a:latin typeface="Cambria Math" panose="02040503050406030204" pitchFamily="18" charset="0"/>
                <a:ea typeface="Cambria Math" panose="02040503050406030204" pitchFamily="18" charset="0"/>
              </a:rPr>
              <a:t>1974 - Equal Credit Opportunity Act – No Discrimination</a:t>
            </a:r>
            <a:endParaRPr lang="en-US" sz="2800" dirty="0">
              <a:solidFill>
                <a:schemeClr val="bg1"/>
              </a:solidFill>
              <a:latin typeface="Century Gothic" panose="020B0502020202020204" pitchFamily="34" charset="0"/>
            </a:endParaRPr>
          </a:p>
        </p:txBody>
      </p:sp>
      <p:sp>
        <p:nvSpPr>
          <p:cNvPr id="57" name="Rectangle 56">
            <a:extLst>
              <a:ext uri="{FF2B5EF4-FFF2-40B4-BE49-F238E27FC236}">
                <a16:creationId xmlns:a16="http://schemas.microsoft.com/office/drawing/2014/main" id="{85F52EA4-112A-4767-8CAE-4A336A1AC1D6}"/>
              </a:ext>
            </a:extLst>
          </p:cNvPr>
          <p:cNvSpPr/>
          <p:nvPr/>
        </p:nvSpPr>
        <p:spPr>
          <a:xfrm>
            <a:off x="486137" y="2038867"/>
            <a:ext cx="3526972" cy="4463529"/>
          </a:xfrm>
          <a:prstGeom prst="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9A4DD8A6-9760-4B95-A724-93DCB30168EE}"/>
              </a:ext>
            </a:extLst>
          </p:cNvPr>
          <p:cNvPicPr>
            <a:picLocks noChangeAspect="1"/>
          </p:cNvPicPr>
          <p:nvPr/>
        </p:nvPicPr>
        <p:blipFill rotWithShape="1">
          <a:blip r:embed="rId3">
            <a:extLst>
              <a:ext uri="{28A0092B-C50C-407E-A947-70E740481C1C}">
                <a14:useLocalDpi xmlns:a14="http://schemas.microsoft.com/office/drawing/2010/main" val="0"/>
              </a:ext>
            </a:extLst>
          </a:blip>
          <a:srcRect l="34363" r="33591"/>
          <a:stretch/>
        </p:blipFill>
        <p:spPr>
          <a:xfrm>
            <a:off x="1459048" y="2038865"/>
            <a:ext cx="1581150" cy="1842721"/>
          </a:xfrm>
          <a:prstGeom prst="rect">
            <a:avLst/>
          </a:prstGeom>
        </p:spPr>
      </p:pic>
      <p:sp>
        <p:nvSpPr>
          <p:cNvPr id="59" name="TextBox 58">
            <a:extLst>
              <a:ext uri="{FF2B5EF4-FFF2-40B4-BE49-F238E27FC236}">
                <a16:creationId xmlns:a16="http://schemas.microsoft.com/office/drawing/2014/main" id="{3A327BBB-D972-4FA7-8FD8-F2E33E7B71BD}"/>
              </a:ext>
            </a:extLst>
          </p:cNvPr>
          <p:cNvSpPr txBox="1"/>
          <p:nvPr/>
        </p:nvSpPr>
        <p:spPr>
          <a:xfrm>
            <a:off x="1704466" y="3815652"/>
            <a:ext cx="1098378" cy="732893"/>
          </a:xfrm>
          <a:prstGeom prst="rect">
            <a:avLst/>
          </a:prstGeom>
          <a:noFill/>
        </p:spPr>
        <p:txBody>
          <a:bodyPr wrap="none" rtlCol="0">
            <a:spAutoFit/>
          </a:bodyPr>
          <a:lstStyle/>
          <a:p>
            <a:pPr algn="ctr">
              <a:lnSpc>
                <a:spcPts val="4500"/>
              </a:lnSpc>
            </a:pPr>
            <a:r>
              <a:rPr lang="en-US" sz="5400" dirty="0">
                <a:solidFill>
                  <a:schemeClr val="bg1"/>
                </a:solidFill>
                <a:latin typeface="Bebas Neue" panose="020B0606020202050201" pitchFamily="34" charset="0"/>
              </a:rPr>
              <a:t>fico</a:t>
            </a:r>
          </a:p>
        </p:txBody>
      </p:sp>
      <p:sp>
        <p:nvSpPr>
          <p:cNvPr id="60" name="TextBox 59">
            <a:extLst>
              <a:ext uri="{FF2B5EF4-FFF2-40B4-BE49-F238E27FC236}">
                <a16:creationId xmlns:a16="http://schemas.microsoft.com/office/drawing/2014/main" id="{BC0CDC40-3C86-428E-8394-E1EEA607346F}"/>
              </a:ext>
            </a:extLst>
          </p:cNvPr>
          <p:cNvSpPr txBox="1"/>
          <p:nvPr/>
        </p:nvSpPr>
        <p:spPr>
          <a:xfrm>
            <a:off x="1055958" y="4335826"/>
            <a:ext cx="2387330" cy="1815882"/>
          </a:xfrm>
          <a:prstGeom prst="rect">
            <a:avLst/>
          </a:prstGeom>
          <a:noFill/>
        </p:spPr>
        <p:txBody>
          <a:bodyPr wrap="square" rtlCol="0">
            <a:spAutoFit/>
          </a:bodyPr>
          <a:lstStyle/>
          <a:p>
            <a:pPr algn="ctr"/>
            <a:r>
              <a:rPr lang="en-US" sz="2800" dirty="0">
                <a:solidFill>
                  <a:schemeClr val="bg1"/>
                </a:solidFill>
                <a:latin typeface="Cambria Math" panose="02040503050406030204" pitchFamily="18" charset="0"/>
                <a:ea typeface="Cambria Math" panose="02040503050406030204" pitchFamily="18" charset="0"/>
              </a:rPr>
              <a:t>1956 – FICO Creates First Credit Scoring Model</a:t>
            </a:r>
            <a:endParaRPr 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48566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2" presetClass="entr" presetSubtype="4" fill="hold" grpId="0" nodeType="withEffect">
                                  <p:stCondLst>
                                    <p:cond delay="2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6" presetClass="emph" presetSubtype="0" autoRev="1" fill="hold" grpId="1" nodeType="withEffect">
                                  <p:stCondLst>
                                    <p:cond delay="3000"/>
                                  </p:stCondLst>
                                  <p:childTnLst>
                                    <p:animScale>
                                      <p:cBhvr>
                                        <p:cTn id="13" dur="500" fill="hold"/>
                                        <p:tgtEl>
                                          <p:spTgt spid="2"/>
                                        </p:tgtEl>
                                      </p:cBhvr>
                                      <p:by x="105000" y="105000"/>
                                    </p:animScale>
                                  </p:childTnLst>
                                </p:cTn>
                              </p:par>
                              <p:par>
                                <p:cTn id="14" presetID="1" presetClass="emph" presetSubtype="2" autoRev="1" fill="hold" nodeType="withEffect">
                                  <p:stCondLst>
                                    <p:cond delay="3000"/>
                                  </p:stCondLst>
                                  <p:childTnLst>
                                    <p:animClr clrSpc="rgb" dir="cw">
                                      <p:cBhvr>
                                        <p:cTn id="15" dur="500" fill="hold"/>
                                        <p:tgtEl>
                                          <p:spTgt spid="2"/>
                                        </p:tgtEl>
                                        <p:attrNameLst>
                                          <p:attrName>fillcolor</p:attrName>
                                        </p:attrNameLst>
                                      </p:cBhvr>
                                      <p:to>
                                        <a:srgbClr val="FFC000"/>
                                      </p:to>
                                    </p:animClr>
                                    <p:set>
                                      <p:cBhvr>
                                        <p:cTn id="16" dur="500" fill="hold"/>
                                        <p:tgtEl>
                                          <p:spTgt spid="2"/>
                                        </p:tgtEl>
                                        <p:attrNameLst>
                                          <p:attrName>fill.type</p:attrName>
                                        </p:attrNameLst>
                                      </p:cBhvr>
                                      <p:to>
                                        <p:strVal val="solid"/>
                                      </p:to>
                                    </p:set>
                                    <p:set>
                                      <p:cBhvr>
                                        <p:cTn id="17" dur="500" fill="hold"/>
                                        <p:tgtEl>
                                          <p:spTgt spid="2"/>
                                        </p:tgtEl>
                                        <p:attrNameLst>
                                          <p:attrName>fill.on</p:attrName>
                                        </p:attrNameLst>
                                      </p:cBhvr>
                                      <p:to>
                                        <p:strVal val="true"/>
                                      </p:to>
                                    </p:set>
                                  </p:childTnLst>
                                </p:cTn>
                              </p:par>
                              <p:par>
                                <p:cTn id="18" presetID="10" presetClass="entr" presetSubtype="0" fill="hold" nodeType="withEffect">
                                  <p:stCondLst>
                                    <p:cond delay="30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2" presetClass="entr" presetSubtype="4" fill="hold" grpId="0" nodeType="withEffect">
                                  <p:stCondLst>
                                    <p:cond delay="300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500" fill="hold"/>
                                        <p:tgtEl>
                                          <p:spTgt spid="53"/>
                                        </p:tgtEl>
                                        <p:attrNameLst>
                                          <p:attrName>ppt_x</p:attrName>
                                        </p:attrNameLst>
                                      </p:cBhvr>
                                      <p:tavLst>
                                        <p:tav tm="0">
                                          <p:val>
                                            <p:strVal val="#ppt_x"/>
                                          </p:val>
                                        </p:tav>
                                        <p:tav tm="100000">
                                          <p:val>
                                            <p:strVal val="#ppt_x"/>
                                          </p:val>
                                        </p:tav>
                                      </p:tavLst>
                                    </p:anim>
                                    <p:anim calcmode="lin" valueType="num">
                                      <p:cBhvr additive="base">
                                        <p:cTn id="27" dur="500" fill="hold"/>
                                        <p:tgtEl>
                                          <p:spTgt spid="53"/>
                                        </p:tgtEl>
                                        <p:attrNameLst>
                                          <p:attrName>ppt_y</p:attrName>
                                        </p:attrNameLst>
                                      </p:cBhvr>
                                      <p:tavLst>
                                        <p:tav tm="0">
                                          <p:val>
                                            <p:strVal val="1+#ppt_h/2"/>
                                          </p:val>
                                        </p:tav>
                                        <p:tav tm="100000">
                                          <p:val>
                                            <p:strVal val="#ppt_y"/>
                                          </p:val>
                                        </p:tav>
                                      </p:tavLst>
                                    </p:anim>
                                  </p:childTnLst>
                                </p:cTn>
                              </p:par>
                              <p:par>
                                <p:cTn id="28" presetID="6" presetClass="emph" presetSubtype="0" autoRev="1" fill="hold" grpId="1" nodeType="withEffect">
                                  <p:stCondLst>
                                    <p:cond delay="3500"/>
                                  </p:stCondLst>
                                  <p:childTnLst>
                                    <p:animScale>
                                      <p:cBhvr>
                                        <p:cTn id="29" dur="500" fill="hold"/>
                                        <p:tgtEl>
                                          <p:spTgt spid="53"/>
                                        </p:tgtEl>
                                      </p:cBhvr>
                                      <p:by x="105000" y="105000"/>
                                    </p:animScale>
                                  </p:childTnLst>
                                </p:cTn>
                              </p:par>
                              <p:par>
                                <p:cTn id="30" presetID="1" presetClass="emph" presetSubtype="2" autoRev="1" fill="hold" nodeType="withEffect">
                                  <p:stCondLst>
                                    <p:cond delay="3500"/>
                                  </p:stCondLst>
                                  <p:childTnLst>
                                    <p:animClr clrSpc="rgb" dir="cw">
                                      <p:cBhvr>
                                        <p:cTn id="31" dur="500" fill="hold"/>
                                        <p:tgtEl>
                                          <p:spTgt spid="53"/>
                                        </p:tgtEl>
                                        <p:attrNameLst>
                                          <p:attrName>fillcolor</p:attrName>
                                        </p:attrNameLst>
                                      </p:cBhvr>
                                      <p:to>
                                        <a:srgbClr val="FFC000"/>
                                      </p:to>
                                    </p:animClr>
                                    <p:set>
                                      <p:cBhvr>
                                        <p:cTn id="32" dur="500" fill="hold"/>
                                        <p:tgtEl>
                                          <p:spTgt spid="53"/>
                                        </p:tgtEl>
                                        <p:attrNameLst>
                                          <p:attrName>fill.type</p:attrName>
                                        </p:attrNameLst>
                                      </p:cBhvr>
                                      <p:to>
                                        <p:strVal val="solid"/>
                                      </p:to>
                                    </p:set>
                                    <p:set>
                                      <p:cBhvr>
                                        <p:cTn id="33" dur="500" fill="hold"/>
                                        <p:tgtEl>
                                          <p:spTgt spid="53"/>
                                        </p:tgtEl>
                                        <p:attrNameLst>
                                          <p:attrName>fill.on</p:attrName>
                                        </p:attrNameLst>
                                      </p:cBhvr>
                                      <p:to>
                                        <p:strVal val="true"/>
                                      </p:to>
                                    </p:set>
                                  </p:childTnLst>
                                </p:cTn>
                              </p:par>
                              <p:par>
                                <p:cTn id="34" presetID="10" presetClass="entr" presetSubtype="0" fill="hold" nodeType="withEffect">
                                  <p:stCondLst>
                                    <p:cond delay="350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grpId="0" nodeType="withEffect">
                                  <p:stCondLst>
                                    <p:cond delay="350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2" presetClass="entr" presetSubtype="4" fill="hold" grpId="0" nodeType="withEffect">
                                  <p:stCondLst>
                                    <p:cond delay="350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ppt_x"/>
                                          </p:val>
                                        </p:tav>
                                        <p:tav tm="100000">
                                          <p:val>
                                            <p:strVal val="#ppt_x"/>
                                          </p:val>
                                        </p:tav>
                                      </p:tavLst>
                                    </p:anim>
                                    <p:anim calcmode="lin" valueType="num">
                                      <p:cBhvr additive="base">
                                        <p:cTn id="43" dur="500" fill="hold"/>
                                        <p:tgtEl>
                                          <p:spTgt spid="57"/>
                                        </p:tgtEl>
                                        <p:attrNameLst>
                                          <p:attrName>ppt_y</p:attrName>
                                        </p:attrNameLst>
                                      </p:cBhvr>
                                      <p:tavLst>
                                        <p:tav tm="0">
                                          <p:val>
                                            <p:strVal val="1+#ppt_h/2"/>
                                          </p:val>
                                        </p:tav>
                                        <p:tav tm="100000">
                                          <p:val>
                                            <p:strVal val="#ppt_y"/>
                                          </p:val>
                                        </p:tav>
                                      </p:tavLst>
                                    </p:anim>
                                  </p:childTnLst>
                                </p:cTn>
                              </p:par>
                              <p:par>
                                <p:cTn id="44" presetID="6" presetClass="emph" presetSubtype="0" autoRev="1" fill="hold" grpId="1" nodeType="withEffect">
                                  <p:stCondLst>
                                    <p:cond delay="4000"/>
                                  </p:stCondLst>
                                  <p:childTnLst>
                                    <p:animScale>
                                      <p:cBhvr>
                                        <p:cTn id="45" dur="500" fill="hold"/>
                                        <p:tgtEl>
                                          <p:spTgt spid="57"/>
                                        </p:tgtEl>
                                      </p:cBhvr>
                                      <p:by x="105000" y="105000"/>
                                    </p:animScale>
                                  </p:childTnLst>
                                </p:cTn>
                              </p:par>
                              <p:par>
                                <p:cTn id="46" presetID="1" presetClass="emph" presetSubtype="2" autoRev="1" fill="hold" nodeType="withEffect">
                                  <p:stCondLst>
                                    <p:cond delay="4000"/>
                                  </p:stCondLst>
                                  <p:childTnLst>
                                    <p:animClr clrSpc="rgb" dir="cw">
                                      <p:cBhvr>
                                        <p:cTn id="47" dur="500" fill="hold"/>
                                        <p:tgtEl>
                                          <p:spTgt spid="57"/>
                                        </p:tgtEl>
                                        <p:attrNameLst>
                                          <p:attrName>fillcolor</p:attrName>
                                        </p:attrNameLst>
                                      </p:cBhvr>
                                      <p:to>
                                        <a:srgbClr val="FFC000"/>
                                      </p:to>
                                    </p:animClr>
                                    <p:set>
                                      <p:cBhvr>
                                        <p:cTn id="48" dur="500" fill="hold"/>
                                        <p:tgtEl>
                                          <p:spTgt spid="57"/>
                                        </p:tgtEl>
                                        <p:attrNameLst>
                                          <p:attrName>fill.type</p:attrName>
                                        </p:attrNameLst>
                                      </p:cBhvr>
                                      <p:to>
                                        <p:strVal val="solid"/>
                                      </p:to>
                                    </p:set>
                                    <p:set>
                                      <p:cBhvr>
                                        <p:cTn id="49" dur="500" fill="hold"/>
                                        <p:tgtEl>
                                          <p:spTgt spid="57"/>
                                        </p:tgtEl>
                                        <p:attrNameLst>
                                          <p:attrName>fill.on</p:attrName>
                                        </p:attrNameLst>
                                      </p:cBhvr>
                                      <p:to>
                                        <p:strVal val="true"/>
                                      </p:to>
                                    </p:set>
                                  </p:childTnLst>
                                </p:cTn>
                              </p:par>
                              <p:par>
                                <p:cTn id="50" presetID="10" presetClass="entr" presetSubtype="0" fill="hold" nodeType="withEffect">
                                  <p:stCondLst>
                                    <p:cond delay="400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400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42" presetClass="entr" presetSubtype="0" fill="hold" grpId="0" nodeType="withEffect">
                                  <p:stCondLst>
                                    <p:cond delay="425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1000"/>
                                        <p:tgtEl>
                                          <p:spTgt spid="60"/>
                                        </p:tgtEl>
                                      </p:cBhvr>
                                    </p:animEffect>
                                    <p:anim calcmode="lin" valueType="num">
                                      <p:cBhvr>
                                        <p:cTn id="59" dur="1000" fill="hold"/>
                                        <p:tgtEl>
                                          <p:spTgt spid="60"/>
                                        </p:tgtEl>
                                        <p:attrNameLst>
                                          <p:attrName>ppt_x</p:attrName>
                                        </p:attrNameLst>
                                      </p:cBhvr>
                                      <p:tavLst>
                                        <p:tav tm="0">
                                          <p:val>
                                            <p:strVal val="#ppt_x"/>
                                          </p:val>
                                        </p:tav>
                                        <p:tav tm="100000">
                                          <p:val>
                                            <p:strVal val="#ppt_x"/>
                                          </p:val>
                                        </p:tav>
                                      </p:tavLst>
                                    </p:anim>
                                    <p:anim calcmode="lin" valueType="num">
                                      <p:cBhvr>
                                        <p:cTn id="60" dur="1000" fill="hold"/>
                                        <p:tgtEl>
                                          <p:spTgt spid="60"/>
                                        </p:tgtEl>
                                        <p:attrNameLst>
                                          <p:attrName>ppt_y</p:attrName>
                                        </p:attrNameLst>
                                      </p:cBhvr>
                                      <p:tavLst>
                                        <p:tav tm="0">
                                          <p:val>
                                            <p:strVal val="#ppt_y+.1"/>
                                          </p:val>
                                        </p:tav>
                                        <p:tav tm="100000">
                                          <p:val>
                                            <p:strVal val="#ppt_y"/>
                                          </p:val>
                                        </p:tav>
                                      </p:tavLst>
                                    </p:anim>
                                  </p:childTnLst>
                                </p:cTn>
                              </p:par>
                              <p:par>
                                <p:cTn id="61" presetID="26" presetClass="emph" presetSubtype="0" fill="hold" nodeType="withEffect">
                                  <p:stCondLst>
                                    <p:cond delay="4500"/>
                                  </p:stCondLst>
                                  <p:childTnLst>
                                    <p:animEffect transition="out" filter="fade">
                                      <p:cBhvr>
                                        <p:cTn id="62" dur="500" tmFilter="0, 0; .2, .5; .8, .5; 1, 0"/>
                                        <p:tgtEl>
                                          <p:spTgt spid="58"/>
                                        </p:tgtEl>
                                      </p:cBhvr>
                                    </p:animEffect>
                                    <p:animScale>
                                      <p:cBhvr>
                                        <p:cTn id="63" dur="250" autoRev="1" fill="hold"/>
                                        <p:tgtEl>
                                          <p:spTgt spid="58"/>
                                        </p:tgtEl>
                                      </p:cBhvr>
                                      <p:by x="105000" y="105000"/>
                                    </p:animScale>
                                  </p:childTnLst>
                                </p:cTn>
                              </p:par>
                              <p:par>
                                <p:cTn id="64" presetID="26" presetClass="emph" presetSubtype="0" fill="hold" grpId="1" nodeType="withEffect">
                                  <p:stCondLst>
                                    <p:cond delay="4500"/>
                                  </p:stCondLst>
                                  <p:childTnLst>
                                    <p:animEffect transition="out" filter="fade">
                                      <p:cBhvr>
                                        <p:cTn id="65" dur="500" tmFilter="0, 0; .2, .5; .8, .5; 1, 0"/>
                                        <p:tgtEl>
                                          <p:spTgt spid="59"/>
                                        </p:tgtEl>
                                      </p:cBhvr>
                                    </p:animEffect>
                                    <p:animScale>
                                      <p:cBhvr>
                                        <p:cTn id="66" dur="250" autoRev="1" fill="hold"/>
                                        <p:tgtEl>
                                          <p:spTgt spid="59"/>
                                        </p:tgtEl>
                                      </p:cBhvr>
                                      <p:by x="105000" y="105000"/>
                                    </p:animScale>
                                  </p:childTnLst>
                                </p:cTn>
                              </p:par>
                              <p:par>
                                <p:cTn id="67" presetID="42" presetClass="entr" presetSubtype="0" fill="hold" grpId="0" nodeType="withEffect">
                                  <p:stCondLst>
                                    <p:cond delay="375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1000"/>
                                        <p:tgtEl>
                                          <p:spTgt spid="56"/>
                                        </p:tgtEl>
                                      </p:cBhvr>
                                    </p:animEffect>
                                    <p:anim calcmode="lin" valueType="num">
                                      <p:cBhvr>
                                        <p:cTn id="70" dur="1000" fill="hold"/>
                                        <p:tgtEl>
                                          <p:spTgt spid="56"/>
                                        </p:tgtEl>
                                        <p:attrNameLst>
                                          <p:attrName>ppt_x</p:attrName>
                                        </p:attrNameLst>
                                      </p:cBhvr>
                                      <p:tavLst>
                                        <p:tav tm="0">
                                          <p:val>
                                            <p:strVal val="#ppt_x"/>
                                          </p:val>
                                        </p:tav>
                                        <p:tav tm="100000">
                                          <p:val>
                                            <p:strVal val="#ppt_x"/>
                                          </p:val>
                                        </p:tav>
                                      </p:tavLst>
                                    </p:anim>
                                    <p:anim calcmode="lin" valueType="num">
                                      <p:cBhvr>
                                        <p:cTn id="71" dur="1000" fill="hold"/>
                                        <p:tgtEl>
                                          <p:spTgt spid="56"/>
                                        </p:tgtEl>
                                        <p:attrNameLst>
                                          <p:attrName>ppt_y</p:attrName>
                                        </p:attrNameLst>
                                      </p:cBhvr>
                                      <p:tavLst>
                                        <p:tav tm="0">
                                          <p:val>
                                            <p:strVal val="#ppt_y+.1"/>
                                          </p:val>
                                        </p:tav>
                                        <p:tav tm="100000">
                                          <p:val>
                                            <p:strVal val="#ppt_y"/>
                                          </p:val>
                                        </p:tav>
                                      </p:tavLst>
                                    </p:anim>
                                  </p:childTnLst>
                                </p:cTn>
                              </p:par>
                              <p:par>
                                <p:cTn id="72" presetID="26" presetClass="emph" presetSubtype="0" fill="hold" nodeType="withEffect">
                                  <p:stCondLst>
                                    <p:cond delay="4000"/>
                                  </p:stCondLst>
                                  <p:childTnLst>
                                    <p:animEffect transition="out" filter="fade">
                                      <p:cBhvr>
                                        <p:cTn id="73" dur="500" tmFilter="0, 0; .2, .5; .8, .5; 1, 0"/>
                                        <p:tgtEl>
                                          <p:spTgt spid="54"/>
                                        </p:tgtEl>
                                      </p:cBhvr>
                                    </p:animEffect>
                                    <p:animScale>
                                      <p:cBhvr>
                                        <p:cTn id="74" dur="250" autoRev="1" fill="hold"/>
                                        <p:tgtEl>
                                          <p:spTgt spid="54"/>
                                        </p:tgtEl>
                                      </p:cBhvr>
                                      <p:by x="105000" y="105000"/>
                                    </p:animScale>
                                  </p:childTnLst>
                                </p:cTn>
                              </p:par>
                              <p:par>
                                <p:cTn id="75" presetID="26" presetClass="emph" presetSubtype="0" fill="hold" grpId="1" nodeType="withEffect">
                                  <p:stCondLst>
                                    <p:cond delay="4000"/>
                                  </p:stCondLst>
                                  <p:childTnLst>
                                    <p:animEffect transition="out" filter="fade">
                                      <p:cBhvr>
                                        <p:cTn id="76" dur="500" tmFilter="0, 0; .2, .5; .8, .5; 1, 0"/>
                                        <p:tgtEl>
                                          <p:spTgt spid="55"/>
                                        </p:tgtEl>
                                      </p:cBhvr>
                                    </p:animEffect>
                                    <p:animScale>
                                      <p:cBhvr>
                                        <p:cTn id="77" dur="250" autoRev="1" fill="hold"/>
                                        <p:tgtEl>
                                          <p:spTgt spid="55"/>
                                        </p:tgtEl>
                                      </p:cBhvr>
                                      <p:by x="105000" y="105000"/>
                                    </p:animScale>
                                  </p:childTnLst>
                                </p:cTn>
                              </p:par>
                              <p:par>
                                <p:cTn id="78" presetID="42" presetClass="entr" presetSubtype="0" fill="hold" grpId="0" nodeType="withEffect">
                                  <p:stCondLst>
                                    <p:cond delay="325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1000"/>
                                        <p:tgtEl>
                                          <p:spTgt spid="52"/>
                                        </p:tgtEl>
                                      </p:cBhvr>
                                    </p:animEffect>
                                    <p:anim calcmode="lin" valueType="num">
                                      <p:cBhvr>
                                        <p:cTn id="81" dur="1000" fill="hold"/>
                                        <p:tgtEl>
                                          <p:spTgt spid="52"/>
                                        </p:tgtEl>
                                        <p:attrNameLst>
                                          <p:attrName>ppt_x</p:attrName>
                                        </p:attrNameLst>
                                      </p:cBhvr>
                                      <p:tavLst>
                                        <p:tav tm="0">
                                          <p:val>
                                            <p:strVal val="#ppt_x"/>
                                          </p:val>
                                        </p:tav>
                                        <p:tav tm="100000">
                                          <p:val>
                                            <p:strVal val="#ppt_x"/>
                                          </p:val>
                                        </p:tav>
                                      </p:tavLst>
                                    </p:anim>
                                    <p:anim calcmode="lin" valueType="num">
                                      <p:cBhvr>
                                        <p:cTn id="82" dur="1000" fill="hold"/>
                                        <p:tgtEl>
                                          <p:spTgt spid="52"/>
                                        </p:tgtEl>
                                        <p:attrNameLst>
                                          <p:attrName>ppt_y</p:attrName>
                                        </p:attrNameLst>
                                      </p:cBhvr>
                                      <p:tavLst>
                                        <p:tav tm="0">
                                          <p:val>
                                            <p:strVal val="#ppt_y+.1"/>
                                          </p:val>
                                        </p:tav>
                                        <p:tav tm="100000">
                                          <p:val>
                                            <p:strVal val="#ppt_y"/>
                                          </p:val>
                                        </p:tav>
                                      </p:tavLst>
                                    </p:anim>
                                  </p:childTnLst>
                                </p:cTn>
                              </p:par>
                              <p:par>
                                <p:cTn id="83" presetID="26" presetClass="emph" presetSubtype="0" fill="hold" nodeType="withEffect">
                                  <p:stCondLst>
                                    <p:cond delay="3500"/>
                                  </p:stCondLst>
                                  <p:childTnLst>
                                    <p:animEffect transition="out" filter="fade">
                                      <p:cBhvr>
                                        <p:cTn id="84" dur="500" tmFilter="0, 0; .2, .5; .8, .5; 1, 0"/>
                                        <p:tgtEl>
                                          <p:spTgt spid="50"/>
                                        </p:tgtEl>
                                      </p:cBhvr>
                                    </p:animEffect>
                                    <p:animScale>
                                      <p:cBhvr>
                                        <p:cTn id="85" dur="250" autoRev="1" fill="hold"/>
                                        <p:tgtEl>
                                          <p:spTgt spid="50"/>
                                        </p:tgtEl>
                                      </p:cBhvr>
                                      <p:by x="105000" y="105000"/>
                                    </p:animScale>
                                  </p:childTnLst>
                                </p:cTn>
                              </p:par>
                              <p:par>
                                <p:cTn id="86" presetID="26" presetClass="emph" presetSubtype="0" fill="hold" grpId="1" nodeType="withEffect">
                                  <p:stCondLst>
                                    <p:cond delay="3500"/>
                                  </p:stCondLst>
                                  <p:childTnLst>
                                    <p:animEffect transition="out" filter="fade">
                                      <p:cBhvr>
                                        <p:cTn id="87" dur="500" tmFilter="0, 0; .2, .5; .8, .5; 1, 0"/>
                                        <p:tgtEl>
                                          <p:spTgt spid="51"/>
                                        </p:tgtEl>
                                      </p:cBhvr>
                                    </p:animEffect>
                                    <p:animScale>
                                      <p:cBhvr>
                                        <p:cTn id="88"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51" grpId="0"/>
      <p:bldP spid="51" grpId="1"/>
      <p:bldP spid="52" grpId="0"/>
      <p:bldP spid="53" grpId="0" animBg="1"/>
      <p:bldP spid="53" grpId="1" animBg="1"/>
      <p:bldP spid="55" grpId="0"/>
      <p:bldP spid="55" grpId="1"/>
      <p:bldP spid="56" grpId="0"/>
      <p:bldP spid="57" grpId="0" animBg="1"/>
      <p:bldP spid="57" grpId="1" animBg="1"/>
      <p:bldP spid="59" grpId="0"/>
      <p:bldP spid="59" grpId="1"/>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Date Opened</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4787153" y="965853"/>
            <a:ext cx="860612" cy="45953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4876800" y="3236258"/>
            <a:ext cx="681318" cy="36395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293B5539-7679-B89B-23A5-F96224692C6F}"/>
              </a:ext>
            </a:extLst>
          </p:cNvPr>
          <p:cNvSpPr txBox="1">
            <a:spLocks/>
          </p:cNvSpPr>
          <p:nvPr/>
        </p:nvSpPr>
        <p:spPr>
          <a:xfrm>
            <a:off x="589663" y="5598081"/>
            <a:ext cx="11227396"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Date Opened is when that particular creditor took ownership of the debt.</a:t>
            </a:r>
          </a:p>
        </p:txBody>
      </p:sp>
    </p:spTree>
    <p:extLst>
      <p:ext uri="{BB962C8B-B14F-4D97-AF65-F5344CB8AC3E}">
        <p14:creationId xmlns:p14="http://schemas.microsoft.com/office/powerpoint/2010/main" val="9547052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DLA or Date of Last Activity</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4787152" y="1346548"/>
            <a:ext cx="770965" cy="45953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4876799" y="3523129"/>
            <a:ext cx="681318" cy="26982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293B5539-7679-B89B-23A5-F96224692C6F}"/>
              </a:ext>
            </a:extLst>
          </p:cNvPr>
          <p:cNvSpPr txBox="1">
            <a:spLocks/>
          </p:cNvSpPr>
          <p:nvPr/>
        </p:nvSpPr>
        <p:spPr>
          <a:xfrm>
            <a:off x="589663" y="5598081"/>
            <a:ext cx="11227396"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DLA or Date of Last Activity indicates the last time a Payment was Made on the Account.</a:t>
            </a:r>
          </a:p>
        </p:txBody>
      </p:sp>
    </p:spTree>
    <p:extLst>
      <p:ext uri="{BB962C8B-B14F-4D97-AF65-F5344CB8AC3E}">
        <p14:creationId xmlns:p14="http://schemas.microsoft.com/office/powerpoint/2010/main" val="2022385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latin typeface="Bebas Neue" panose="020B0606020202050201" pitchFamily="34" charset="0"/>
              </a:rPr>
              <a:t>High Credit or Limit</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5535705" y="923365"/>
            <a:ext cx="1120589"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5974976" y="2572869"/>
            <a:ext cx="681318" cy="30480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293B5539-7679-B89B-23A5-F96224692C6F}"/>
              </a:ext>
            </a:extLst>
          </p:cNvPr>
          <p:cNvSpPr txBox="1">
            <a:spLocks/>
          </p:cNvSpPr>
          <p:nvPr/>
        </p:nvSpPr>
        <p:spPr>
          <a:xfrm>
            <a:off x="589663" y="5053251"/>
            <a:ext cx="11227396" cy="180474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High Credit or Limit indicates either the total amount of credit that the client is being extended OR the highest dollar amount has ever been charged on that account</a:t>
            </a:r>
          </a:p>
        </p:txBody>
      </p:sp>
    </p:spTree>
    <p:extLst>
      <p:ext uri="{BB962C8B-B14F-4D97-AF65-F5344CB8AC3E}">
        <p14:creationId xmlns:p14="http://schemas.microsoft.com/office/powerpoint/2010/main" val="3582964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latin typeface="Bebas Neue" panose="020B0606020202050201" pitchFamily="34" charset="0"/>
              </a:rPr>
              <a:t>Account Type</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5535705" y="1310817"/>
            <a:ext cx="1120589"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5997387" y="2761128"/>
            <a:ext cx="681318" cy="28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293B5539-7679-B89B-23A5-F96224692C6F}"/>
              </a:ext>
            </a:extLst>
          </p:cNvPr>
          <p:cNvSpPr txBox="1">
            <a:spLocks/>
          </p:cNvSpPr>
          <p:nvPr/>
        </p:nvSpPr>
        <p:spPr>
          <a:xfrm>
            <a:off x="589663" y="5325666"/>
            <a:ext cx="11227396"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Account Type indicates what the format of the loan/line of credit is such as Instalment, Revolving, Mortgage, etc.</a:t>
            </a:r>
          </a:p>
        </p:txBody>
      </p:sp>
    </p:spTree>
    <p:extLst>
      <p:ext uri="{BB962C8B-B14F-4D97-AF65-F5344CB8AC3E}">
        <p14:creationId xmlns:p14="http://schemas.microsoft.com/office/powerpoint/2010/main" val="42075816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lineitems.png">
            <a:extLst>
              <a:ext uri="{FF2B5EF4-FFF2-40B4-BE49-F238E27FC236}">
                <a16:creationId xmlns:a16="http://schemas.microsoft.com/office/drawing/2014/main" id="{FC00544F-EF53-3E1E-7074-AF6A73E0B196}"/>
              </a:ext>
            </a:extLst>
          </p:cNvPr>
          <p:cNvPicPr>
            <a:picLocks noChangeAspect="1"/>
          </p:cNvPicPr>
          <p:nvPr/>
        </p:nvPicPr>
        <p:blipFill>
          <a:blip r:embed="rId2" cstate="print"/>
          <a:stretch>
            <a:fillRect/>
          </a:stretch>
        </p:blipFill>
        <p:spPr>
          <a:xfrm>
            <a:off x="851647" y="965853"/>
            <a:ext cx="10965412" cy="5149376"/>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98611" y="12562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latin typeface="Bebas Neue" panose="020B0606020202050201" pitchFamily="34" charset="0"/>
              </a:rPr>
              <a:t>Payment Terms &amp; History</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6557682" y="914035"/>
            <a:ext cx="1120589"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6714564" y="1416058"/>
            <a:ext cx="681318" cy="28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D582F8-F1DE-B830-5C6C-D641FC83F54F}"/>
              </a:ext>
            </a:extLst>
          </p:cNvPr>
          <p:cNvSpPr/>
          <p:nvPr/>
        </p:nvSpPr>
        <p:spPr>
          <a:xfrm>
            <a:off x="7678271" y="1149213"/>
            <a:ext cx="829236"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DFC9B8E-105D-51CB-1268-AF6F65C40A07}"/>
              </a:ext>
            </a:extLst>
          </p:cNvPr>
          <p:cNvSpPr/>
          <p:nvPr/>
        </p:nvSpPr>
        <p:spPr>
          <a:xfrm>
            <a:off x="9041693" y="1149213"/>
            <a:ext cx="1240825"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AC9375D-CBE9-6E2B-A7E8-B0E07BCD8470}"/>
              </a:ext>
            </a:extLst>
          </p:cNvPr>
          <p:cNvSpPr txBox="1"/>
          <p:nvPr/>
        </p:nvSpPr>
        <p:spPr>
          <a:xfrm>
            <a:off x="1024838" y="5088917"/>
            <a:ext cx="10619029" cy="1710095"/>
          </a:xfrm>
          <a:prstGeom prst="roundRect">
            <a:avLst>
              <a:gd name="adj" fmla="val 8350"/>
            </a:avLst>
          </a:prstGeom>
          <a:solidFill>
            <a:schemeClr val="accent2"/>
          </a:solidFill>
          <a:ln w="19050">
            <a:solidFill>
              <a:srgbClr val="FFFFFF"/>
            </a:solidFill>
          </a:ln>
        </p:spPr>
        <p:txBody>
          <a:bodyPr wrap="square" lIns="76200" tIns="76200" rIns="76200" bIns="76200" rtlCol="0" anchor="ctr">
            <a:spAutoFit/>
          </a:bodyPr>
          <a:lstStyle/>
          <a:p>
            <a:pPr marL="285750" indent="-285750">
              <a:buClr>
                <a:schemeClr val="bg1"/>
              </a:buClr>
              <a:buFont typeface="Arial" pitchFamily="34" charset="0"/>
              <a:buChar char="▪"/>
            </a:pPr>
            <a:r>
              <a:rPr lang="en-IN" sz="2400" b="1" dirty="0">
                <a:solidFill>
                  <a:schemeClr val="bg1"/>
                </a:solidFill>
                <a:latin typeface="+mj-lt"/>
              </a:rPr>
              <a:t>Balance indicates how much was owed at last report by the Creditor</a:t>
            </a:r>
          </a:p>
          <a:p>
            <a:pPr marL="285750" indent="-285750">
              <a:buClr>
                <a:schemeClr val="bg1"/>
              </a:buClr>
              <a:buFont typeface="Arial" pitchFamily="34" charset="0"/>
              <a:buChar char="▪"/>
            </a:pPr>
            <a:r>
              <a:rPr lang="en-IN" sz="2400" b="1" dirty="0">
                <a:solidFill>
                  <a:schemeClr val="bg1"/>
                </a:solidFill>
                <a:latin typeface="+mj-lt"/>
              </a:rPr>
              <a:t>Terms shows the payment amount and the length of the contract</a:t>
            </a:r>
          </a:p>
          <a:p>
            <a:pPr marL="285750" indent="-285750">
              <a:buClr>
                <a:schemeClr val="bg1"/>
              </a:buClr>
              <a:buFont typeface="Arial" pitchFamily="34" charset="0"/>
              <a:buChar char="▪"/>
            </a:pPr>
            <a:r>
              <a:rPr lang="en-IN" sz="2400" b="1" dirty="0">
                <a:solidFill>
                  <a:schemeClr val="bg1"/>
                </a:solidFill>
                <a:latin typeface="+mj-lt"/>
              </a:rPr>
              <a:t>Past Due will show if the account is currently behind on payments</a:t>
            </a:r>
          </a:p>
          <a:p>
            <a:pPr marL="285750" indent="-285750">
              <a:buClr>
                <a:schemeClr val="bg1"/>
              </a:buClr>
              <a:buFont typeface="Arial" pitchFamily="34" charset="0"/>
              <a:buChar char="▪"/>
            </a:pPr>
            <a:r>
              <a:rPr lang="en-IN" sz="2400" b="1" dirty="0">
                <a:solidFill>
                  <a:schemeClr val="bg1"/>
                </a:solidFill>
                <a:latin typeface="+mj-lt"/>
              </a:rPr>
              <a:t>30,60,90 will show how far delinquent the account has gone in the past</a:t>
            </a:r>
          </a:p>
        </p:txBody>
      </p:sp>
    </p:spTree>
    <p:extLst>
      <p:ext uri="{BB962C8B-B14F-4D97-AF65-F5344CB8AC3E}">
        <p14:creationId xmlns:p14="http://schemas.microsoft.com/office/powerpoint/2010/main" val="15070652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nagit_SNG852">
            <a:extLst>
              <a:ext uri="{FF2B5EF4-FFF2-40B4-BE49-F238E27FC236}">
                <a16:creationId xmlns:a16="http://schemas.microsoft.com/office/drawing/2014/main" id="{D7CB21E7-3FAD-7861-404C-EF37F6EBC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1" y="1149213"/>
            <a:ext cx="11613958" cy="4965587"/>
          </a:xfrm>
          <a:prstGeom prst="rect">
            <a:avLst/>
          </a:prstGeom>
        </p:spPr>
      </p:pic>
      <p:sp>
        <p:nvSpPr>
          <p:cNvPr id="3" name="Text Placeholder 1">
            <a:extLst>
              <a:ext uri="{FF2B5EF4-FFF2-40B4-BE49-F238E27FC236}">
                <a16:creationId xmlns:a16="http://schemas.microsoft.com/office/drawing/2014/main" id="{4CC66D74-FD8B-8A55-3965-FD467DFE04DC}"/>
              </a:ext>
            </a:extLst>
          </p:cNvPr>
          <p:cNvSpPr txBox="1">
            <a:spLocks/>
          </p:cNvSpPr>
          <p:nvPr/>
        </p:nvSpPr>
        <p:spPr>
          <a:xfrm>
            <a:off x="-117052" y="113343"/>
            <a:ext cx="12093389"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latin typeface="Bebas Neue" panose="020B0606020202050201" pitchFamily="34" charset="0"/>
              </a:rPr>
              <a:t>Manner of Payment (MOP)</a:t>
            </a:r>
            <a:endParaRPr lang="en-US" sz="5400" dirty="0">
              <a:solidFill>
                <a:schemeClr val="tx2"/>
              </a:solidFill>
              <a:latin typeface="Bebas Neue" panose="020B0606020202050201" pitchFamily="34" charset="0"/>
            </a:endParaRPr>
          </a:p>
        </p:txBody>
      </p:sp>
      <p:sp>
        <p:nvSpPr>
          <p:cNvPr id="4" name="Oval 3">
            <a:extLst>
              <a:ext uri="{FF2B5EF4-FFF2-40B4-BE49-F238E27FC236}">
                <a16:creationId xmlns:a16="http://schemas.microsoft.com/office/drawing/2014/main" id="{C66106E6-BF00-5F62-8A1A-8B4606A81870}"/>
              </a:ext>
            </a:extLst>
          </p:cNvPr>
          <p:cNvSpPr/>
          <p:nvPr/>
        </p:nvSpPr>
        <p:spPr>
          <a:xfrm>
            <a:off x="6430933" y="2577991"/>
            <a:ext cx="1120589"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AE5BD-F07F-70B9-C796-456DFBC07C1E}"/>
              </a:ext>
            </a:extLst>
          </p:cNvPr>
          <p:cNvSpPr/>
          <p:nvPr/>
        </p:nvSpPr>
        <p:spPr>
          <a:xfrm>
            <a:off x="6515387" y="3512921"/>
            <a:ext cx="681318" cy="2868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D582F8-F1DE-B830-5C6C-D641FC83F54F}"/>
              </a:ext>
            </a:extLst>
          </p:cNvPr>
          <p:cNvSpPr/>
          <p:nvPr/>
        </p:nvSpPr>
        <p:spPr>
          <a:xfrm>
            <a:off x="7288040" y="4119328"/>
            <a:ext cx="1753653" cy="86913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DFC9B8E-105D-51CB-1268-AF6F65C40A07}"/>
              </a:ext>
            </a:extLst>
          </p:cNvPr>
          <p:cNvSpPr/>
          <p:nvPr/>
        </p:nvSpPr>
        <p:spPr>
          <a:xfrm>
            <a:off x="9041693" y="1149213"/>
            <a:ext cx="1240825" cy="50202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1272C8E4-3CDB-6BFB-B70C-AFAA936B5F9B}"/>
              </a:ext>
            </a:extLst>
          </p:cNvPr>
          <p:cNvSpPr txBox="1">
            <a:spLocks/>
          </p:cNvSpPr>
          <p:nvPr/>
        </p:nvSpPr>
        <p:spPr>
          <a:xfrm>
            <a:off x="2264376" y="5708787"/>
            <a:ext cx="8139953"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Manner of Payment (MOP) Ratings determine the current status of the account.</a:t>
            </a:r>
          </a:p>
        </p:txBody>
      </p:sp>
    </p:spTree>
    <p:extLst>
      <p:ext uri="{BB962C8B-B14F-4D97-AF65-F5344CB8AC3E}">
        <p14:creationId xmlns:p14="http://schemas.microsoft.com/office/powerpoint/2010/main" val="2528799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5F5308-DB35-620D-FB19-342BEBC56D87}"/>
              </a:ext>
            </a:extLst>
          </p:cNvPr>
          <p:cNvSpPr txBox="1">
            <a:spLocks/>
          </p:cNvSpPr>
          <p:nvPr/>
        </p:nvSpPr>
        <p:spPr>
          <a:xfrm>
            <a:off x="5105348" y="737113"/>
            <a:ext cx="4531930"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tx2"/>
                </a:solidFill>
                <a:latin typeface="Bebas Neue" panose="020B0606020202050201" pitchFamily="34" charset="0"/>
              </a:rPr>
              <a:t>MOP Coding</a:t>
            </a:r>
            <a:endParaRPr lang="en-US" sz="5400" dirty="0">
              <a:solidFill>
                <a:schemeClr val="tx2"/>
              </a:solidFill>
              <a:latin typeface="Bebas Neue" panose="020B0606020202050201" pitchFamily="34" charset="0"/>
            </a:endParaRPr>
          </a:p>
        </p:txBody>
      </p:sp>
      <p:sp>
        <p:nvSpPr>
          <p:cNvPr id="4" name="Text Placeholder 1">
            <a:extLst>
              <a:ext uri="{FF2B5EF4-FFF2-40B4-BE49-F238E27FC236}">
                <a16:creationId xmlns:a16="http://schemas.microsoft.com/office/drawing/2014/main" id="{DBC57FF2-71BA-4BBE-B2B9-8CA51E4C371F}"/>
              </a:ext>
            </a:extLst>
          </p:cNvPr>
          <p:cNvSpPr txBox="1">
            <a:spLocks/>
          </p:cNvSpPr>
          <p:nvPr/>
        </p:nvSpPr>
        <p:spPr>
          <a:xfrm>
            <a:off x="265246" y="428952"/>
            <a:ext cx="3623264" cy="1477328"/>
          </a:xfrm>
          <a:prstGeom prst="rect">
            <a:avLst/>
          </a:prstGeom>
          <a:noFill/>
        </p:spPr>
        <p:txBody>
          <a:bodyPr wrap="square" lIns="0" tIns="0" rIns="0" bIns="0">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3200" dirty="0">
                <a:solidFill>
                  <a:schemeClr val="tx2"/>
                </a:solidFill>
                <a:latin typeface="Calibri" panose="020F0502020204030204" pitchFamily="34" charset="0"/>
                <a:cs typeface="Calibri" panose="020F0502020204030204" pitchFamily="34" charset="0"/>
              </a:rPr>
              <a:t>There will be </a:t>
            </a:r>
            <a:br>
              <a:rPr lang="en-IN" sz="3200" dirty="0">
                <a:solidFill>
                  <a:schemeClr val="tx2"/>
                </a:solidFill>
                <a:latin typeface="Calibri" panose="020F0502020204030204" pitchFamily="34" charset="0"/>
                <a:cs typeface="Calibri" panose="020F0502020204030204" pitchFamily="34" charset="0"/>
              </a:rPr>
            </a:br>
            <a:r>
              <a:rPr lang="en-IN" sz="3200" dirty="0">
                <a:solidFill>
                  <a:schemeClr val="tx2"/>
                </a:solidFill>
                <a:latin typeface="Calibri" panose="020F0502020204030204" pitchFamily="34" charset="0"/>
                <a:cs typeface="Calibri" panose="020F0502020204030204" pitchFamily="34" charset="0"/>
              </a:rPr>
              <a:t>a letter that indicates </a:t>
            </a:r>
            <a:br>
              <a:rPr lang="en-IN" sz="3200" dirty="0">
                <a:solidFill>
                  <a:schemeClr val="tx2"/>
                </a:solidFill>
                <a:latin typeface="Calibri" panose="020F0502020204030204" pitchFamily="34" charset="0"/>
                <a:cs typeface="Calibri" panose="020F0502020204030204" pitchFamily="34" charset="0"/>
              </a:rPr>
            </a:br>
            <a:r>
              <a:rPr lang="en-IN" sz="3200" dirty="0">
                <a:solidFill>
                  <a:schemeClr val="tx2"/>
                </a:solidFill>
                <a:latin typeface="Calibri" panose="020F0502020204030204" pitchFamily="34" charset="0"/>
                <a:cs typeface="Calibri" panose="020F0502020204030204" pitchFamily="34" charset="0"/>
              </a:rPr>
              <a:t>the Account Type</a:t>
            </a:r>
          </a:p>
        </p:txBody>
      </p:sp>
      <p:sp>
        <p:nvSpPr>
          <p:cNvPr id="5" name="TextBox 4">
            <a:extLst>
              <a:ext uri="{FF2B5EF4-FFF2-40B4-BE49-F238E27FC236}">
                <a16:creationId xmlns:a16="http://schemas.microsoft.com/office/drawing/2014/main" id="{37CBE48C-27DE-5665-DB35-88F4A1D3C8BC}"/>
              </a:ext>
            </a:extLst>
          </p:cNvPr>
          <p:cNvSpPr txBox="1"/>
          <p:nvPr/>
        </p:nvSpPr>
        <p:spPr>
          <a:xfrm>
            <a:off x="5138112" y="1815334"/>
            <a:ext cx="450444"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R</a:t>
            </a:r>
          </a:p>
        </p:txBody>
      </p:sp>
      <p:sp>
        <p:nvSpPr>
          <p:cNvPr id="6" name="TextBox 5">
            <a:extLst>
              <a:ext uri="{FF2B5EF4-FFF2-40B4-BE49-F238E27FC236}">
                <a16:creationId xmlns:a16="http://schemas.microsoft.com/office/drawing/2014/main" id="{A6AB46A5-C744-A07A-E03E-BE89460B6642}"/>
              </a:ext>
            </a:extLst>
          </p:cNvPr>
          <p:cNvSpPr txBox="1"/>
          <p:nvPr/>
        </p:nvSpPr>
        <p:spPr>
          <a:xfrm>
            <a:off x="5821190" y="1930749"/>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Revolving</a:t>
            </a:r>
          </a:p>
        </p:txBody>
      </p:sp>
      <p:sp>
        <p:nvSpPr>
          <p:cNvPr id="7" name="TextBox 6">
            <a:extLst>
              <a:ext uri="{FF2B5EF4-FFF2-40B4-BE49-F238E27FC236}">
                <a16:creationId xmlns:a16="http://schemas.microsoft.com/office/drawing/2014/main" id="{99A85FE2-E7D2-25F9-B0C0-1F75D76940E4}"/>
              </a:ext>
            </a:extLst>
          </p:cNvPr>
          <p:cNvSpPr txBox="1"/>
          <p:nvPr/>
        </p:nvSpPr>
        <p:spPr>
          <a:xfrm>
            <a:off x="4709851" y="2659559"/>
            <a:ext cx="250068"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I</a:t>
            </a:r>
          </a:p>
        </p:txBody>
      </p:sp>
      <p:sp>
        <p:nvSpPr>
          <p:cNvPr id="8" name="TextBox 7">
            <a:extLst>
              <a:ext uri="{FF2B5EF4-FFF2-40B4-BE49-F238E27FC236}">
                <a16:creationId xmlns:a16="http://schemas.microsoft.com/office/drawing/2014/main" id="{3F5E294E-6E2C-6289-ACC5-AB692864CE81}"/>
              </a:ext>
            </a:extLst>
          </p:cNvPr>
          <p:cNvSpPr txBox="1"/>
          <p:nvPr/>
        </p:nvSpPr>
        <p:spPr>
          <a:xfrm>
            <a:off x="5105348" y="2774974"/>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Installment</a:t>
            </a:r>
          </a:p>
        </p:txBody>
      </p:sp>
      <p:sp>
        <p:nvSpPr>
          <p:cNvPr id="9" name="TextBox 8">
            <a:extLst>
              <a:ext uri="{FF2B5EF4-FFF2-40B4-BE49-F238E27FC236}">
                <a16:creationId xmlns:a16="http://schemas.microsoft.com/office/drawing/2014/main" id="{77769475-58E0-9936-B0D2-94257AE73417}"/>
              </a:ext>
            </a:extLst>
          </p:cNvPr>
          <p:cNvSpPr txBox="1"/>
          <p:nvPr/>
        </p:nvSpPr>
        <p:spPr>
          <a:xfrm>
            <a:off x="4053964" y="3429000"/>
            <a:ext cx="477695"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O</a:t>
            </a:r>
          </a:p>
        </p:txBody>
      </p:sp>
      <p:sp>
        <p:nvSpPr>
          <p:cNvPr id="10" name="TextBox 9">
            <a:extLst>
              <a:ext uri="{FF2B5EF4-FFF2-40B4-BE49-F238E27FC236}">
                <a16:creationId xmlns:a16="http://schemas.microsoft.com/office/drawing/2014/main" id="{7033A1C1-88BF-2519-4189-94E6B9FFF1D8}"/>
              </a:ext>
            </a:extLst>
          </p:cNvPr>
          <p:cNvSpPr txBox="1"/>
          <p:nvPr/>
        </p:nvSpPr>
        <p:spPr>
          <a:xfrm>
            <a:off x="4709851" y="3561951"/>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Open</a:t>
            </a:r>
          </a:p>
        </p:txBody>
      </p:sp>
      <p:sp>
        <p:nvSpPr>
          <p:cNvPr id="11" name="TextBox 10">
            <a:extLst>
              <a:ext uri="{FF2B5EF4-FFF2-40B4-BE49-F238E27FC236}">
                <a16:creationId xmlns:a16="http://schemas.microsoft.com/office/drawing/2014/main" id="{9DE013D2-96D4-4954-AE9E-D89F3FD514AE}"/>
              </a:ext>
            </a:extLst>
          </p:cNvPr>
          <p:cNvSpPr txBox="1"/>
          <p:nvPr/>
        </p:nvSpPr>
        <p:spPr>
          <a:xfrm>
            <a:off x="3459249" y="4213816"/>
            <a:ext cx="594715" cy="769441"/>
          </a:xfrm>
          <a:prstGeom prst="rect">
            <a:avLst/>
          </a:prstGeom>
          <a:noFill/>
        </p:spPr>
        <p:txBody>
          <a:bodyPr wrap="non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sz="5000" b="0" dirty="0">
                <a:solidFill>
                  <a:srgbClr val="72A45B"/>
                </a:solidFill>
                <a:latin typeface="Georgia" panose="02040502050405020303" pitchFamily="18" charset="0"/>
              </a:rPr>
              <a:t>M</a:t>
            </a:r>
          </a:p>
        </p:txBody>
      </p:sp>
      <p:sp>
        <p:nvSpPr>
          <p:cNvPr id="12" name="TextBox 11">
            <a:extLst>
              <a:ext uri="{FF2B5EF4-FFF2-40B4-BE49-F238E27FC236}">
                <a16:creationId xmlns:a16="http://schemas.microsoft.com/office/drawing/2014/main" id="{C7404DAD-0A16-882F-A092-5AB4BC71893E}"/>
              </a:ext>
            </a:extLst>
          </p:cNvPr>
          <p:cNvSpPr txBox="1"/>
          <p:nvPr/>
        </p:nvSpPr>
        <p:spPr>
          <a:xfrm>
            <a:off x="4190022" y="4329231"/>
            <a:ext cx="3619500" cy="538609"/>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3500" b="1">
                <a:solidFill>
                  <a:schemeClr val="accent3"/>
                </a:solidFill>
              </a:defRPr>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spcBef>
                <a:spcPts val="0"/>
              </a:spcBef>
              <a:buClrTx/>
              <a:buSzTx/>
            </a:pPr>
            <a:r>
              <a:rPr lang="en-US" b="0" dirty="0">
                <a:solidFill>
                  <a:srgbClr val="72A45B"/>
                </a:solidFill>
              </a:rPr>
              <a:t>= Mortgage</a:t>
            </a:r>
          </a:p>
        </p:txBody>
      </p:sp>
      <p:sp>
        <p:nvSpPr>
          <p:cNvPr id="14" name="Text Placeholder 1">
            <a:extLst>
              <a:ext uri="{FF2B5EF4-FFF2-40B4-BE49-F238E27FC236}">
                <a16:creationId xmlns:a16="http://schemas.microsoft.com/office/drawing/2014/main" id="{53C6B1DC-4A41-AF57-9F6C-67D9AB3B8E9E}"/>
              </a:ext>
            </a:extLst>
          </p:cNvPr>
          <p:cNvSpPr txBox="1">
            <a:spLocks/>
          </p:cNvSpPr>
          <p:nvPr/>
        </p:nvSpPr>
        <p:spPr>
          <a:xfrm>
            <a:off x="4113414" y="5589581"/>
            <a:ext cx="8139953" cy="1259919"/>
          </a:xfrm>
          <a:prstGeom prst="roundRect">
            <a:avLst/>
          </a:prstGeom>
          <a:solidFill>
            <a:schemeClr val="accent2"/>
          </a:solidFill>
          <a:ln w="19050">
            <a:noFill/>
          </a:ln>
        </p:spPr>
        <p:txBody>
          <a:bodyPr wrap="square" lIns="76200" tIns="76200" rIns="76200" bIns="76200" anchor="ctr">
            <a:spAutoFit/>
          </a:bodyPr>
          <a:lstStyle>
            <a:lvl1pPr marL="209550" indent="-209550" algn="l" defTabSz="914400" rtl="0" eaLnBrk="1" latinLnBrk="0" hangingPunct="1">
              <a:spcBef>
                <a:spcPct val="20000"/>
              </a:spcBef>
              <a:buClr>
                <a:schemeClr val="accent4"/>
              </a:buClr>
              <a:buSzPct val="125000"/>
              <a:buFont typeface="Arial" panose="020B0604020202020204" pitchFamily="34" charset="0"/>
              <a:buChar char="▪"/>
              <a:defRPr sz="1600" kern="1200">
                <a:solidFill>
                  <a:schemeClr val="tx1"/>
                </a:solidFill>
                <a:latin typeface="+mn-lt"/>
                <a:ea typeface="+mn-ea"/>
                <a:cs typeface="+mn-cs"/>
              </a:defRPr>
            </a:lvl1pPr>
            <a:lvl2pPr marL="447675" indent="-238125" algn="l" defTabSz="914400" rtl="0" eaLnBrk="1" latinLnBrk="0" hangingPunct="1">
              <a:spcBef>
                <a:spcPct val="20000"/>
              </a:spcBef>
              <a:buClr>
                <a:schemeClr val="accent4"/>
              </a:buClr>
              <a:buSzPct val="115000"/>
              <a:buFont typeface="Century Gothic" panose="020B0502020202020204" pitchFamily="34" charset="0"/>
              <a:buChar char="−"/>
              <a:defRPr sz="1600" kern="1200">
                <a:solidFill>
                  <a:schemeClr val="tx1"/>
                </a:solidFill>
                <a:latin typeface="+mn-lt"/>
                <a:ea typeface="+mn-ea"/>
                <a:cs typeface="+mn-cs"/>
              </a:defRPr>
            </a:lvl2pPr>
            <a:lvl3pPr marL="647700" indent="-200025" algn="l" defTabSz="914400" rtl="0" eaLnBrk="1" latinLnBrk="0" hangingPunct="1">
              <a:spcBef>
                <a:spcPct val="20000"/>
              </a:spcBef>
              <a:buClr>
                <a:schemeClr val="accent4"/>
              </a:buClr>
              <a:buSzPct val="110000"/>
              <a:buFont typeface="Arial" pitchFamily="34" charset="0"/>
              <a:buChar char="•"/>
              <a:defRPr sz="1600" kern="1200">
                <a:solidFill>
                  <a:schemeClr val="tx1"/>
                </a:solidFill>
                <a:latin typeface="+mn-lt"/>
                <a:ea typeface="+mn-ea"/>
                <a:cs typeface="+mn-cs"/>
              </a:defRPr>
            </a:lvl3pPr>
            <a:lvl4pPr marL="809625" indent="-180975" algn="l" defTabSz="914400" rtl="0" eaLnBrk="1" latinLnBrk="0" hangingPunct="1">
              <a:spcBef>
                <a:spcPct val="20000"/>
              </a:spcBef>
              <a:buClr>
                <a:schemeClr val="accent4"/>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3200" b="1" dirty="0">
                <a:solidFill>
                  <a:schemeClr val="bg1"/>
                </a:solidFill>
              </a:rPr>
              <a:t>There will be a Letter and Number Combination for MOP Code such as M-1</a:t>
            </a:r>
          </a:p>
        </p:txBody>
      </p:sp>
    </p:spTree>
    <p:extLst>
      <p:ext uri="{BB962C8B-B14F-4D97-AF65-F5344CB8AC3E}">
        <p14:creationId xmlns:p14="http://schemas.microsoft.com/office/powerpoint/2010/main" val="3045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1DD6A50A-7F7D-6570-0424-147EFB59F883}"/>
              </a:ext>
            </a:extLst>
          </p:cNvPr>
          <p:cNvSpPr txBox="1">
            <a:spLocks/>
          </p:cNvSpPr>
          <p:nvPr/>
        </p:nvSpPr>
        <p:spPr>
          <a:xfrm>
            <a:off x="49305" y="0"/>
            <a:ext cx="12093389" cy="6617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tx2"/>
                </a:solidFill>
                <a:latin typeface="Bebas Neue" panose="020B0606020202050201" pitchFamily="34" charset="0"/>
              </a:rPr>
              <a:t>MOP Key</a:t>
            </a:r>
            <a:endParaRPr lang="en-US" sz="4000" dirty="0">
              <a:solidFill>
                <a:schemeClr val="tx2"/>
              </a:solidFill>
              <a:latin typeface="Bebas Neue" panose="020B0606020202050201" pitchFamily="34" charset="0"/>
            </a:endParaRPr>
          </a:p>
        </p:txBody>
      </p:sp>
      <p:pic>
        <p:nvPicPr>
          <p:cNvPr id="5" name="Snagit_SNG84D">
            <a:extLst>
              <a:ext uri="{FF2B5EF4-FFF2-40B4-BE49-F238E27FC236}">
                <a16:creationId xmlns:a16="http://schemas.microsoft.com/office/drawing/2014/main" id="{64A2E3DA-C12D-9256-45FF-FCB20A02B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332" y="610381"/>
            <a:ext cx="9333333" cy="6247619"/>
          </a:xfrm>
          <a:prstGeom prst="rect">
            <a:avLst/>
          </a:prstGeom>
        </p:spPr>
      </p:pic>
    </p:spTree>
    <p:extLst>
      <p:ext uri="{BB962C8B-B14F-4D97-AF65-F5344CB8AC3E}">
        <p14:creationId xmlns:p14="http://schemas.microsoft.com/office/powerpoint/2010/main" val="2205403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729066" y="2705725"/>
            <a:ext cx="8257389"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collection</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4054054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856501" y="197606"/>
            <a:ext cx="5150769"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collection</a:t>
            </a:r>
          </a:p>
        </p:txBody>
      </p:sp>
      <p:sp>
        <p:nvSpPr>
          <p:cNvPr id="10" name="Rectangle 9">
            <a:extLst>
              <a:ext uri="{FF2B5EF4-FFF2-40B4-BE49-F238E27FC236}">
                <a16:creationId xmlns:a16="http://schemas.microsoft.com/office/drawing/2014/main" id="{B4CD6E8A-4519-4F8E-9E28-6F992EE3BDC4}"/>
              </a:ext>
            </a:extLst>
          </p:cNvPr>
          <p:cNvSpPr/>
          <p:nvPr/>
        </p:nvSpPr>
        <p:spPr>
          <a:xfrm>
            <a:off x="455407" y="1531999"/>
            <a:ext cx="11281186" cy="1754326"/>
          </a:xfrm>
          <a:prstGeom prst="rect">
            <a:avLst/>
          </a:prstGeom>
        </p:spPr>
        <p:txBody>
          <a:bodyPr wrap="square">
            <a:spAutoFit/>
          </a:bodyPr>
          <a:lstStyle/>
          <a:p>
            <a:pPr marL="571500" indent="-571500">
              <a:buFont typeface="Arial" panose="020B0604020202020204" pitchFamily="34" charset="0"/>
              <a:buChar char="•"/>
            </a:pP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A</a:t>
            </a:r>
            <a:r>
              <a:rPr lang="en-US" sz="3600" b="0" i="0" dirty="0">
                <a:solidFill>
                  <a:schemeClr val="accent4"/>
                </a:solidFill>
                <a:effectLst/>
                <a:latin typeface="Calibri" panose="020F0502020204030204" pitchFamily="34" charset="0"/>
                <a:ea typeface="Cambria Math" panose="02040503050406030204" pitchFamily="18" charset="0"/>
                <a:cs typeface="Calibri" panose="020F0502020204030204" pitchFamily="34" charset="0"/>
              </a:rPr>
              <a:t>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a:r>
            <a:r>
              <a:rPr lang="en-US" sz="3600" b="0" i="0" dirty="0">
                <a:solidFill>
                  <a:schemeClr val="accent2"/>
                </a:solidFill>
                <a:effectLst/>
                <a:latin typeface="Calibri" panose="020F0502020204030204" pitchFamily="34" charset="0"/>
                <a:ea typeface="Cambria Math" panose="02040503050406030204" pitchFamily="18" charset="0"/>
                <a:cs typeface="Calibri" panose="020F0502020204030204" pitchFamily="34" charset="0"/>
              </a:rPr>
              <a:t>ollection</a:t>
            </a:r>
            <a:r>
              <a:rPr lang="en-US" sz="3600" b="0" i="0" dirty="0">
                <a:solidFill>
                  <a:schemeClr val="accent4"/>
                </a:solidFill>
                <a:effectLst/>
                <a:latin typeface="Calibri" panose="020F0502020204030204" pitchFamily="34" charset="0"/>
                <a:ea typeface="Cambria Math" panose="02040503050406030204" pitchFamily="18" charset="0"/>
                <a:cs typeface="Calibri" panose="020F0502020204030204" pitchFamily="34" charset="0"/>
              </a:rPr>
              <a:t> </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is filed with the CRA when a debt goes delinquent and no repayment has been agreed upon in place of the original agreement.</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455407" y="3636331"/>
            <a:ext cx="10791362"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A Collection Should be Reported as a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9 MOP Rating</a:t>
            </a:r>
          </a:p>
        </p:txBody>
      </p:sp>
      <p:sp>
        <p:nvSpPr>
          <p:cNvPr id="2" name="Rectangle 1">
            <a:extLst>
              <a:ext uri="{FF2B5EF4-FFF2-40B4-BE49-F238E27FC236}">
                <a16:creationId xmlns:a16="http://schemas.microsoft.com/office/drawing/2014/main" id="{B415583F-316D-D0B3-0F6F-B9F365B40739}"/>
              </a:ext>
            </a:extLst>
          </p:cNvPr>
          <p:cNvSpPr/>
          <p:nvPr/>
        </p:nvSpPr>
        <p:spPr>
          <a:xfrm>
            <a:off x="455407" y="4679670"/>
            <a:ext cx="10791362" cy="1754326"/>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A Collection is filed by a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3</a:t>
            </a:r>
            <a:r>
              <a:rPr lang="en-US" sz="3600" baseline="30000" dirty="0">
                <a:solidFill>
                  <a:schemeClr val="accent2"/>
                </a:solidFill>
                <a:latin typeface="Calibri" panose="020F0502020204030204" pitchFamily="34" charset="0"/>
                <a:ea typeface="Cambria Math" panose="02040503050406030204" pitchFamily="18" charset="0"/>
                <a:cs typeface="Calibri" panose="020F0502020204030204" pitchFamily="34" charset="0"/>
              </a:rPr>
              <a:t>rd</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 Party</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 The Original Lender has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Sold</a:t>
            </a:r>
            <a:r>
              <a:rPr lang="en-US" sz="3600" dirty="0">
                <a:solidFill>
                  <a:srgbClr val="FFC000"/>
                </a:solidFill>
                <a:latin typeface="Calibri" panose="020F0502020204030204" pitchFamily="34" charset="0"/>
                <a:ea typeface="Cambria Math" panose="02040503050406030204" pitchFamily="18" charset="0"/>
                <a:cs typeface="Calibri" panose="020F0502020204030204" pitchFamily="34" charset="0"/>
              </a:rPr>
              <a:t>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the debt to a 3</a:t>
            </a:r>
            <a:r>
              <a:rPr lang="en-US" sz="3600" baseline="30000" dirty="0">
                <a:solidFill>
                  <a:schemeClr val="tx2"/>
                </a:solidFill>
                <a:latin typeface="Calibri" panose="020F0502020204030204" pitchFamily="34" charset="0"/>
                <a:ea typeface="Cambria Math" panose="02040503050406030204" pitchFamily="18" charset="0"/>
                <a:cs typeface="Calibri" panose="020F0502020204030204" pitchFamily="34" charset="0"/>
              </a:rPr>
              <a:t>rd</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 Party Agency to Collect the Debt from the Borrower.</a:t>
            </a:r>
          </a:p>
        </p:txBody>
      </p:sp>
    </p:spTree>
    <p:extLst>
      <p:ext uri="{BB962C8B-B14F-4D97-AF65-F5344CB8AC3E}">
        <p14:creationId xmlns:p14="http://schemas.microsoft.com/office/powerpoint/2010/main" val="211839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6AD9D0-C903-4345-BEA6-88D790AE2836}"/>
              </a:ext>
            </a:extLst>
          </p:cNvPr>
          <p:cNvSpPr txBox="1"/>
          <p:nvPr/>
        </p:nvSpPr>
        <p:spPr>
          <a:xfrm>
            <a:off x="5777804" y="305808"/>
            <a:ext cx="5001252" cy="1015663"/>
          </a:xfrm>
          <a:prstGeom prst="rect">
            <a:avLst/>
          </a:prstGeom>
          <a:noFill/>
        </p:spPr>
        <p:txBody>
          <a:bodyPr wrap="square" rtlCol="0">
            <a:spAutoFit/>
          </a:bodyPr>
          <a:lstStyle/>
          <a:p>
            <a:r>
              <a:rPr lang="en-US" sz="6000" dirty="0">
                <a:solidFill>
                  <a:schemeClr val="tx2"/>
                </a:solidFill>
                <a:latin typeface="Bebas Neue" panose="020B0606020202050201" pitchFamily="34" charset="0"/>
                <a:ea typeface="Adobe Gothic Std B" panose="020B0800000000000000" pitchFamily="34" charset="-128"/>
              </a:rPr>
              <a:t>credit laws - FCRA</a:t>
            </a:r>
            <a:r>
              <a:rPr lang="en-US" sz="6000" dirty="0">
                <a:solidFill>
                  <a:schemeClr val="tx2"/>
                </a:solidFill>
                <a:latin typeface="Adobe Gothic Std B" panose="020B0800000000000000" pitchFamily="34" charset="-128"/>
                <a:ea typeface="Adobe Gothic Std B" panose="020B0800000000000000" pitchFamily="34" charset="-128"/>
              </a:rPr>
              <a:t> </a:t>
            </a:r>
          </a:p>
        </p:txBody>
      </p:sp>
      <p:sp>
        <p:nvSpPr>
          <p:cNvPr id="2" name="Rectangle 1">
            <a:extLst>
              <a:ext uri="{FF2B5EF4-FFF2-40B4-BE49-F238E27FC236}">
                <a16:creationId xmlns:a16="http://schemas.microsoft.com/office/drawing/2014/main" id="{6EC12B0C-0645-4C98-9846-625B47C2C5F8}"/>
              </a:ext>
            </a:extLst>
          </p:cNvPr>
          <p:cNvSpPr/>
          <p:nvPr/>
        </p:nvSpPr>
        <p:spPr>
          <a:xfrm>
            <a:off x="4744017" y="1048388"/>
            <a:ext cx="7068826" cy="5809611"/>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299595E-28FA-4033-8E98-859AE6A57FDF}"/>
              </a:ext>
            </a:extLst>
          </p:cNvPr>
          <p:cNvSpPr/>
          <p:nvPr/>
        </p:nvSpPr>
        <p:spPr>
          <a:xfrm>
            <a:off x="4744017" y="1573662"/>
            <a:ext cx="7068826" cy="4524315"/>
          </a:xfrm>
          <a:prstGeom prst="rect">
            <a:avLst/>
          </a:prstGeom>
        </p:spPr>
        <p:txBody>
          <a:bodyPr wrap="square">
            <a:spAutoFit/>
          </a:bodyPr>
          <a:lstStyle/>
          <a:p>
            <a:pPr algn="ct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Credit Laws Provide the Following:</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Right to See Credit File (Report)</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Right to Receive Score from Lender</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Right to Dispute Information</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Information Must be Kept Private</a:t>
            </a:r>
          </a:p>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Right to </a:t>
            </a:r>
            <a:r>
              <a:rPr lang="en-US" sz="3600" dirty="0" err="1">
                <a:solidFill>
                  <a:schemeClr val="tx2"/>
                </a:solidFill>
                <a:latin typeface="Calibri" panose="020F0502020204030204" pitchFamily="34" charset="0"/>
                <a:ea typeface="Cambria Math" panose="02040503050406030204" pitchFamily="18" charset="0"/>
                <a:cs typeface="Calibri" panose="020F0502020204030204" pitchFamily="34" charset="0"/>
              </a:rPr>
              <a:t>Opt</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 Out of Information being Sold / Shared</a:t>
            </a:r>
          </a:p>
        </p:txBody>
      </p:sp>
    </p:spTree>
    <p:extLst>
      <p:ext uri="{BB962C8B-B14F-4D97-AF65-F5344CB8AC3E}">
        <p14:creationId xmlns:p14="http://schemas.microsoft.com/office/powerpoint/2010/main" val="25852521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729066" y="2705725"/>
            <a:ext cx="8267007"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Charge off</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614294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CE9AD-2FFF-4055-8BC8-E3068034A792}"/>
              </a:ext>
            </a:extLst>
          </p:cNvPr>
          <p:cNvPicPr>
            <a:picLocks noChangeAspect="1"/>
          </p:cNvPicPr>
          <p:nvPr/>
        </p:nvPicPr>
        <p:blipFill>
          <a:blip r:embed="rId2">
            <a:extLst>
              <a:ext uri="{28A0092B-C50C-407E-A947-70E740481C1C}">
                <a14:useLocalDpi xmlns:a14="http://schemas.microsoft.com/office/drawing/2010/main" val="0"/>
              </a:ext>
            </a:extLst>
          </a:blip>
          <a:srcRect l="8966" r="8966"/>
          <a:stretch/>
        </p:blipFill>
        <p:spPr>
          <a:xfrm>
            <a:off x="543705" y="809737"/>
            <a:ext cx="4047345" cy="5398426"/>
          </a:xfrm>
          <a:prstGeom prst="rect">
            <a:avLst/>
          </a:prstGeom>
        </p:spPr>
      </p:pic>
      <p:sp>
        <p:nvSpPr>
          <p:cNvPr id="7" name="TextBox 6">
            <a:extLst>
              <a:ext uri="{FF2B5EF4-FFF2-40B4-BE49-F238E27FC236}">
                <a16:creationId xmlns:a16="http://schemas.microsoft.com/office/drawing/2014/main" id="{421572A7-F0A1-45CA-B930-D2961DEC5D0E}"/>
              </a:ext>
            </a:extLst>
          </p:cNvPr>
          <p:cNvSpPr txBox="1"/>
          <p:nvPr/>
        </p:nvSpPr>
        <p:spPr>
          <a:xfrm>
            <a:off x="6096000" y="255739"/>
            <a:ext cx="5160387"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Charge off</a:t>
            </a:r>
          </a:p>
        </p:txBody>
      </p:sp>
      <p:sp>
        <p:nvSpPr>
          <p:cNvPr id="10" name="Rectangle 9">
            <a:extLst>
              <a:ext uri="{FF2B5EF4-FFF2-40B4-BE49-F238E27FC236}">
                <a16:creationId xmlns:a16="http://schemas.microsoft.com/office/drawing/2014/main" id="{B4CD6E8A-4519-4F8E-9E28-6F992EE3BDC4}"/>
              </a:ext>
            </a:extLst>
          </p:cNvPr>
          <p:cNvSpPr/>
          <p:nvPr/>
        </p:nvSpPr>
        <p:spPr>
          <a:xfrm>
            <a:off x="5260489" y="1531999"/>
            <a:ext cx="6476104" cy="2308324"/>
          </a:xfrm>
          <a:prstGeom prst="rect">
            <a:avLst/>
          </a:prstGeom>
        </p:spPr>
        <p:txBody>
          <a:bodyPr wrap="square">
            <a:spAutoFit/>
          </a:bodyPr>
          <a:lstStyle/>
          <a:p>
            <a:pPr marL="571500" indent="-571500">
              <a:buFont typeface="Arial" panose="020B0604020202020204" pitchFamily="34" charset="0"/>
              <a:buChar char="•"/>
            </a:pP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Charge Off </a:t>
            </a:r>
            <a:r>
              <a:rPr lang="en-US" sz="3600" b="0" i="0" dirty="0">
                <a:solidFill>
                  <a:schemeClr val="accent2"/>
                </a:solidFill>
                <a:effectLst/>
                <a:latin typeface="Calibri" panose="020F0502020204030204" pitchFamily="34" charset="0"/>
                <a:ea typeface="Cambria Math" panose="02040503050406030204" pitchFamily="18" charset="0"/>
                <a:cs typeface="Calibri" panose="020F0502020204030204" pitchFamily="34" charset="0"/>
              </a:rPr>
              <a:t>DOES NOT </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mean the Creditor has “Given Up” or “Written Off” the Debt for good.</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5260489" y="4125672"/>
            <a:ext cx="6476104" cy="2308324"/>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ea typeface="Cambria Math" panose="02040503050406030204" pitchFamily="18" charset="0"/>
              </a:rPr>
              <a:t>It is debt that has gone to collection/delinquent status but is still being collected by the </a:t>
            </a:r>
            <a:r>
              <a:rPr lang="en-US" sz="3600" dirty="0">
                <a:solidFill>
                  <a:schemeClr val="accent2"/>
                </a:solidFill>
                <a:ea typeface="Cambria Math" panose="02040503050406030204" pitchFamily="18" charset="0"/>
              </a:rPr>
              <a:t>ORIGINAL CREDITOR</a:t>
            </a:r>
            <a:r>
              <a:rPr lang="en-US" sz="3600" dirty="0">
                <a:solidFill>
                  <a:schemeClr val="tx2"/>
                </a:solidFill>
                <a:ea typeface="Cambria Math" panose="02040503050406030204" pitchFamily="18" charset="0"/>
              </a:rPr>
              <a:t>.</a:t>
            </a:r>
          </a:p>
        </p:txBody>
      </p:sp>
    </p:spTree>
    <p:extLst>
      <p:ext uri="{BB962C8B-B14F-4D97-AF65-F5344CB8AC3E}">
        <p14:creationId xmlns:p14="http://schemas.microsoft.com/office/powerpoint/2010/main" val="734202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8"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par>
                                <p:cTn id="13" presetID="42" presetClass="entr" presetSubtype="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451454" y="2179566"/>
            <a:ext cx="9036448"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What are </a:t>
            </a:r>
          </a:p>
          <a:p>
            <a:pPr algn="ctr"/>
            <a:r>
              <a:rPr lang="en-US" sz="8800" dirty="0" err="1">
                <a:solidFill>
                  <a:schemeClr val="accent2"/>
                </a:solidFill>
                <a:latin typeface="Bebas Neue" panose="020B0606020202050201" pitchFamily="34" charset="0"/>
              </a:rPr>
              <a:t>statuTe</a:t>
            </a:r>
            <a:r>
              <a:rPr lang="en-US" sz="8800" dirty="0">
                <a:solidFill>
                  <a:schemeClr val="accent2"/>
                </a:solidFill>
                <a:latin typeface="Bebas Neue" panose="020B0606020202050201" pitchFamily="34" charset="0"/>
              </a:rPr>
              <a:t> of limitations</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2542781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5375565" y="73996"/>
            <a:ext cx="6578312" cy="1107996"/>
          </a:xfrm>
          <a:prstGeom prst="rect">
            <a:avLst/>
          </a:prstGeom>
          <a:noFill/>
        </p:spPr>
        <p:txBody>
          <a:bodyPr wrap="square" rtlCol="0">
            <a:spAutoFit/>
          </a:bodyPr>
          <a:lstStyle/>
          <a:p>
            <a:r>
              <a:rPr lang="en-US" sz="6600" dirty="0">
                <a:solidFill>
                  <a:schemeClr val="tx2"/>
                </a:solidFill>
                <a:latin typeface="Bebas Neue" panose="020B0606020202050201" pitchFamily="34" charset="0"/>
              </a:rPr>
              <a:t>Statute of limitations</a:t>
            </a:r>
          </a:p>
        </p:txBody>
      </p:sp>
      <p:sp>
        <p:nvSpPr>
          <p:cNvPr id="10" name="Rectangle 9">
            <a:extLst>
              <a:ext uri="{FF2B5EF4-FFF2-40B4-BE49-F238E27FC236}">
                <a16:creationId xmlns:a16="http://schemas.microsoft.com/office/drawing/2014/main" id="{B4CD6E8A-4519-4F8E-9E28-6F992EE3BDC4}"/>
              </a:ext>
            </a:extLst>
          </p:cNvPr>
          <p:cNvSpPr/>
          <p:nvPr/>
        </p:nvSpPr>
        <p:spPr>
          <a:xfrm>
            <a:off x="5715896" y="1181992"/>
            <a:ext cx="6476104" cy="2308324"/>
          </a:xfrm>
          <a:prstGeom prst="rect">
            <a:avLst/>
          </a:prstGeom>
        </p:spPr>
        <p:txBody>
          <a:bodyPr wrap="square">
            <a:spAutoFit/>
          </a:bodyPr>
          <a:lstStyle/>
          <a:p>
            <a:pPr marL="571500" indent="-571500">
              <a:buFont typeface="Arial" panose="020B0604020202020204" pitchFamily="34" charset="0"/>
              <a:buChar char="•"/>
            </a:pP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Statute of limitations (SOL) on Debt puts a </a:t>
            </a:r>
            <a:r>
              <a:rPr lang="en-US" sz="3600" b="0" i="0" dirty="0">
                <a:solidFill>
                  <a:schemeClr val="accent2"/>
                </a:solidFill>
                <a:effectLst/>
                <a:latin typeface="Calibri" panose="020F0502020204030204" pitchFamily="34" charset="0"/>
                <a:ea typeface="Cambria Math" panose="02040503050406030204" pitchFamily="18" charset="0"/>
                <a:cs typeface="Calibri" panose="020F0502020204030204" pitchFamily="34" charset="0"/>
              </a:rPr>
              <a:t>Time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L</a:t>
            </a:r>
            <a:r>
              <a:rPr lang="en-US" sz="3600" b="0" i="0" dirty="0">
                <a:solidFill>
                  <a:schemeClr val="accent2"/>
                </a:solidFill>
                <a:effectLst/>
                <a:latin typeface="Calibri" panose="020F0502020204030204" pitchFamily="34" charset="0"/>
                <a:ea typeface="Cambria Math" panose="02040503050406030204" pitchFamily="18" charset="0"/>
                <a:cs typeface="Calibri" panose="020F0502020204030204" pitchFamily="34" charset="0"/>
              </a:rPr>
              <a:t>imit </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on the amount of time a Creditor can collect on the Debt.</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5715896" y="3958262"/>
            <a:ext cx="6476104" cy="2308324"/>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ea typeface="Cambria Math" panose="02040503050406030204" pitchFamily="18" charset="0"/>
              </a:rPr>
              <a:t>SOL Begins the Date an account becomes Delinquent.  Time Frame is Based on State Law.</a:t>
            </a:r>
          </a:p>
        </p:txBody>
      </p:sp>
    </p:spTree>
    <p:extLst>
      <p:ext uri="{BB962C8B-B14F-4D97-AF65-F5344CB8AC3E}">
        <p14:creationId xmlns:p14="http://schemas.microsoft.com/office/powerpoint/2010/main" val="1326318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3957358" y="3811012"/>
            <a:ext cx="6119515" cy="3046988"/>
          </a:xfrm>
          <a:prstGeom prst="rect">
            <a:avLst/>
          </a:prstGeom>
          <a:noFill/>
        </p:spPr>
        <p:txBody>
          <a:bodyPr wrap="square" rtlCol="0">
            <a:spAutoFit/>
          </a:bodyPr>
          <a:lstStyle/>
          <a:p>
            <a:r>
              <a:rPr lang="en-US" sz="9600" dirty="0">
                <a:solidFill>
                  <a:schemeClr val="tx2"/>
                </a:solidFill>
                <a:latin typeface="Bebas Neue" panose="020B0606020202050201" pitchFamily="34" charset="0"/>
              </a:rPr>
              <a:t>Applying For Credit</a:t>
            </a:r>
          </a:p>
        </p:txBody>
      </p:sp>
      <p:sp>
        <p:nvSpPr>
          <p:cNvPr id="2" name="TextBox 1">
            <a:extLst>
              <a:ext uri="{FF2B5EF4-FFF2-40B4-BE49-F238E27FC236}">
                <a16:creationId xmlns:a16="http://schemas.microsoft.com/office/drawing/2014/main" id="{2B81F394-C444-9028-E309-8057774625DB}"/>
              </a:ext>
            </a:extLst>
          </p:cNvPr>
          <p:cNvSpPr txBox="1"/>
          <p:nvPr/>
        </p:nvSpPr>
        <p:spPr>
          <a:xfrm>
            <a:off x="2012261" y="3560211"/>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5</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3770819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221407" y="1984732"/>
            <a:ext cx="10402207"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How Long Does information</a:t>
            </a:r>
          </a:p>
          <a:p>
            <a:pPr algn="ctr"/>
            <a:r>
              <a:rPr lang="en-US" sz="8800" dirty="0">
                <a:solidFill>
                  <a:schemeClr val="accent2"/>
                </a:solidFill>
                <a:latin typeface="Bebas Neue" panose="020B0606020202050201" pitchFamily="34" charset="0"/>
              </a:rPr>
              <a:t>Stay on credit report?</a:t>
            </a:r>
          </a:p>
        </p:txBody>
      </p:sp>
    </p:spTree>
    <p:extLst>
      <p:ext uri="{BB962C8B-B14F-4D97-AF65-F5344CB8AC3E}">
        <p14:creationId xmlns:p14="http://schemas.microsoft.com/office/powerpoint/2010/main" val="3626102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1558465" y="131564"/>
            <a:ext cx="8473795"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reporting time frames</a:t>
            </a:r>
          </a:p>
        </p:txBody>
      </p:sp>
      <p:sp>
        <p:nvSpPr>
          <p:cNvPr id="10" name="Rectangle 9">
            <a:extLst>
              <a:ext uri="{FF2B5EF4-FFF2-40B4-BE49-F238E27FC236}">
                <a16:creationId xmlns:a16="http://schemas.microsoft.com/office/drawing/2014/main" id="{B4CD6E8A-4519-4F8E-9E28-6F992EE3BDC4}"/>
              </a:ext>
            </a:extLst>
          </p:cNvPr>
          <p:cNvSpPr/>
          <p:nvPr/>
        </p:nvSpPr>
        <p:spPr>
          <a:xfrm>
            <a:off x="4280675" y="1098370"/>
            <a:ext cx="6719834" cy="1200329"/>
          </a:xfrm>
          <a:prstGeom prst="rect">
            <a:avLst/>
          </a:prstGeom>
        </p:spPr>
        <p:txBody>
          <a:bodyPr wrap="square">
            <a:spAutoFit/>
          </a:bodyPr>
          <a:lstStyle/>
          <a:p>
            <a:pPr marL="571500" indent="-571500">
              <a:buFont typeface="Arial" panose="020B0604020202020204" pitchFamily="34" charset="0"/>
              <a:buChar char="•"/>
            </a:pPr>
            <a:r>
              <a:rPr lang="en-US" sz="3600" b="0" i="0" dirty="0">
                <a:solidFill>
                  <a:schemeClr val="tx2"/>
                </a:solidFill>
                <a:effectLst/>
                <a:ea typeface="Cambria Math" panose="02040503050406030204" pitchFamily="18" charset="0"/>
              </a:rPr>
              <a:t>Good Accounts Stay for 10 Years from Date of Last Activity.</a:t>
            </a:r>
            <a:endParaRPr lang="en-US" sz="3600" dirty="0">
              <a:solidFill>
                <a:schemeClr val="tx2"/>
              </a:solidFill>
              <a:ea typeface="Cambria Math" panose="02040503050406030204" pitchFamily="18" charset="0"/>
            </a:endParaRPr>
          </a:p>
        </p:txBody>
      </p:sp>
      <p:sp>
        <p:nvSpPr>
          <p:cNvPr id="3" name="Rectangle 2">
            <a:extLst>
              <a:ext uri="{FF2B5EF4-FFF2-40B4-BE49-F238E27FC236}">
                <a16:creationId xmlns:a16="http://schemas.microsoft.com/office/drawing/2014/main" id="{A9845AD1-7608-9756-2116-CF84C0736CC3}"/>
              </a:ext>
            </a:extLst>
          </p:cNvPr>
          <p:cNvSpPr/>
          <p:nvPr/>
        </p:nvSpPr>
        <p:spPr>
          <a:xfrm>
            <a:off x="4227376" y="2255419"/>
            <a:ext cx="7483902" cy="1200329"/>
          </a:xfrm>
          <a:prstGeom prst="rect">
            <a:avLst/>
          </a:prstGeom>
          <a:noFill/>
        </p:spPr>
        <p:txBody>
          <a:bodyPr wrap="square">
            <a:spAutoFit/>
          </a:bodyPr>
          <a:lstStyle/>
          <a:p>
            <a:pPr marL="571500" indent="-571500">
              <a:buFont typeface="Arial" panose="020B0604020202020204" pitchFamily="34" charset="0"/>
              <a:buChar char="•"/>
            </a:pPr>
            <a:r>
              <a:rPr lang="en-US" sz="3600" dirty="0">
                <a:solidFill>
                  <a:schemeClr val="accent2"/>
                </a:solidFill>
                <a:ea typeface="Cambria Math" panose="02040503050406030204" pitchFamily="18" charset="0"/>
              </a:rPr>
              <a:t>Bad Accounts </a:t>
            </a:r>
            <a:r>
              <a:rPr lang="en-US" sz="3600" dirty="0">
                <a:solidFill>
                  <a:schemeClr val="tx2"/>
                </a:solidFill>
                <a:ea typeface="Cambria Math" panose="02040503050406030204" pitchFamily="18" charset="0"/>
              </a:rPr>
              <a:t>Generally Stay on for </a:t>
            </a:r>
            <a:r>
              <a:rPr lang="en-US" sz="3600" dirty="0">
                <a:solidFill>
                  <a:schemeClr val="accent2"/>
                </a:solidFill>
                <a:ea typeface="Cambria Math" panose="02040503050406030204" pitchFamily="18" charset="0"/>
              </a:rPr>
              <a:t>7 Years</a:t>
            </a:r>
            <a:r>
              <a:rPr lang="en-US" sz="3600" dirty="0">
                <a:solidFill>
                  <a:schemeClr val="tx2"/>
                </a:solidFill>
                <a:ea typeface="Cambria Math" panose="02040503050406030204" pitchFamily="18" charset="0"/>
              </a:rPr>
              <a:t>, except:</a:t>
            </a:r>
          </a:p>
        </p:txBody>
      </p:sp>
      <p:sp>
        <p:nvSpPr>
          <p:cNvPr id="2" name="Rectangle 1">
            <a:extLst>
              <a:ext uri="{FF2B5EF4-FFF2-40B4-BE49-F238E27FC236}">
                <a16:creationId xmlns:a16="http://schemas.microsoft.com/office/drawing/2014/main" id="{B415583F-316D-D0B3-0F6F-B9F365B40739}"/>
              </a:ext>
            </a:extLst>
          </p:cNvPr>
          <p:cNvSpPr/>
          <p:nvPr/>
        </p:nvSpPr>
        <p:spPr>
          <a:xfrm>
            <a:off x="4227376" y="3419533"/>
            <a:ext cx="7079089"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Ch 7 BK = 10 years from File Date</a:t>
            </a:r>
          </a:p>
        </p:txBody>
      </p:sp>
      <p:sp>
        <p:nvSpPr>
          <p:cNvPr id="4" name="Rectangle 3">
            <a:extLst>
              <a:ext uri="{FF2B5EF4-FFF2-40B4-BE49-F238E27FC236}">
                <a16:creationId xmlns:a16="http://schemas.microsoft.com/office/drawing/2014/main" id="{CE560E94-1A5E-2748-B965-51C38F7F153D}"/>
              </a:ext>
            </a:extLst>
          </p:cNvPr>
          <p:cNvSpPr/>
          <p:nvPr/>
        </p:nvSpPr>
        <p:spPr>
          <a:xfrm>
            <a:off x="4227376" y="4072555"/>
            <a:ext cx="7005198"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Ch 13 BK = 7 years from File Date</a:t>
            </a:r>
          </a:p>
        </p:txBody>
      </p:sp>
      <p:sp>
        <p:nvSpPr>
          <p:cNvPr id="5" name="Rectangle 4">
            <a:extLst>
              <a:ext uri="{FF2B5EF4-FFF2-40B4-BE49-F238E27FC236}">
                <a16:creationId xmlns:a16="http://schemas.microsoft.com/office/drawing/2014/main" id="{8F50C476-C2B5-8C4B-93E5-DF1D5952AAE8}"/>
              </a:ext>
            </a:extLst>
          </p:cNvPr>
          <p:cNvSpPr/>
          <p:nvPr/>
        </p:nvSpPr>
        <p:spPr>
          <a:xfrm>
            <a:off x="4211783" y="4718886"/>
            <a:ext cx="6728107"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Judgments = No Longer Appear</a:t>
            </a:r>
          </a:p>
        </p:txBody>
      </p:sp>
      <p:sp>
        <p:nvSpPr>
          <p:cNvPr id="6" name="Rectangle 5">
            <a:extLst>
              <a:ext uri="{FF2B5EF4-FFF2-40B4-BE49-F238E27FC236}">
                <a16:creationId xmlns:a16="http://schemas.microsoft.com/office/drawing/2014/main" id="{3D90524E-647B-E864-B9E9-ACF7F82068BB}"/>
              </a:ext>
            </a:extLst>
          </p:cNvPr>
          <p:cNvSpPr/>
          <p:nvPr/>
        </p:nvSpPr>
        <p:spPr>
          <a:xfrm>
            <a:off x="4094345" y="5967677"/>
            <a:ext cx="10791362"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Hard Inquiries Stay for 2 years</a:t>
            </a:r>
          </a:p>
        </p:txBody>
      </p:sp>
      <p:sp>
        <p:nvSpPr>
          <p:cNvPr id="8" name="Rectangle 7">
            <a:extLst>
              <a:ext uri="{FF2B5EF4-FFF2-40B4-BE49-F238E27FC236}">
                <a16:creationId xmlns:a16="http://schemas.microsoft.com/office/drawing/2014/main" id="{F98434F7-6F33-6D77-5B7C-358019337BD8}"/>
              </a:ext>
            </a:extLst>
          </p:cNvPr>
          <p:cNvSpPr/>
          <p:nvPr/>
        </p:nvSpPr>
        <p:spPr>
          <a:xfrm>
            <a:off x="2946586" y="5264261"/>
            <a:ext cx="8865970" cy="646331"/>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Paid &amp; Unpaid Tax Liens = no longer appear</a:t>
            </a:r>
          </a:p>
        </p:txBody>
      </p:sp>
    </p:spTree>
    <p:extLst>
      <p:ext uri="{BB962C8B-B14F-4D97-AF65-F5344CB8AC3E}">
        <p14:creationId xmlns:p14="http://schemas.microsoft.com/office/powerpoint/2010/main" val="655833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3" grpId="0"/>
      <p:bldP spid="2" grpId="0"/>
      <p:bldP spid="4" grpId="0"/>
      <p:bldP spid="5"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060312" y="1984732"/>
            <a:ext cx="10724411"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How does shopping for a</a:t>
            </a:r>
          </a:p>
          <a:p>
            <a:pPr algn="ctr"/>
            <a:r>
              <a:rPr lang="en-US" sz="8800" dirty="0">
                <a:solidFill>
                  <a:schemeClr val="tx2"/>
                </a:solidFill>
                <a:latin typeface="Bebas Neue" panose="020B0606020202050201" pitchFamily="34" charset="0"/>
              </a:rPr>
              <a:t>mortgage </a:t>
            </a:r>
            <a:r>
              <a:rPr lang="en-US" sz="8800" dirty="0">
                <a:solidFill>
                  <a:schemeClr val="accent2"/>
                </a:solidFill>
                <a:latin typeface="Bebas Neue" panose="020B0606020202050201" pitchFamily="34" charset="0"/>
              </a:rPr>
              <a:t>affect my credit</a:t>
            </a:r>
            <a:r>
              <a:rPr lang="en-US" sz="8800" dirty="0">
                <a:solidFill>
                  <a:schemeClr val="bg1"/>
                </a:solidFill>
                <a:latin typeface="Bebas Neue" panose="020B0606020202050201" pitchFamily="34" charset="0"/>
              </a:rPr>
              <a:t>?</a:t>
            </a:r>
          </a:p>
        </p:txBody>
      </p:sp>
    </p:spTree>
    <p:extLst>
      <p:ext uri="{BB962C8B-B14F-4D97-AF65-F5344CB8AC3E}">
        <p14:creationId xmlns:p14="http://schemas.microsoft.com/office/powerpoint/2010/main" val="1523913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572A7-F0A1-45CA-B930-D2961DEC5D0E}"/>
              </a:ext>
            </a:extLst>
          </p:cNvPr>
          <p:cNvSpPr txBox="1"/>
          <p:nvPr/>
        </p:nvSpPr>
        <p:spPr>
          <a:xfrm>
            <a:off x="1469573" y="0"/>
            <a:ext cx="9252854"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Shopping for a mortgage lender</a:t>
            </a:r>
          </a:p>
        </p:txBody>
      </p:sp>
      <p:sp>
        <p:nvSpPr>
          <p:cNvPr id="10" name="Rectangle 9">
            <a:extLst>
              <a:ext uri="{FF2B5EF4-FFF2-40B4-BE49-F238E27FC236}">
                <a16:creationId xmlns:a16="http://schemas.microsoft.com/office/drawing/2014/main" id="{B4CD6E8A-4519-4F8E-9E28-6F992EE3BDC4}"/>
              </a:ext>
            </a:extLst>
          </p:cNvPr>
          <p:cNvSpPr/>
          <p:nvPr/>
        </p:nvSpPr>
        <p:spPr>
          <a:xfrm>
            <a:off x="455407" y="987634"/>
            <a:ext cx="11281186" cy="1200329"/>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Consumers Have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30 Days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To Shop for a Mortgage Lender and Counts as Only One Inquiry at End of the 45 Days.</a:t>
            </a:r>
          </a:p>
        </p:txBody>
      </p:sp>
      <p:sp>
        <p:nvSpPr>
          <p:cNvPr id="9" name="Rectangle 8">
            <a:extLst>
              <a:ext uri="{FF2B5EF4-FFF2-40B4-BE49-F238E27FC236}">
                <a16:creationId xmlns:a16="http://schemas.microsoft.com/office/drawing/2014/main" id="{85E87F2B-80E9-3D53-9D5B-7D02AC41FCB2}"/>
              </a:ext>
            </a:extLst>
          </p:cNvPr>
          <p:cNvSpPr/>
          <p:nvPr/>
        </p:nvSpPr>
        <p:spPr>
          <a:xfrm>
            <a:off x="455407" y="2782669"/>
            <a:ext cx="4910920" cy="1754326"/>
          </a:xfrm>
          <a:prstGeom prst="rect">
            <a:avLst/>
          </a:prstGeom>
        </p:spPr>
        <p:txBody>
          <a:bodyPr wrap="square">
            <a:spAutoFit/>
          </a:bodyPr>
          <a:lstStyle/>
          <a:p>
            <a:pPr marL="571500" indent="-571500">
              <a:buFont typeface="Arial" panose="020B0604020202020204" pitchFamily="34" charset="0"/>
              <a:buChar char="•"/>
            </a:pP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How Many Lenders Can Check It? </a:t>
            </a:r>
            <a:r>
              <a:rPr lang="en-US" sz="3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UNLIMITED!!!</a:t>
            </a:r>
          </a:p>
        </p:txBody>
      </p:sp>
      <p:sp>
        <p:nvSpPr>
          <p:cNvPr id="11" name="Rectangle 10">
            <a:extLst>
              <a:ext uri="{FF2B5EF4-FFF2-40B4-BE49-F238E27FC236}">
                <a16:creationId xmlns:a16="http://schemas.microsoft.com/office/drawing/2014/main" id="{00D613D6-A890-4574-EAEB-89861903B81A}"/>
              </a:ext>
            </a:extLst>
          </p:cNvPr>
          <p:cNvSpPr/>
          <p:nvPr/>
        </p:nvSpPr>
        <p:spPr>
          <a:xfrm>
            <a:off x="6486467" y="2782669"/>
            <a:ext cx="5960570" cy="2062103"/>
          </a:xfrm>
          <a:prstGeom prst="rect">
            <a:avLst/>
          </a:prstGeom>
        </p:spPr>
        <p:txBody>
          <a:bodyPr wrap="square">
            <a:spAutoFit/>
          </a:bodyPr>
          <a:lstStyle/>
          <a:p>
            <a:pPr marL="571500" indent="-571500">
              <a:buFont typeface="Arial" panose="020B0604020202020204" pitchFamily="34" charset="0"/>
              <a:buChar char="•"/>
            </a:pPr>
            <a:r>
              <a:rPr lang="en-US" sz="3200" dirty="0">
                <a:solidFill>
                  <a:schemeClr val="accent2"/>
                </a:solidFill>
                <a:ea typeface="Cambria Math" panose="02040503050406030204" pitchFamily="18" charset="0"/>
              </a:rPr>
              <a:t>SOURCE</a:t>
            </a:r>
            <a:r>
              <a:rPr lang="en-US" sz="3200" dirty="0">
                <a:solidFill>
                  <a:schemeClr val="tx2"/>
                </a:solidFill>
                <a:ea typeface="Cambria Math" panose="02040503050406030204" pitchFamily="18" charset="0"/>
              </a:rPr>
              <a:t> – Consumer Financial Protection Bureau (CFPB) &amp; FICO  (CFPB Says 45 Days but FICO says 30 Days)</a:t>
            </a:r>
          </a:p>
        </p:txBody>
      </p:sp>
    </p:spTree>
    <p:extLst>
      <p:ext uri="{BB962C8B-B14F-4D97-AF65-F5344CB8AC3E}">
        <p14:creationId xmlns:p14="http://schemas.microsoft.com/office/powerpoint/2010/main" val="341130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935549" y="1984732"/>
            <a:ext cx="8973932"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Does a Mortgage Credit</a:t>
            </a:r>
          </a:p>
          <a:p>
            <a:pPr algn="ctr"/>
            <a:r>
              <a:rPr lang="en-US" sz="8800" dirty="0">
                <a:solidFill>
                  <a:schemeClr val="tx2"/>
                </a:solidFill>
                <a:latin typeface="Bebas Neue" panose="020B0606020202050201" pitchFamily="34" charset="0"/>
              </a:rPr>
              <a:t>Check </a:t>
            </a:r>
            <a:r>
              <a:rPr lang="en-US" sz="8800" dirty="0">
                <a:solidFill>
                  <a:schemeClr val="accent2"/>
                </a:solidFill>
                <a:latin typeface="Bebas Neue" panose="020B0606020202050201" pitchFamily="34" charset="0"/>
              </a:rPr>
              <a:t>Drop My Score</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297302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agit_SNG86B">
            <a:extLst>
              <a:ext uri="{FF2B5EF4-FFF2-40B4-BE49-F238E27FC236}">
                <a16:creationId xmlns:a16="http://schemas.microsoft.com/office/drawing/2014/main" id="{1252470D-83F5-78A9-DC12-EDD894CA5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7" y="0"/>
            <a:ext cx="11098326" cy="6858000"/>
          </a:xfrm>
          <a:prstGeom prst="rect">
            <a:avLst/>
          </a:prstGeom>
        </p:spPr>
      </p:pic>
      <p:sp>
        <p:nvSpPr>
          <p:cNvPr id="4" name="TextBox 3">
            <a:extLst>
              <a:ext uri="{FF2B5EF4-FFF2-40B4-BE49-F238E27FC236}">
                <a16:creationId xmlns:a16="http://schemas.microsoft.com/office/drawing/2014/main" id="{4E547241-28BD-54DB-C92C-514B0B07CEFF}"/>
              </a:ext>
            </a:extLst>
          </p:cNvPr>
          <p:cNvSpPr txBox="1"/>
          <p:nvPr/>
        </p:nvSpPr>
        <p:spPr>
          <a:xfrm>
            <a:off x="2369586" y="1544592"/>
            <a:ext cx="7754046" cy="4524315"/>
          </a:xfrm>
          <a:prstGeom prst="rect">
            <a:avLst/>
          </a:prstGeom>
          <a:solidFill>
            <a:schemeClr val="tx2">
              <a:alpha val="78000"/>
            </a:schemeClr>
          </a:solidFill>
        </p:spPr>
        <p:txBody>
          <a:bodyPr wrap="none" rtlCol="0">
            <a:spAutoFit/>
          </a:bodyPr>
          <a:lstStyle/>
          <a:p>
            <a:pPr algn="ctr"/>
            <a:r>
              <a:rPr lang="en-US" sz="9600" dirty="0" err="1">
                <a:solidFill>
                  <a:schemeClr val="bg1"/>
                </a:solidFill>
                <a:latin typeface="Bebas Neue" panose="020B0606020202050201" pitchFamily="34" charset="0"/>
              </a:rPr>
              <a:t>Opt</a:t>
            </a:r>
            <a:r>
              <a:rPr lang="en-US" sz="9600" dirty="0">
                <a:solidFill>
                  <a:schemeClr val="bg1"/>
                </a:solidFill>
                <a:latin typeface="Bebas Neue" panose="020B0606020202050201" pitchFamily="34" charset="0"/>
              </a:rPr>
              <a:t> Out Now!</a:t>
            </a:r>
          </a:p>
          <a:p>
            <a:pPr algn="ctr"/>
            <a:r>
              <a:rPr lang="en-US" sz="9600" dirty="0">
                <a:solidFill>
                  <a:schemeClr val="bg1"/>
                </a:solidFill>
                <a:latin typeface="Bebas Neue" panose="020B0606020202050201" pitchFamily="34" charset="0"/>
              </a:rPr>
              <a:t>Stop Your Info</a:t>
            </a:r>
          </a:p>
          <a:p>
            <a:pPr algn="ctr"/>
            <a:r>
              <a:rPr lang="en-US" sz="9600" dirty="0">
                <a:solidFill>
                  <a:schemeClr val="bg1"/>
                </a:solidFill>
                <a:latin typeface="Bebas Neue" panose="020B0606020202050201" pitchFamily="34" charset="0"/>
              </a:rPr>
              <a:t>From being shared</a:t>
            </a:r>
          </a:p>
        </p:txBody>
      </p:sp>
    </p:spTree>
    <p:extLst>
      <p:ext uri="{BB962C8B-B14F-4D97-AF65-F5344CB8AC3E}">
        <p14:creationId xmlns:p14="http://schemas.microsoft.com/office/powerpoint/2010/main" val="25671784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730B9B-0D7D-6704-5FB6-ED287F485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57430"/>
            <a:ext cx="5747659" cy="5900570"/>
          </a:xfrm>
          <a:prstGeom prst="rect">
            <a:avLst/>
          </a:prstGeom>
        </p:spPr>
      </p:pic>
      <p:sp>
        <p:nvSpPr>
          <p:cNvPr id="4" name="TextBox 3">
            <a:extLst>
              <a:ext uri="{FF2B5EF4-FFF2-40B4-BE49-F238E27FC236}">
                <a16:creationId xmlns:a16="http://schemas.microsoft.com/office/drawing/2014/main" id="{CAB97FBD-5C3F-769B-5B58-6EA389497AFC}"/>
              </a:ext>
            </a:extLst>
          </p:cNvPr>
          <p:cNvSpPr txBox="1"/>
          <p:nvPr/>
        </p:nvSpPr>
        <p:spPr>
          <a:xfrm>
            <a:off x="1849363" y="957430"/>
            <a:ext cx="3509295" cy="3939540"/>
          </a:xfrm>
          <a:prstGeom prst="rect">
            <a:avLst/>
          </a:prstGeom>
          <a:noFill/>
        </p:spPr>
        <p:txBody>
          <a:bodyPr wrap="none" rtlCol="0">
            <a:spAutoFit/>
          </a:bodyPr>
          <a:lstStyle/>
          <a:p>
            <a:pPr algn="ctr"/>
            <a:r>
              <a:rPr lang="en-US" sz="25000" dirty="0">
                <a:solidFill>
                  <a:schemeClr val="accent2"/>
                </a:solidFill>
                <a:latin typeface="Bebas Neue" panose="020B0606020202050201" pitchFamily="34" charset="0"/>
              </a:rPr>
              <a:t>NO!</a:t>
            </a:r>
          </a:p>
        </p:txBody>
      </p:sp>
      <p:sp>
        <p:nvSpPr>
          <p:cNvPr id="5" name="TextBox 4">
            <a:extLst>
              <a:ext uri="{FF2B5EF4-FFF2-40B4-BE49-F238E27FC236}">
                <a16:creationId xmlns:a16="http://schemas.microsoft.com/office/drawing/2014/main" id="{ED52AE7B-FD13-3236-90AA-C09B61AF0682}"/>
              </a:ext>
            </a:extLst>
          </p:cNvPr>
          <p:cNvSpPr txBox="1"/>
          <p:nvPr/>
        </p:nvSpPr>
        <p:spPr>
          <a:xfrm>
            <a:off x="348341" y="4173695"/>
            <a:ext cx="6284093" cy="1446550"/>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Not for 45 days!</a:t>
            </a:r>
          </a:p>
        </p:txBody>
      </p:sp>
    </p:spTree>
    <p:extLst>
      <p:ext uri="{BB962C8B-B14F-4D97-AF65-F5344CB8AC3E}">
        <p14:creationId xmlns:p14="http://schemas.microsoft.com/office/powerpoint/2010/main" val="11974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52AE7B-FD13-3236-90AA-C09B61AF0682}"/>
              </a:ext>
            </a:extLst>
          </p:cNvPr>
          <p:cNvSpPr txBox="1"/>
          <p:nvPr/>
        </p:nvSpPr>
        <p:spPr>
          <a:xfrm>
            <a:off x="416886" y="343972"/>
            <a:ext cx="5341527" cy="1446550"/>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After 45 days</a:t>
            </a:r>
          </a:p>
        </p:txBody>
      </p:sp>
      <p:pic>
        <p:nvPicPr>
          <p:cNvPr id="8" name="Picture 7">
            <a:extLst>
              <a:ext uri="{FF2B5EF4-FFF2-40B4-BE49-F238E27FC236}">
                <a16:creationId xmlns:a16="http://schemas.microsoft.com/office/drawing/2014/main" id="{284E16E4-5F74-492F-CF6E-077C428D9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54" y="2267801"/>
            <a:ext cx="7249276" cy="5599355"/>
          </a:xfrm>
          <a:prstGeom prst="rect">
            <a:avLst/>
          </a:prstGeom>
        </p:spPr>
      </p:pic>
      <p:sp>
        <p:nvSpPr>
          <p:cNvPr id="10" name="TextBox 9">
            <a:extLst>
              <a:ext uri="{FF2B5EF4-FFF2-40B4-BE49-F238E27FC236}">
                <a16:creationId xmlns:a16="http://schemas.microsoft.com/office/drawing/2014/main" id="{04B76282-2BAF-F46D-2566-0948004D5510}"/>
              </a:ext>
            </a:extLst>
          </p:cNvPr>
          <p:cNvSpPr txBox="1"/>
          <p:nvPr/>
        </p:nvSpPr>
        <p:spPr>
          <a:xfrm>
            <a:off x="933129" y="1752244"/>
            <a:ext cx="3991798" cy="2800767"/>
          </a:xfrm>
          <a:prstGeom prst="rect">
            <a:avLst/>
          </a:prstGeom>
          <a:noFill/>
        </p:spPr>
        <p:txBody>
          <a:bodyPr wrap="none" rtlCol="0">
            <a:spAutoFit/>
          </a:bodyPr>
          <a:lstStyle/>
          <a:p>
            <a:pPr algn="ctr"/>
            <a:r>
              <a:rPr lang="en-US" sz="8800" dirty="0">
                <a:solidFill>
                  <a:schemeClr val="accent2"/>
                </a:solidFill>
                <a:latin typeface="Bebas Neue" panose="020B0606020202050201" pitchFamily="34" charset="0"/>
              </a:rPr>
              <a:t>Only Lose </a:t>
            </a:r>
          </a:p>
          <a:p>
            <a:pPr algn="ctr"/>
            <a:r>
              <a:rPr lang="en-US" sz="8800" dirty="0">
                <a:solidFill>
                  <a:schemeClr val="accent2"/>
                </a:solidFill>
                <a:latin typeface="Bebas Neue" panose="020B0606020202050201" pitchFamily="34" charset="0"/>
              </a:rPr>
              <a:t>0-5 Points</a:t>
            </a:r>
          </a:p>
        </p:txBody>
      </p:sp>
    </p:spTree>
    <p:extLst>
      <p:ext uri="{BB962C8B-B14F-4D97-AF65-F5344CB8AC3E}">
        <p14:creationId xmlns:p14="http://schemas.microsoft.com/office/powerpoint/2010/main" val="20190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ABF05-CD00-48EF-B5D5-694A5BAC24B2}"/>
              </a:ext>
            </a:extLst>
          </p:cNvPr>
          <p:cNvSpPr txBox="1"/>
          <p:nvPr/>
        </p:nvSpPr>
        <p:spPr>
          <a:xfrm>
            <a:off x="3957358" y="3811012"/>
            <a:ext cx="7615806" cy="3046988"/>
          </a:xfrm>
          <a:prstGeom prst="rect">
            <a:avLst/>
          </a:prstGeom>
          <a:noFill/>
        </p:spPr>
        <p:txBody>
          <a:bodyPr wrap="square" rtlCol="0">
            <a:spAutoFit/>
          </a:bodyPr>
          <a:lstStyle/>
          <a:p>
            <a:r>
              <a:rPr lang="en-US" sz="9600" dirty="0">
                <a:solidFill>
                  <a:schemeClr val="accent2"/>
                </a:solidFill>
                <a:latin typeface="Bebas Neue" panose="020B0606020202050201" pitchFamily="34" charset="0"/>
              </a:rPr>
              <a:t>Credit</a:t>
            </a:r>
            <a:r>
              <a:rPr lang="en-US" sz="9600" dirty="0">
                <a:solidFill>
                  <a:schemeClr val="tx2"/>
                </a:solidFill>
                <a:latin typeface="Bebas Neue" panose="020B0606020202050201" pitchFamily="34" charset="0"/>
              </a:rPr>
              <a:t> and Your </a:t>
            </a:r>
            <a:r>
              <a:rPr lang="en-US" sz="9600" dirty="0">
                <a:solidFill>
                  <a:schemeClr val="accent2"/>
                </a:solidFill>
                <a:latin typeface="Bebas Neue" panose="020B0606020202050201" pitchFamily="34" charset="0"/>
              </a:rPr>
              <a:t>mortgage</a:t>
            </a:r>
            <a:endParaRPr lang="en-US" sz="8800" dirty="0">
              <a:solidFill>
                <a:schemeClr val="accent2"/>
              </a:solidFill>
              <a:latin typeface="Bebas Neue" panose="020B0606020202050201" pitchFamily="34" charset="0"/>
            </a:endParaRPr>
          </a:p>
        </p:txBody>
      </p:sp>
      <p:sp>
        <p:nvSpPr>
          <p:cNvPr id="2" name="TextBox 1">
            <a:extLst>
              <a:ext uri="{FF2B5EF4-FFF2-40B4-BE49-F238E27FC236}">
                <a16:creationId xmlns:a16="http://schemas.microsoft.com/office/drawing/2014/main" id="{2B81F394-C444-9028-E309-8057774625DB}"/>
              </a:ext>
            </a:extLst>
          </p:cNvPr>
          <p:cNvSpPr txBox="1"/>
          <p:nvPr/>
        </p:nvSpPr>
        <p:spPr>
          <a:xfrm>
            <a:off x="2012261" y="3560211"/>
            <a:ext cx="2652103" cy="3770263"/>
          </a:xfrm>
          <a:prstGeom prst="rect">
            <a:avLst/>
          </a:prstGeom>
          <a:noFill/>
        </p:spPr>
        <p:txBody>
          <a:bodyPr wrap="square" rtlCol="0">
            <a:spAutoFit/>
          </a:bodyPr>
          <a:lstStyle/>
          <a:p>
            <a:pPr algn="ctr"/>
            <a:r>
              <a:rPr lang="en-US" sz="23900" dirty="0">
                <a:solidFill>
                  <a:schemeClr val="tx2"/>
                </a:solidFill>
                <a:latin typeface="Bebas Neue" panose="020B0606020202050201" pitchFamily="34" charset="0"/>
              </a:rPr>
              <a:t>6</a:t>
            </a:r>
            <a:endParaRPr lang="en-US" sz="23900" dirty="0">
              <a:solidFill>
                <a:schemeClr val="accent2"/>
              </a:solidFill>
              <a:latin typeface="Bebas Neue" panose="020B0606020202050201" pitchFamily="34" charset="0"/>
            </a:endParaRPr>
          </a:p>
        </p:txBody>
      </p:sp>
    </p:spTree>
    <p:extLst>
      <p:ext uri="{BB962C8B-B14F-4D97-AF65-F5344CB8AC3E}">
        <p14:creationId xmlns:p14="http://schemas.microsoft.com/office/powerpoint/2010/main" val="3297149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ppt_w</p:attrName>
                                        </p:attrNameLst>
                                      </p:cBhvr>
                                      <p:tavLst>
                                        <p:tav tm="0" fmla="#ppt_w*sin(2.5*pi*$)">
                                          <p:val>
                                            <p:fltVal val="0"/>
                                          </p:val>
                                        </p:tav>
                                        <p:tav tm="100000">
                                          <p:val>
                                            <p:fltVal val="1"/>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697198" y="1952690"/>
            <a:ext cx="8797601" cy="2800767"/>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does lender look</a:t>
            </a:r>
          </a:p>
          <a:p>
            <a:r>
              <a:rPr lang="en-US" sz="8800" dirty="0">
                <a:solidFill>
                  <a:schemeClr val="tx2"/>
                </a:solidFill>
                <a:latin typeface="Bebas Neue" panose="020B0606020202050201" pitchFamily="34" charset="0"/>
              </a:rPr>
              <a:t>for on </a:t>
            </a:r>
            <a:r>
              <a:rPr lang="en-US" sz="8800" dirty="0">
                <a:solidFill>
                  <a:schemeClr val="accent2"/>
                </a:solidFill>
                <a:latin typeface="Bebas Neue" panose="020B0606020202050201" pitchFamily="34" charset="0"/>
              </a:rPr>
              <a:t>credit report</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4236789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E7C37-6B6E-0DAA-CE7E-E2F678259893}"/>
              </a:ext>
            </a:extLst>
          </p:cNvPr>
          <p:cNvSpPr txBox="1"/>
          <p:nvPr/>
        </p:nvSpPr>
        <p:spPr>
          <a:xfrm>
            <a:off x="-703310" y="984013"/>
            <a:ext cx="9964243" cy="4154984"/>
          </a:xfrm>
          <a:prstGeom prst="rect">
            <a:avLst/>
          </a:prstGeom>
          <a:noFill/>
        </p:spPr>
        <p:txBody>
          <a:bodyPr wrap="square" rtlCol="0">
            <a:spAutoFit/>
          </a:bodyPr>
          <a:lstStyle/>
          <a:p>
            <a:pPr algn="ctr"/>
            <a:r>
              <a:rPr lang="en-US" sz="8800" dirty="0">
                <a:solidFill>
                  <a:schemeClr val="tx2"/>
                </a:solidFill>
                <a:latin typeface="Bebas Neue" panose="020B0606020202050201" pitchFamily="34" charset="0"/>
              </a:rPr>
              <a:t>Lender is Looking for Your </a:t>
            </a:r>
            <a:r>
              <a:rPr lang="en-US" sz="8800" dirty="0">
                <a:solidFill>
                  <a:schemeClr val="accent2"/>
                </a:solidFill>
                <a:latin typeface="Bebas Neue" panose="020B0606020202050201" pitchFamily="34" charset="0"/>
              </a:rPr>
              <a:t>Willingness</a:t>
            </a:r>
            <a:r>
              <a:rPr lang="en-US" sz="8800" dirty="0">
                <a:solidFill>
                  <a:schemeClr val="accent1">
                    <a:lumMod val="75000"/>
                  </a:schemeClr>
                </a:solidFill>
                <a:latin typeface="Bebas Neue" panose="020B0606020202050201" pitchFamily="34" charset="0"/>
              </a:rPr>
              <a:t> </a:t>
            </a:r>
            <a:r>
              <a:rPr lang="en-US" sz="8800" dirty="0">
                <a:solidFill>
                  <a:schemeClr val="tx2"/>
                </a:solidFill>
                <a:latin typeface="Bebas Neue" panose="020B0606020202050201" pitchFamily="34" charset="0"/>
              </a:rPr>
              <a:t>to Repay debts</a:t>
            </a:r>
          </a:p>
        </p:txBody>
      </p:sp>
    </p:spTree>
    <p:extLst>
      <p:ext uri="{BB962C8B-B14F-4D97-AF65-F5344CB8AC3E}">
        <p14:creationId xmlns:p14="http://schemas.microsoft.com/office/powerpoint/2010/main" val="16474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E7C37-6B6E-0DAA-CE7E-E2F678259893}"/>
              </a:ext>
            </a:extLst>
          </p:cNvPr>
          <p:cNvSpPr txBox="1"/>
          <p:nvPr/>
        </p:nvSpPr>
        <p:spPr>
          <a:xfrm>
            <a:off x="2811624" y="174792"/>
            <a:ext cx="6568751" cy="2862322"/>
          </a:xfrm>
          <a:prstGeom prst="rect">
            <a:avLst/>
          </a:prstGeom>
          <a:noFill/>
        </p:spPr>
        <p:txBody>
          <a:bodyPr wrap="square" rtlCol="0">
            <a:spAutoFit/>
          </a:bodyPr>
          <a:lstStyle/>
          <a:p>
            <a:pPr algn="ctr"/>
            <a:r>
              <a:rPr lang="en-US" sz="6000" dirty="0">
                <a:solidFill>
                  <a:schemeClr val="tx2"/>
                </a:solidFill>
                <a:latin typeface="Bebas Neue" panose="020B0606020202050201" pitchFamily="34" charset="0"/>
              </a:rPr>
              <a:t>Your</a:t>
            </a:r>
            <a:r>
              <a:rPr lang="en-US" sz="6000" dirty="0">
                <a:solidFill>
                  <a:schemeClr val="accent1">
                    <a:lumMod val="75000"/>
                  </a:schemeClr>
                </a:solidFill>
                <a:latin typeface="Bebas Neue" panose="020B0606020202050201" pitchFamily="34" charset="0"/>
              </a:rPr>
              <a:t> </a:t>
            </a:r>
            <a:r>
              <a:rPr lang="en-US" sz="6000" dirty="0">
                <a:solidFill>
                  <a:schemeClr val="accent2"/>
                </a:solidFill>
                <a:latin typeface="Bebas Neue" panose="020B0606020202050201" pitchFamily="34" charset="0"/>
              </a:rPr>
              <a:t>credit score </a:t>
            </a:r>
            <a:r>
              <a:rPr lang="en-US" sz="6000" dirty="0">
                <a:solidFill>
                  <a:schemeClr val="tx2"/>
                </a:solidFill>
                <a:latin typeface="Bebas Neue" panose="020B0606020202050201" pitchFamily="34" charset="0"/>
              </a:rPr>
              <a:t>is a measure of how well you</a:t>
            </a:r>
            <a:r>
              <a:rPr lang="en-US" sz="6000" dirty="0">
                <a:solidFill>
                  <a:schemeClr val="accent1">
                    <a:lumMod val="75000"/>
                  </a:schemeClr>
                </a:solidFill>
                <a:latin typeface="Bebas Neue" panose="020B0606020202050201" pitchFamily="34" charset="0"/>
              </a:rPr>
              <a:t> </a:t>
            </a:r>
            <a:r>
              <a:rPr lang="en-US" sz="6000" dirty="0">
                <a:solidFill>
                  <a:schemeClr val="accent2"/>
                </a:solidFill>
                <a:latin typeface="Bebas Neue" panose="020B0606020202050201" pitchFamily="34" charset="0"/>
              </a:rPr>
              <a:t>re-pay</a:t>
            </a:r>
            <a:r>
              <a:rPr lang="en-US" sz="6000" dirty="0">
                <a:solidFill>
                  <a:schemeClr val="accent1">
                    <a:lumMod val="75000"/>
                  </a:schemeClr>
                </a:solidFill>
                <a:latin typeface="Bebas Neue" panose="020B0606020202050201" pitchFamily="34" charset="0"/>
              </a:rPr>
              <a:t> </a:t>
            </a:r>
            <a:r>
              <a:rPr lang="en-US" sz="6000" dirty="0">
                <a:solidFill>
                  <a:schemeClr val="tx2"/>
                </a:solidFill>
                <a:latin typeface="Bebas Neue" panose="020B0606020202050201" pitchFamily="34" charset="0"/>
              </a:rPr>
              <a:t>your debts</a:t>
            </a:r>
          </a:p>
        </p:txBody>
      </p:sp>
    </p:spTree>
    <p:extLst>
      <p:ext uri="{BB962C8B-B14F-4D97-AF65-F5344CB8AC3E}">
        <p14:creationId xmlns:p14="http://schemas.microsoft.com/office/powerpoint/2010/main" val="13150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281748" y="2808362"/>
            <a:ext cx="11628504"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How Does credit affect </a:t>
            </a:r>
            <a:r>
              <a:rPr lang="en-US" sz="8800" dirty="0" err="1">
                <a:solidFill>
                  <a:schemeClr val="accent2"/>
                </a:solidFill>
                <a:latin typeface="Bebas Neue" panose="020B0606020202050201" pitchFamily="34" charset="0"/>
              </a:rPr>
              <a:t>rateS</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196811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E2F43B-500A-63CB-7DD5-8A15695AEC2B}"/>
              </a:ext>
            </a:extLst>
          </p:cNvPr>
          <p:cNvSpPr txBox="1">
            <a:spLocks/>
          </p:cNvSpPr>
          <p:nvPr/>
        </p:nvSpPr>
        <p:spPr>
          <a:xfrm>
            <a:off x="98611" y="218856"/>
            <a:ext cx="11994777"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Interest Rate is Reflection of Risk</a:t>
            </a:r>
            <a:endParaRPr lang="en-US" sz="5400" dirty="0">
              <a:solidFill>
                <a:schemeClr val="tx2"/>
              </a:solidFill>
              <a:latin typeface="Bebas Neue" panose="020B0606020202050201" pitchFamily="34" charset="0"/>
            </a:endParaRPr>
          </a:p>
        </p:txBody>
      </p:sp>
      <p:pic>
        <p:nvPicPr>
          <p:cNvPr id="3" name="Graphic 2">
            <a:extLst>
              <a:ext uri="{FF2B5EF4-FFF2-40B4-BE49-F238E27FC236}">
                <a16:creationId xmlns:a16="http://schemas.microsoft.com/office/drawing/2014/main" id="{6D9A8A1C-7DF1-763B-2EDC-0B7A7DE873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8732" y="3429000"/>
            <a:ext cx="7206144" cy="3210144"/>
          </a:xfrm>
          <a:prstGeom prst="rect">
            <a:avLst/>
          </a:prstGeom>
        </p:spPr>
      </p:pic>
      <p:sp>
        <p:nvSpPr>
          <p:cNvPr id="6" name="TextBox 5">
            <a:extLst>
              <a:ext uri="{FF2B5EF4-FFF2-40B4-BE49-F238E27FC236}">
                <a16:creationId xmlns:a16="http://schemas.microsoft.com/office/drawing/2014/main" id="{9FF88B4F-09B6-69A3-DE27-A4DD660A240B}"/>
              </a:ext>
            </a:extLst>
          </p:cNvPr>
          <p:cNvSpPr txBox="1"/>
          <p:nvPr/>
        </p:nvSpPr>
        <p:spPr>
          <a:xfrm>
            <a:off x="1066461" y="1268475"/>
            <a:ext cx="10059075"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The Lower the Credit Score the Higher the Interest Rate </a:t>
            </a:r>
          </a:p>
        </p:txBody>
      </p:sp>
      <p:sp>
        <p:nvSpPr>
          <p:cNvPr id="7" name="TextBox 6">
            <a:extLst>
              <a:ext uri="{FF2B5EF4-FFF2-40B4-BE49-F238E27FC236}">
                <a16:creationId xmlns:a16="http://schemas.microsoft.com/office/drawing/2014/main" id="{61671430-1FAE-1BDD-110E-6AEDCD579805}"/>
              </a:ext>
            </a:extLst>
          </p:cNvPr>
          <p:cNvSpPr txBox="1"/>
          <p:nvPr/>
        </p:nvSpPr>
        <p:spPr>
          <a:xfrm>
            <a:off x="1066461" y="2030666"/>
            <a:ext cx="9973014" cy="492443"/>
          </a:xfrm>
          <a:prstGeom prst="rect">
            <a:avLst/>
          </a:prstGeom>
          <a:noFill/>
        </p:spPr>
        <p:txBody>
          <a:bodyPr wrap="square" lIns="0" tIns="0" rIns="0" bIns="0">
            <a:spAutoFit/>
          </a:bodyPr>
          <a:lstStyle>
            <a:defPPr>
              <a:defRPr lang="en-US"/>
            </a:defPPr>
            <a:lvl1pPr indent="0">
              <a:spcBef>
                <a:spcPct val="20000"/>
              </a:spcBef>
              <a:buClr>
                <a:schemeClr val="accent4"/>
              </a:buClr>
              <a:buSzPct val="125000"/>
              <a:buFont typeface="Arial" panose="020B0604020202020204" pitchFamily="34" charset="0"/>
              <a:buNone/>
              <a:defRPr sz="1400"/>
            </a:lvl1pPr>
            <a:lvl2pPr marL="447675" indent="-238125">
              <a:spcBef>
                <a:spcPct val="20000"/>
              </a:spcBef>
              <a:buClr>
                <a:schemeClr val="accent4"/>
              </a:buClr>
              <a:buSzPct val="115000"/>
              <a:buFont typeface="Century Gothic" panose="020B0502020202020204" pitchFamily="34" charset="0"/>
              <a:buChar char="−"/>
              <a:defRPr sz="1600"/>
            </a:lvl2pPr>
            <a:lvl3pPr marL="647700" indent="-200025">
              <a:spcBef>
                <a:spcPct val="20000"/>
              </a:spcBef>
              <a:buClr>
                <a:schemeClr val="accent4"/>
              </a:buClr>
              <a:buSzPct val="110000"/>
              <a:buFont typeface="Arial" pitchFamily="34" charset="0"/>
              <a:buChar char="•"/>
              <a:defRPr sz="1600"/>
            </a:lvl3pPr>
            <a:lvl4pPr marL="809625" indent="-180975">
              <a:spcBef>
                <a:spcPct val="20000"/>
              </a:spcBef>
              <a:buClr>
                <a:schemeClr val="accent4"/>
              </a:buClr>
              <a:buFont typeface="Calibri" panose="020F0502020204030204" pitchFamily="34" charset="0"/>
              <a:buChar char="▫"/>
              <a:defRPr sz="1600"/>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457200" lvl="0" indent="-457200">
              <a:spcBef>
                <a:spcPts val="0"/>
              </a:spcBef>
              <a:buClrTx/>
              <a:buSzTx/>
              <a:buFont typeface="Arial" panose="020B0604020202020204" pitchFamily="34" charset="0"/>
              <a:buChar char="•"/>
            </a:pPr>
            <a:r>
              <a:rPr lang="en-IN" sz="3200" b="1" dirty="0">
                <a:solidFill>
                  <a:srgbClr val="3F3F3F"/>
                </a:solidFill>
              </a:rPr>
              <a:t>The Higher the Credit Score the Lower the Interest Rate </a:t>
            </a:r>
          </a:p>
        </p:txBody>
      </p:sp>
    </p:spTree>
    <p:extLst>
      <p:ext uri="{BB962C8B-B14F-4D97-AF65-F5344CB8AC3E}">
        <p14:creationId xmlns:p14="http://schemas.microsoft.com/office/powerpoint/2010/main" val="12797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8BEE27-2E8E-6B35-3938-787E9C92D466}"/>
              </a:ext>
            </a:extLst>
          </p:cNvPr>
          <p:cNvSpPr txBox="1">
            <a:spLocks/>
          </p:cNvSpPr>
          <p:nvPr/>
        </p:nvSpPr>
        <p:spPr>
          <a:xfrm>
            <a:off x="98611" y="218856"/>
            <a:ext cx="11994777"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Minimum Score for Mortgage?</a:t>
            </a:r>
            <a:endParaRPr lang="en-US" sz="5400" dirty="0">
              <a:solidFill>
                <a:schemeClr val="tx2"/>
              </a:solidFill>
              <a:latin typeface="Bebas Neue" panose="020B0606020202050201" pitchFamily="34" charset="0"/>
            </a:endParaRPr>
          </a:p>
        </p:txBody>
      </p:sp>
      <p:sp>
        <p:nvSpPr>
          <p:cNvPr id="3" name="Text Placeholder 1">
            <a:extLst>
              <a:ext uri="{FF2B5EF4-FFF2-40B4-BE49-F238E27FC236}">
                <a16:creationId xmlns:a16="http://schemas.microsoft.com/office/drawing/2014/main" id="{35A988F4-CCDA-FBC9-6750-FFAB590BB8FC}"/>
              </a:ext>
            </a:extLst>
          </p:cNvPr>
          <p:cNvSpPr txBox="1">
            <a:spLocks/>
          </p:cNvSpPr>
          <p:nvPr/>
        </p:nvSpPr>
        <p:spPr>
          <a:xfrm>
            <a:off x="337071" y="1150752"/>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rPr>
              <a:t>Conventional Loan – </a:t>
            </a:r>
            <a:r>
              <a:rPr lang="en-US" sz="3600" b="1" dirty="0">
                <a:solidFill>
                  <a:schemeClr val="accent2"/>
                </a:solidFill>
              </a:rPr>
              <a:t>620</a:t>
            </a:r>
            <a:r>
              <a:rPr lang="en-US" sz="3600" b="1" dirty="0">
                <a:solidFill>
                  <a:schemeClr val="accent1">
                    <a:lumMod val="75000"/>
                  </a:schemeClr>
                </a:solidFill>
              </a:rPr>
              <a:t> </a:t>
            </a:r>
            <a:r>
              <a:rPr lang="en-US" sz="3600" b="1" dirty="0">
                <a:solidFill>
                  <a:schemeClr val="tx2"/>
                </a:solidFill>
              </a:rPr>
              <a:t>Credit Score</a:t>
            </a:r>
            <a:endParaRPr lang="en-US" sz="3600" dirty="0">
              <a:solidFill>
                <a:schemeClr val="tx2"/>
              </a:solidFill>
            </a:endParaRPr>
          </a:p>
        </p:txBody>
      </p:sp>
      <p:sp>
        <p:nvSpPr>
          <p:cNvPr id="4" name="Text Placeholder 1">
            <a:extLst>
              <a:ext uri="{FF2B5EF4-FFF2-40B4-BE49-F238E27FC236}">
                <a16:creationId xmlns:a16="http://schemas.microsoft.com/office/drawing/2014/main" id="{3C39B6F9-A3EF-3AFC-61E2-F1DB055C865A}"/>
              </a:ext>
            </a:extLst>
          </p:cNvPr>
          <p:cNvSpPr txBox="1">
            <a:spLocks/>
          </p:cNvSpPr>
          <p:nvPr/>
        </p:nvSpPr>
        <p:spPr>
          <a:xfrm>
            <a:off x="337071" y="1845336"/>
            <a:ext cx="1175631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rPr>
              <a:t>FHA Loan with 3.5% Down – </a:t>
            </a:r>
            <a:r>
              <a:rPr lang="en-US" sz="3600" b="1" dirty="0">
                <a:solidFill>
                  <a:schemeClr val="accent2"/>
                </a:solidFill>
              </a:rPr>
              <a:t>580</a:t>
            </a:r>
            <a:r>
              <a:rPr lang="en-US" sz="3600" b="1" dirty="0">
                <a:solidFill>
                  <a:schemeClr val="accent1">
                    <a:lumMod val="75000"/>
                  </a:schemeClr>
                </a:solidFill>
              </a:rPr>
              <a:t> </a:t>
            </a:r>
            <a:r>
              <a:rPr lang="en-US" sz="3600" b="1" dirty="0">
                <a:solidFill>
                  <a:schemeClr val="tx2"/>
                </a:solidFill>
              </a:rPr>
              <a:t>Credit Score</a:t>
            </a:r>
            <a:endParaRPr lang="en-US" sz="3600" dirty="0">
              <a:solidFill>
                <a:schemeClr val="tx2"/>
              </a:solidFill>
            </a:endParaRPr>
          </a:p>
        </p:txBody>
      </p:sp>
      <p:sp>
        <p:nvSpPr>
          <p:cNvPr id="5" name="Text Placeholder 1">
            <a:extLst>
              <a:ext uri="{FF2B5EF4-FFF2-40B4-BE49-F238E27FC236}">
                <a16:creationId xmlns:a16="http://schemas.microsoft.com/office/drawing/2014/main" id="{0459C447-BCFD-4D60-E640-6C8B91D7A3B3}"/>
              </a:ext>
            </a:extLst>
          </p:cNvPr>
          <p:cNvSpPr txBox="1">
            <a:spLocks/>
          </p:cNvSpPr>
          <p:nvPr/>
        </p:nvSpPr>
        <p:spPr>
          <a:xfrm>
            <a:off x="337070" y="2471712"/>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rPr>
              <a:t>FHA Loan with 10% Down – </a:t>
            </a:r>
            <a:r>
              <a:rPr lang="en-US" sz="3600" b="1" dirty="0">
                <a:solidFill>
                  <a:schemeClr val="accent2"/>
                </a:solidFill>
              </a:rPr>
              <a:t>500</a:t>
            </a:r>
            <a:r>
              <a:rPr lang="en-US" sz="3600" b="1" dirty="0">
                <a:solidFill>
                  <a:schemeClr val="accent1">
                    <a:lumMod val="75000"/>
                  </a:schemeClr>
                </a:solidFill>
              </a:rPr>
              <a:t> </a:t>
            </a:r>
            <a:r>
              <a:rPr lang="en-US" sz="3600" b="1" dirty="0">
                <a:solidFill>
                  <a:schemeClr val="tx2"/>
                </a:solidFill>
              </a:rPr>
              <a:t>Credit Score</a:t>
            </a:r>
            <a:endParaRPr lang="en-US" sz="3600" dirty="0">
              <a:solidFill>
                <a:schemeClr val="tx2"/>
              </a:solidFill>
            </a:endParaRPr>
          </a:p>
        </p:txBody>
      </p:sp>
      <p:sp>
        <p:nvSpPr>
          <p:cNvPr id="6" name="Text Placeholder 1">
            <a:extLst>
              <a:ext uri="{FF2B5EF4-FFF2-40B4-BE49-F238E27FC236}">
                <a16:creationId xmlns:a16="http://schemas.microsoft.com/office/drawing/2014/main" id="{26C488C1-5FCA-E581-B39D-D875FAF7189B}"/>
              </a:ext>
            </a:extLst>
          </p:cNvPr>
          <p:cNvSpPr txBox="1">
            <a:spLocks/>
          </p:cNvSpPr>
          <p:nvPr/>
        </p:nvSpPr>
        <p:spPr>
          <a:xfrm>
            <a:off x="337069" y="3133534"/>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Calibri" panose="020F0502020204030204" pitchFamily="34" charset="0"/>
                <a:cs typeface="Calibri" panose="020F0502020204030204" pitchFamily="34" charset="0"/>
              </a:rPr>
              <a:t>VA Loan – </a:t>
            </a:r>
            <a:r>
              <a:rPr lang="en-US" sz="3600" b="1" dirty="0">
                <a:solidFill>
                  <a:schemeClr val="accent2"/>
                </a:solidFill>
                <a:latin typeface="Calibri" panose="020F0502020204030204" pitchFamily="34" charset="0"/>
                <a:cs typeface="Calibri" panose="020F0502020204030204" pitchFamily="34" charset="0"/>
              </a:rPr>
              <a:t>580</a:t>
            </a:r>
            <a:r>
              <a:rPr lang="en-US" sz="3600" b="1" dirty="0">
                <a:solidFill>
                  <a:schemeClr val="accent1">
                    <a:lumMod val="75000"/>
                  </a:schemeClr>
                </a:solidFill>
                <a:latin typeface="Calibri" panose="020F0502020204030204" pitchFamily="34" charset="0"/>
                <a:cs typeface="Calibri" panose="020F0502020204030204" pitchFamily="34" charset="0"/>
              </a:rPr>
              <a:t> </a:t>
            </a:r>
            <a:r>
              <a:rPr lang="en-US" sz="3600" b="1" dirty="0">
                <a:solidFill>
                  <a:schemeClr val="tx2"/>
                </a:solidFill>
                <a:latin typeface="Calibri" panose="020F0502020204030204" pitchFamily="34" charset="0"/>
                <a:cs typeface="Calibri" panose="020F0502020204030204" pitchFamily="34" charset="0"/>
              </a:rPr>
              <a:t>Credit Score</a:t>
            </a:r>
            <a:endParaRPr lang="en-US" sz="3600" dirty="0">
              <a:solidFill>
                <a:schemeClr val="tx2"/>
              </a:solidFill>
              <a:latin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BB4D5EB5-C92B-0455-44B1-DD7B0FE8CE31}"/>
              </a:ext>
            </a:extLst>
          </p:cNvPr>
          <p:cNvSpPr txBox="1">
            <a:spLocks/>
          </p:cNvSpPr>
          <p:nvPr/>
        </p:nvSpPr>
        <p:spPr>
          <a:xfrm>
            <a:off x="337069" y="3724465"/>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Calibri" panose="020F0502020204030204" pitchFamily="34" charset="0"/>
                <a:cs typeface="Calibri" panose="020F0502020204030204" pitchFamily="34" charset="0"/>
              </a:rPr>
              <a:t>USDA Loan – </a:t>
            </a:r>
            <a:r>
              <a:rPr lang="en-US" sz="3600" b="1" dirty="0">
                <a:solidFill>
                  <a:schemeClr val="accent2"/>
                </a:solidFill>
                <a:latin typeface="Calibri" panose="020F0502020204030204" pitchFamily="34" charset="0"/>
                <a:cs typeface="Calibri" panose="020F0502020204030204" pitchFamily="34" charset="0"/>
              </a:rPr>
              <a:t>620</a:t>
            </a:r>
            <a:r>
              <a:rPr lang="en-US" sz="3600" b="1" dirty="0">
                <a:solidFill>
                  <a:schemeClr val="accent1">
                    <a:lumMod val="75000"/>
                  </a:schemeClr>
                </a:solidFill>
                <a:latin typeface="Calibri" panose="020F0502020204030204" pitchFamily="34" charset="0"/>
                <a:cs typeface="Calibri" panose="020F0502020204030204" pitchFamily="34" charset="0"/>
              </a:rPr>
              <a:t> </a:t>
            </a:r>
            <a:r>
              <a:rPr lang="en-US" sz="3600" b="1" dirty="0">
                <a:solidFill>
                  <a:schemeClr val="tx2"/>
                </a:solidFill>
                <a:latin typeface="Calibri" panose="020F0502020204030204" pitchFamily="34" charset="0"/>
                <a:cs typeface="Calibri" panose="020F0502020204030204" pitchFamily="34" charset="0"/>
              </a:rPr>
              <a:t>Credit Score</a:t>
            </a:r>
            <a:endParaRPr lang="en-US" sz="36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14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226656" y="2028616"/>
            <a:ext cx="10043134"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What are the wait periods</a:t>
            </a:r>
          </a:p>
          <a:p>
            <a:pPr algn="ctr"/>
            <a:r>
              <a:rPr lang="en-US" sz="8800" dirty="0">
                <a:solidFill>
                  <a:schemeClr val="tx2"/>
                </a:solidFill>
                <a:latin typeface="Bebas Neue" panose="020B0606020202050201" pitchFamily="34" charset="0"/>
              </a:rPr>
              <a:t>for </a:t>
            </a:r>
            <a:r>
              <a:rPr lang="en-US" sz="8800" dirty="0">
                <a:solidFill>
                  <a:schemeClr val="accent2"/>
                </a:solidFill>
                <a:latin typeface="Bebas Neue" panose="020B0606020202050201" pitchFamily="34" charset="0"/>
              </a:rPr>
              <a:t>derogatory credit</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4003337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729066" y="2705725"/>
            <a:ext cx="8927444"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credit score</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7519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Snagit_SNG854">
            <a:extLst>
              <a:ext uri="{FF2B5EF4-FFF2-40B4-BE49-F238E27FC236}">
                <a16:creationId xmlns:a16="http://schemas.microsoft.com/office/drawing/2014/main" id="{3B9B749D-D680-5A13-653D-BC154C561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46" y="238524"/>
            <a:ext cx="5866667" cy="6380952"/>
          </a:xfrm>
          <a:prstGeom prst="rect">
            <a:avLst/>
          </a:prstGeom>
        </p:spPr>
      </p:pic>
      <p:sp>
        <p:nvSpPr>
          <p:cNvPr id="4" name="Arrow: Left 3">
            <a:extLst>
              <a:ext uri="{FF2B5EF4-FFF2-40B4-BE49-F238E27FC236}">
                <a16:creationId xmlns:a16="http://schemas.microsoft.com/office/drawing/2014/main" id="{D10E613A-3887-BDA0-9537-E217497544A1}"/>
              </a:ext>
            </a:extLst>
          </p:cNvPr>
          <p:cNvSpPr/>
          <p:nvPr/>
        </p:nvSpPr>
        <p:spPr>
          <a:xfrm>
            <a:off x="6751839" y="1269507"/>
            <a:ext cx="1367162" cy="887767"/>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DBC80CE4-EE07-3763-F640-97CD918556D8}"/>
              </a:ext>
            </a:extLst>
          </p:cNvPr>
          <p:cNvSpPr/>
          <p:nvPr/>
        </p:nvSpPr>
        <p:spPr>
          <a:xfrm>
            <a:off x="6751839" y="2629270"/>
            <a:ext cx="1367162" cy="887767"/>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33519ADF-B2A2-6E99-73E5-93159F1A9C68}"/>
              </a:ext>
            </a:extLst>
          </p:cNvPr>
          <p:cNvSpPr/>
          <p:nvPr/>
        </p:nvSpPr>
        <p:spPr>
          <a:xfrm>
            <a:off x="6751839" y="4092606"/>
            <a:ext cx="1367162" cy="887767"/>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E03E67E4-17ED-2965-15B8-4A855A4D20F5}"/>
              </a:ext>
            </a:extLst>
          </p:cNvPr>
          <p:cNvSpPr/>
          <p:nvPr/>
        </p:nvSpPr>
        <p:spPr>
          <a:xfrm>
            <a:off x="6751839" y="5398210"/>
            <a:ext cx="1367162" cy="887767"/>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2237046" y="1960001"/>
            <a:ext cx="7552067" cy="2800767"/>
          </a:xfrm>
          <a:prstGeom prst="rect">
            <a:avLst/>
          </a:prstGeom>
          <a:noFill/>
        </p:spPr>
        <p:txBody>
          <a:bodyPr wrap="none" rtlCol="0">
            <a:spAutoFit/>
          </a:bodyPr>
          <a:lstStyle/>
          <a:p>
            <a:r>
              <a:rPr lang="en-US" sz="8800" dirty="0">
                <a:solidFill>
                  <a:schemeClr val="tx2"/>
                </a:solidFill>
                <a:latin typeface="Bebas Neue" panose="020B0606020202050201" pitchFamily="34" charset="0"/>
              </a:rPr>
              <a:t>How do you improve</a:t>
            </a:r>
          </a:p>
          <a:p>
            <a:r>
              <a:rPr lang="en-US" sz="8800" dirty="0">
                <a:solidFill>
                  <a:schemeClr val="tx2"/>
                </a:solidFill>
                <a:latin typeface="Bebas Neue" panose="020B0606020202050201" pitchFamily="34" charset="0"/>
              </a:rPr>
              <a:t>Your </a:t>
            </a:r>
            <a:r>
              <a:rPr lang="en-US" sz="8800" dirty="0">
                <a:solidFill>
                  <a:schemeClr val="accent2"/>
                </a:solidFill>
                <a:latin typeface="Bebas Neue" panose="020B0606020202050201" pitchFamily="34" charset="0"/>
              </a:rPr>
              <a:t>credit score</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928207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82003" y="727259"/>
            <a:ext cx="10535077" cy="811761"/>
          </a:xfrm>
          <a:prstGeom prst="rect">
            <a:avLst/>
          </a:prstGeom>
        </p:spPr>
        <p:txBody>
          <a:bodyPr lIns="0" tIns="0" rIns="0" bIns="0" rtlCol="0" anchor="t">
            <a:spAutoFit/>
          </a:bodyPr>
          <a:lstStyle/>
          <a:p>
            <a:pPr algn="ctr">
              <a:lnSpc>
                <a:spcPts val="5792"/>
              </a:lnSpc>
            </a:pPr>
            <a:r>
              <a:rPr lang="en-US" sz="6600" dirty="0">
                <a:solidFill>
                  <a:schemeClr val="tx2"/>
                </a:solidFill>
                <a:latin typeface="Bebas Neue" panose="020B0606020202050201" pitchFamily="34" charset="0"/>
              </a:rPr>
              <a:t>Common Credit Score Myths</a:t>
            </a:r>
          </a:p>
        </p:txBody>
      </p:sp>
      <p:sp>
        <p:nvSpPr>
          <p:cNvPr id="16" name="TextBox 16"/>
          <p:cNvSpPr txBox="1"/>
          <p:nvPr/>
        </p:nvSpPr>
        <p:spPr>
          <a:xfrm>
            <a:off x="1169934" y="2412740"/>
            <a:ext cx="8316406" cy="442622"/>
          </a:xfrm>
          <a:prstGeom prst="rect">
            <a:avLst/>
          </a:prstGeom>
        </p:spPr>
        <p:txBody>
          <a:bodyPr lIns="0" tIns="0" rIns="0" bIns="0" rtlCol="0" anchor="t">
            <a:spAutoFit/>
          </a:bodyPr>
          <a:lstStyle/>
          <a:p>
            <a:pPr marL="457200" indent="-457200">
              <a:lnSpc>
                <a:spcPts val="3701"/>
              </a:lnSpc>
              <a:buFont typeface="Arial" panose="020B0604020202020204" pitchFamily="34" charset="0"/>
              <a:buChar char="•"/>
            </a:pPr>
            <a:r>
              <a:rPr lang="en-US" sz="2643" dirty="0">
                <a:solidFill>
                  <a:srgbClr val="000000"/>
                </a:solidFill>
              </a:rPr>
              <a:t>Carrying a credit card balance will improve your score.</a:t>
            </a:r>
          </a:p>
        </p:txBody>
      </p:sp>
      <p:sp>
        <p:nvSpPr>
          <p:cNvPr id="19" name="TextBox 19"/>
          <p:cNvSpPr txBox="1"/>
          <p:nvPr/>
        </p:nvSpPr>
        <p:spPr>
          <a:xfrm>
            <a:off x="1169934" y="3093501"/>
            <a:ext cx="4851187" cy="442622"/>
          </a:xfrm>
          <a:prstGeom prst="rect">
            <a:avLst/>
          </a:prstGeom>
        </p:spPr>
        <p:txBody>
          <a:bodyPr lIns="0" tIns="0" rIns="0" bIns="0" rtlCol="0" anchor="t">
            <a:spAutoFit/>
          </a:bodyPr>
          <a:lstStyle/>
          <a:p>
            <a:pPr marL="457200" indent="-457200">
              <a:lnSpc>
                <a:spcPts val="3701"/>
              </a:lnSpc>
              <a:buFont typeface="Arial" panose="020B0604020202020204" pitchFamily="34" charset="0"/>
              <a:buChar char="•"/>
            </a:pPr>
            <a:r>
              <a:rPr lang="en-US" sz="2643" dirty="0">
                <a:solidFill>
                  <a:srgbClr val="000000"/>
                </a:solidFill>
              </a:rPr>
              <a:t>There is only one credit score.</a:t>
            </a:r>
          </a:p>
        </p:txBody>
      </p:sp>
      <p:sp>
        <p:nvSpPr>
          <p:cNvPr id="20" name="TextBox 20"/>
          <p:cNvSpPr txBox="1"/>
          <p:nvPr/>
        </p:nvSpPr>
        <p:spPr>
          <a:xfrm>
            <a:off x="1146958" y="3776252"/>
            <a:ext cx="7837391" cy="442622"/>
          </a:xfrm>
          <a:prstGeom prst="rect">
            <a:avLst/>
          </a:prstGeom>
        </p:spPr>
        <p:txBody>
          <a:bodyPr lIns="0" tIns="0" rIns="0" bIns="0" rtlCol="0" anchor="t">
            <a:spAutoFit/>
          </a:bodyPr>
          <a:lstStyle/>
          <a:p>
            <a:pPr marL="457200" indent="-457200">
              <a:lnSpc>
                <a:spcPts val="3701"/>
              </a:lnSpc>
              <a:buFont typeface="Arial" panose="020B0604020202020204" pitchFamily="34" charset="0"/>
              <a:buChar char="•"/>
            </a:pPr>
            <a:r>
              <a:rPr lang="en-US" sz="2643" dirty="0">
                <a:solidFill>
                  <a:srgbClr val="000000"/>
                </a:solidFill>
              </a:rPr>
              <a:t>Closing your old credit cards can boost your score.</a:t>
            </a:r>
          </a:p>
        </p:txBody>
      </p:sp>
      <p:sp>
        <p:nvSpPr>
          <p:cNvPr id="21" name="TextBox 21"/>
          <p:cNvSpPr txBox="1"/>
          <p:nvPr/>
        </p:nvSpPr>
        <p:spPr>
          <a:xfrm>
            <a:off x="1146958" y="4496629"/>
            <a:ext cx="7837391" cy="442685"/>
          </a:xfrm>
          <a:prstGeom prst="rect">
            <a:avLst/>
          </a:prstGeom>
        </p:spPr>
        <p:txBody>
          <a:bodyPr lIns="0" tIns="0" rIns="0" bIns="0" rtlCol="0" anchor="t">
            <a:spAutoFit/>
          </a:bodyPr>
          <a:lstStyle/>
          <a:p>
            <a:pPr marL="457200" indent="-457200">
              <a:lnSpc>
                <a:spcPts val="3704"/>
              </a:lnSpc>
              <a:buFont typeface="Arial" panose="020B0604020202020204" pitchFamily="34" charset="0"/>
              <a:buChar char="•"/>
            </a:pPr>
            <a:r>
              <a:rPr lang="en-US" sz="2645" dirty="0">
                <a:solidFill>
                  <a:srgbClr val="000000"/>
                </a:solidFill>
              </a:rPr>
              <a:t>Co-signing on a loan won't affect your credit.</a:t>
            </a:r>
          </a:p>
        </p:txBody>
      </p:sp>
      <p:sp>
        <p:nvSpPr>
          <p:cNvPr id="22" name="TextBox 22"/>
          <p:cNvSpPr txBox="1"/>
          <p:nvPr/>
        </p:nvSpPr>
        <p:spPr>
          <a:xfrm>
            <a:off x="1146958" y="5183517"/>
            <a:ext cx="10577026" cy="442878"/>
          </a:xfrm>
          <a:prstGeom prst="rect">
            <a:avLst/>
          </a:prstGeom>
        </p:spPr>
        <p:txBody>
          <a:bodyPr lIns="0" tIns="0" rIns="0" bIns="0" rtlCol="0" anchor="t">
            <a:spAutoFit/>
          </a:bodyPr>
          <a:lstStyle/>
          <a:p>
            <a:pPr marL="457200" indent="-457200">
              <a:lnSpc>
                <a:spcPts val="3712"/>
              </a:lnSpc>
              <a:buFont typeface="Arial" panose="020B0604020202020204" pitchFamily="34" charset="0"/>
              <a:buChar char="•"/>
            </a:pPr>
            <a:r>
              <a:rPr lang="en-US" sz="2651" dirty="0">
                <a:solidFill>
                  <a:srgbClr val="000000"/>
                </a:solidFill>
              </a:rPr>
              <a:t>Paying off collections and other debt removes it from your credit report.</a:t>
            </a:r>
          </a:p>
        </p:txBody>
      </p:sp>
      <p:sp>
        <p:nvSpPr>
          <p:cNvPr id="23" name="TextBox 23"/>
          <p:cNvSpPr txBox="1"/>
          <p:nvPr/>
        </p:nvSpPr>
        <p:spPr>
          <a:xfrm>
            <a:off x="1146958" y="5830140"/>
            <a:ext cx="10577026" cy="442878"/>
          </a:xfrm>
          <a:prstGeom prst="rect">
            <a:avLst/>
          </a:prstGeom>
        </p:spPr>
        <p:txBody>
          <a:bodyPr lIns="0" tIns="0" rIns="0" bIns="0" rtlCol="0" anchor="t">
            <a:spAutoFit/>
          </a:bodyPr>
          <a:lstStyle/>
          <a:p>
            <a:pPr marL="457200" indent="-457200">
              <a:lnSpc>
                <a:spcPts val="3712"/>
              </a:lnSpc>
              <a:buFont typeface="Arial" panose="020B0604020202020204" pitchFamily="34" charset="0"/>
              <a:buChar char="•"/>
            </a:pPr>
            <a:r>
              <a:rPr lang="en-US" sz="2651" dirty="0">
                <a:solidFill>
                  <a:srgbClr val="000000"/>
                </a:solidFill>
              </a:rPr>
              <a:t>Paying off your credit card each month hurts your score.</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2192000" cy="6858000"/>
          </a:xfrm>
          <a:prstGeom prst="rect">
            <a:avLst/>
          </a:prstGeom>
        </p:spPr>
      </p:pic>
      <p:grpSp>
        <p:nvGrpSpPr>
          <p:cNvPr id="3" name="Group 3"/>
          <p:cNvGrpSpPr/>
          <p:nvPr/>
        </p:nvGrpSpPr>
        <p:grpSpPr>
          <a:xfrm>
            <a:off x="797966" y="-40210"/>
            <a:ext cx="10596069" cy="6898210"/>
            <a:chOff x="0" y="0"/>
            <a:chExt cx="21192139" cy="13796420"/>
          </a:xfrm>
        </p:grpSpPr>
      </p:grpSp>
      <p:grpSp>
        <p:nvGrpSpPr>
          <p:cNvPr id="4" name="Group 4"/>
          <p:cNvGrpSpPr/>
          <p:nvPr/>
        </p:nvGrpSpPr>
        <p:grpSpPr>
          <a:xfrm>
            <a:off x="1021851" y="2384467"/>
            <a:ext cx="1465551" cy="736247"/>
            <a:chOff x="0" y="-57149"/>
            <a:chExt cx="2931102" cy="1472495"/>
          </a:xfrm>
        </p:grpSpPr>
        <p:grpSp>
          <p:nvGrpSpPr>
            <p:cNvPr id="5" name="Group 5"/>
            <p:cNvGrpSpPr/>
            <p:nvPr/>
          </p:nvGrpSpPr>
          <p:grpSpPr>
            <a:xfrm>
              <a:off x="1171893" y="1108988"/>
              <a:ext cx="306358" cy="306358"/>
              <a:chOff x="0" y="0"/>
              <a:chExt cx="60515" cy="60515"/>
            </a:xfrm>
          </p:grpSpPr>
          <p:sp>
            <p:nvSpPr>
              <p:cNvPr id="6" name="Freeform 6"/>
              <p:cNvSpPr/>
              <p:nvPr/>
            </p:nvSpPr>
            <p:spPr>
              <a:xfrm>
                <a:off x="0" y="0"/>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TextBox 8"/>
            <p:cNvSpPr txBox="1"/>
            <p:nvPr/>
          </p:nvSpPr>
          <p:spPr>
            <a:xfrm>
              <a:off x="0" y="-57149"/>
              <a:ext cx="2931102" cy="1129671"/>
            </a:xfrm>
            <a:prstGeom prst="rect">
              <a:avLst/>
            </a:prstGeom>
          </p:spPr>
          <p:txBody>
            <a:bodyPr lIns="0" tIns="0" rIns="0" bIns="0" rtlCol="0" anchor="t">
              <a:spAutoFit/>
            </a:bodyPr>
            <a:lstStyle/>
            <a:p>
              <a:pPr algn="ctr">
                <a:lnSpc>
                  <a:spcPts val="2333"/>
                </a:lnSpc>
              </a:pPr>
              <a:r>
                <a:rPr lang="en-US" sz="1667">
                  <a:solidFill>
                    <a:srgbClr val="576F72"/>
                  </a:solidFill>
                  <a:latin typeface="Open Sans Light Bold"/>
                </a:rPr>
                <a:t>Pay your bills </a:t>
              </a:r>
            </a:p>
            <a:p>
              <a:pPr algn="ctr">
                <a:lnSpc>
                  <a:spcPts val="2333"/>
                </a:lnSpc>
              </a:pPr>
              <a:r>
                <a:rPr lang="en-US" sz="1667">
                  <a:solidFill>
                    <a:srgbClr val="576F72"/>
                  </a:solidFill>
                  <a:latin typeface="Open Sans Light Bold"/>
                </a:rPr>
                <a:t>on time</a:t>
              </a:r>
            </a:p>
          </p:txBody>
        </p:sp>
      </p:grpSp>
      <p:grpSp>
        <p:nvGrpSpPr>
          <p:cNvPr id="9" name="Group 9"/>
          <p:cNvGrpSpPr/>
          <p:nvPr/>
        </p:nvGrpSpPr>
        <p:grpSpPr>
          <a:xfrm>
            <a:off x="1607797" y="1185039"/>
            <a:ext cx="2985767" cy="2640474"/>
            <a:chOff x="0" y="-57150"/>
            <a:chExt cx="5971533" cy="5280949"/>
          </a:xfrm>
        </p:grpSpPr>
        <p:sp>
          <p:nvSpPr>
            <p:cNvPr id="10" name="TextBox 10"/>
            <p:cNvSpPr txBox="1"/>
            <p:nvPr/>
          </p:nvSpPr>
          <p:spPr>
            <a:xfrm>
              <a:off x="0" y="-57150"/>
              <a:ext cx="4019801" cy="1129670"/>
            </a:xfrm>
            <a:prstGeom prst="rect">
              <a:avLst/>
            </a:prstGeom>
          </p:spPr>
          <p:txBody>
            <a:bodyPr lIns="0" tIns="0" rIns="0" bIns="0" rtlCol="0" anchor="t">
              <a:spAutoFit/>
            </a:bodyPr>
            <a:lstStyle/>
            <a:p>
              <a:pPr algn="ctr">
                <a:lnSpc>
                  <a:spcPts val="2333"/>
                </a:lnSpc>
              </a:pPr>
              <a:r>
                <a:rPr lang="en-US" sz="1667" dirty="0">
                  <a:solidFill>
                    <a:srgbClr val="576F72"/>
                  </a:solidFill>
                  <a:latin typeface="Open Sans Light Bold"/>
                </a:rPr>
                <a:t>Keep your credit </a:t>
              </a:r>
            </a:p>
            <a:p>
              <a:pPr algn="ctr">
                <a:lnSpc>
                  <a:spcPts val="2333"/>
                </a:lnSpc>
              </a:pPr>
              <a:r>
                <a:rPr lang="en-US" sz="1667" dirty="0">
                  <a:solidFill>
                    <a:srgbClr val="576F72"/>
                  </a:solidFill>
                  <a:latin typeface="Open Sans Light Bold"/>
                </a:rPr>
                <a:t>utilization rate low</a:t>
              </a:r>
            </a:p>
          </p:txBody>
        </p:sp>
        <p:grpSp>
          <p:nvGrpSpPr>
            <p:cNvPr id="11" name="Group 11"/>
            <p:cNvGrpSpPr/>
            <p:nvPr/>
          </p:nvGrpSpPr>
          <p:grpSpPr>
            <a:xfrm>
              <a:off x="1798002" y="916106"/>
              <a:ext cx="4173531" cy="4307693"/>
              <a:chOff x="-11599" y="-38100"/>
              <a:chExt cx="824399" cy="850900"/>
            </a:xfrm>
          </p:grpSpPr>
          <p:sp>
            <p:nvSpPr>
              <p:cNvPr id="12" name="Freeform 12"/>
              <p:cNvSpPr/>
              <p:nvPr/>
            </p:nvSpPr>
            <p:spPr>
              <a:xfrm>
                <a:off x="-11599" y="113531"/>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13" name="TextBox 13"/>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grpSp>
        <p:nvGrpSpPr>
          <p:cNvPr id="14" name="Group 14"/>
          <p:cNvGrpSpPr/>
          <p:nvPr/>
        </p:nvGrpSpPr>
        <p:grpSpPr>
          <a:xfrm>
            <a:off x="4415281" y="928430"/>
            <a:ext cx="1535816" cy="736247"/>
            <a:chOff x="0" y="-57149"/>
            <a:chExt cx="3071632" cy="1472495"/>
          </a:xfrm>
        </p:grpSpPr>
        <p:sp>
          <p:nvSpPr>
            <p:cNvPr id="15" name="TextBox 15"/>
            <p:cNvSpPr txBox="1"/>
            <p:nvPr/>
          </p:nvSpPr>
          <p:spPr>
            <a:xfrm>
              <a:off x="0" y="-57149"/>
              <a:ext cx="3071632" cy="1129671"/>
            </a:xfrm>
            <a:prstGeom prst="rect">
              <a:avLst/>
            </a:prstGeom>
          </p:spPr>
          <p:txBody>
            <a:bodyPr lIns="0" tIns="0" rIns="0" bIns="0" rtlCol="0" anchor="t">
              <a:spAutoFit/>
            </a:bodyPr>
            <a:lstStyle/>
            <a:p>
              <a:pPr algn="ctr">
                <a:lnSpc>
                  <a:spcPts val="2333"/>
                </a:lnSpc>
              </a:pPr>
              <a:r>
                <a:rPr lang="en-US" sz="1667">
                  <a:solidFill>
                    <a:srgbClr val="576F72"/>
                  </a:solidFill>
                  <a:latin typeface="Open Sans Light Bold"/>
                </a:rPr>
                <a:t>Leave old </a:t>
              </a:r>
            </a:p>
            <a:p>
              <a:pPr algn="ctr">
                <a:lnSpc>
                  <a:spcPts val="2333"/>
                </a:lnSpc>
              </a:pPr>
              <a:r>
                <a:rPr lang="en-US" sz="1667">
                  <a:solidFill>
                    <a:srgbClr val="576F72"/>
                  </a:solidFill>
                  <a:latin typeface="Open Sans Light Bold"/>
                </a:rPr>
                <a:t>accounts open</a:t>
              </a:r>
            </a:p>
          </p:txBody>
        </p:sp>
        <p:grpSp>
          <p:nvGrpSpPr>
            <p:cNvPr id="16" name="Group 16"/>
            <p:cNvGrpSpPr/>
            <p:nvPr/>
          </p:nvGrpSpPr>
          <p:grpSpPr>
            <a:xfrm>
              <a:off x="1382637" y="1108988"/>
              <a:ext cx="306358" cy="306358"/>
              <a:chOff x="0" y="0"/>
              <a:chExt cx="60515" cy="60515"/>
            </a:xfrm>
          </p:grpSpPr>
          <p:sp>
            <p:nvSpPr>
              <p:cNvPr id="17" name="Freeform 17"/>
              <p:cNvSpPr/>
              <p:nvPr/>
            </p:nvSpPr>
            <p:spPr>
              <a:xfrm>
                <a:off x="0" y="0"/>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18" name="TextBox 18"/>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grpSp>
        <p:nvGrpSpPr>
          <p:cNvPr id="19" name="Group 19"/>
          <p:cNvGrpSpPr/>
          <p:nvPr/>
        </p:nvGrpSpPr>
        <p:grpSpPr>
          <a:xfrm>
            <a:off x="6902294" y="813471"/>
            <a:ext cx="1643874" cy="771710"/>
            <a:chOff x="0" y="-57151"/>
            <a:chExt cx="3287749" cy="1543420"/>
          </a:xfrm>
        </p:grpSpPr>
        <p:sp>
          <p:nvSpPr>
            <p:cNvPr id="20" name="TextBox 20"/>
            <p:cNvSpPr txBox="1"/>
            <p:nvPr/>
          </p:nvSpPr>
          <p:spPr>
            <a:xfrm>
              <a:off x="0" y="-57151"/>
              <a:ext cx="3287749" cy="1129670"/>
            </a:xfrm>
            <a:prstGeom prst="rect">
              <a:avLst/>
            </a:prstGeom>
          </p:spPr>
          <p:txBody>
            <a:bodyPr lIns="0" tIns="0" rIns="0" bIns="0" rtlCol="0" anchor="t">
              <a:spAutoFit/>
            </a:bodyPr>
            <a:lstStyle/>
            <a:p>
              <a:pPr algn="ctr">
                <a:lnSpc>
                  <a:spcPts val="2333"/>
                </a:lnSpc>
              </a:pPr>
              <a:r>
                <a:rPr lang="en-US" sz="1667">
                  <a:solidFill>
                    <a:srgbClr val="576F72"/>
                  </a:solidFill>
                  <a:latin typeface="Open Sans Light Bold"/>
                </a:rPr>
                <a:t>Only apply for </a:t>
              </a:r>
            </a:p>
            <a:p>
              <a:pPr algn="ctr">
                <a:lnSpc>
                  <a:spcPts val="2333"/>
                </a:lnSpc>
              </a:pPr>
              <a:r>
                <a:rPr lang="en-US" sz="1667">
                  <a:solidFill>
                    <a:srgbClr val="576F72"/>
                  </a:solidFill>
                  <a:latin typeface="Open Sans Light Bold"/>
                </a:rPr>
                <a:t>credit you need</a:t>
              </a:r>
            </a:p>
          </p:txBody>
        </p:sp>
        <p:grpSp>
          <p:nvGrpSpPr>
            <p:cNvPr id="21" name="Group 21"/>
            <p:cNvGrpSpPr/>
            <p:nvPr/>
          </p:nvGrpSpPr>
          <p:grpSpPr>
            <a:xfrm>
              <a:off x="1490695" y="1179911"/>
              <a:ext cx="306358" cy="306358"/>
              <a:chOff x="0" y="0"/>
              <a:chExt cx="60515" cy="60515"/>
            </a:xfrm>
          </p:grpSpPr>
          <p:sp>
            <p:nvSpPr>
              <p:cNvPr id="22" name="Freeform 22"/>
              <p:cNvSpPr/>
              <p:nvPr/>
            </p:nvSpPr>
            <p:spPr>
              <a:xfrm>
                <a:off x="0" y="0"/>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23" name="TextBox 23"/>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grpSp>
        <p:nvGrpSpPr>
          <p:cNvPr id="24" name="Group 24"/>
          <p:cNvGrpSpPr/>
          <p:nvPr/>
        </p:nvGrpSpPr>
        <p:grpSpPr>
          <a:xfrm>
            <a:off x="9142446" y="1410567"/>
            <a:ext cx="1643874" cy="479646"/>
            <a:chOff x="0" y="-57151"/>
            <a:chExt cx="3287749" cy="959292"/>
          </a:xfrm>
        </p:grpSpPr>
        <p:sp>
          <p:nvSpPr>
            <p:cNvPr id="25" name="TextBox 25"/>
            <p:cNvSpPr txBox="1"/>
            <p:nvPr/>
          </p:nvSpPr>
          <p:spPr>
            <a:xfrm>
              <a:off x="0" y="-57151"/>
              <a:ext cx="3287749" cy="539764"/>
            </a:xfrm>
            <a:prstGeom prst="rect">
              <a:avLst/>
            </a:prstGeom>
          </p:spPr>
          <p:txBody>
            <a:bodyPr lIns="0" tIns="0" rIns="0" bIns="0" rtlCol="0" anchor="t">
              <a:spAutoFit/>
            </a:bodyPr>
            <a:lstStyle/>
            <a:p>
              <a:pPr algn="ctr">
                <a:lnSpc>
                  <a:spcPts val="2333"/>
                </a:lnSpc>
              </a:pPr>
              <a:r>
                <a:rPr lang="en-US" sz="1667">
                  <a:solidFill>
                    <a:srgbClr val="576F72"/>
                  </a:solidFill>
                  <a:latin typeface="Open Sans Light Bold"/>
                </a:rPr>
                <a:t>Be patient</a:t>
              </a:r>
            </a:p>
          </p:txBody>
        </p:sp>
        <p:grpSp>
          <p:nvGrpSpPr>
            <p:cNvPr id="26" name="Group 26"/>
            <p:cNvGrpSpPr/>
            <p:nvPr/>
          </p:nvGrpSpPr>
          <p:grpSpPr>
            <a:xfrm>
              <a:off x="1490695" y="595783"/>
              <a:ext cx="306358" cy="306358"/>
              <a:chOff x="0" y="0"/>
              <a:chExt cx="60515" cy="60515"/>
            </a:xfrm>
          </p:grpSpPr>
          <p:sp>
            <p:nvSpPr>
              <p:cNvPr id="27" name="Freeform 27"/>
              <p:cNvSpPr/>
              <p:nvPr/>
            </p:nvSpPr>
            <p:spPr>
              <a:xfrm>
                <a:off x="0" y="0"/>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28" name="TextBox 28"/>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grpSp>
        <p:nvGrpSpPr>
          <p:cNvPr id="29" name="Group 29"/>
          <p:cNvGrpSpPr/>
          <p:nvPr/>
        </p:nvGrpSpPr>
        <p:grpSpPr>
          <a:xfrm>
            <a:off x="9559030" y="2384466"/>
            <a:ext cx="1643874" cy="771710"/>
            <a:chOff x="0" y="-57151"/>
            <a:chExt cx="3287749" cy="1543420"/>
          </a:xfrm>
        </p:grpSpPr>
        <p:sp>
          <p:nvSpPr>
            <p:cNvPr id="30" name="TextBox 30"/>
            <p:cNvSpPr txBox="1"/>
            <p:nvPr/>
          </p:nvSpPr>
          <p:spPr>
            <a:xfrm>
              <a:off x="0" y="-57151"/>
              <a:ext cx="3287749" cy="1129670"/>
            </a:xfrm>
            <a:prstGeom prst="rect">
              <a:avLst/>
            </a:prstGeom>
          </p:spPr>
          <p:txBody>
            <a:bodyPr lIns="0" tIns="0" rIns="0" bIns="0" rtlCol="0" anchor="t">
              <a:spAutoFit/>
            </a:bodyPr>
            <a:lstStyle/>
            <a:p>
              <a:pPr algn="ctr">
                <a:lnSpc>
                  <a:spcPts val="2333"/>
                </a:lnSpc>
              </a:pPr>
              <a:r>
                <a:rPr lang="en-US" sz="1667">
                  <a:solidFill>
                    <a:srgbClr val="576F72"/>
                  </a:solidFill>
                  <a:latin typeface="Open Sans Light Bold"/>
                </a:rPr>
                <a:t>Monitor your credit</a:t>
              </a:r>
            </a:p>
          </p:txBody>
        </p:sp>
        <p:grpSp>
          <p:nvGrpSpPr>
            <p:cNvPr id="31" name="Group 31"/>
            <p:cNvGrpSpPr/>
            <p:nvPr/>
          </p:nvGrpSpPr>
          <p:grpSpPr>
            <a:xfrm>
              <a:off x="1490695" y="1179911"/>
              <a:ext cx="306358" cy="306358"/>
              <a:chOff x="0" y="0"/>
              <a:chExt cx="60515" cy="60515"/>
            </a:xfrm>
          </p:grpSpPr>
          <p:sp>
            <p:nvSpPr>
              <p:cNvPr id="32" name="Freeform 32"/>
              <p:cNvSpPr/>
              <p:nvPr/>
            </p:nvSpPr>
            <p:spPr>
              <a:xfrm>
                <a:off x="0" y="0"/>
                <a:ext cx="60515" cy="60515"/>
              </a:xfrm>
              <a:custGeom>
                <a:avLst/>
                <a:gdLst/>
                <a:ahLst/>
                <a:cxnLst/>
                <a:rect l="l" t="t" r="r" b="b"/>
                <a:pathLst>
                  <a:path w="60515" h="60515">
                    <a:moveTo>
                      <a:pt x="0" y="0"/>
                    </a:moveTo>
                    <a:lnTo>
                      <a:pt x="60515" y="0"/>
                    </a:lnTo>
                    <a:lnTo>
                      <a:pt x="60515" y="60515"/>
                    </a:lnTo>
                    <a:lnTo>
                      <a:pt x="0" y="60515"/>
                    </a:lnTo>
                    <a:close/>
                  </a:path>
                </a:pathLst>
              </a:custGeom>
              <a:solidFill>
                <a:srgbClr val="31A9B8"/>
              </a:solidFill>
            </p:spPr>
          </p:sp>
          <p:sp>
            <p:nvSpPr>
              <p:cNvPr id="33" name="TextBox 33"/>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pic>
        <p:nvPicPr>
          <p:cNvPr id="35" name="Picture 34" descr="Diagram&#10;&#10;Description automatically generated">
            <a:extLst>
              <a:ext uri="{FF2B5EF4-FFF2-40B4-BE49-F238E27FC236}">
                <a16:creationId xmlns:a16="http://schemas.microsoft.com/office/drawing/2014/main" id="{AA8F9198-AF74-8577-1ECE-3B5CE52D934C}"/>
              </a:ext>
            </a:extLst>
          </p:cNvPr>
          <p:cNvPicPr>
            <a:picLocks noChangeAspect="1"/>
          </p:cNvPicPr>
          <p:nvPr/>
        </p:nvPicPr>
        <p:blipFill rotWithShape="1">
          <a:blip r:embed="rId4">
            <a:extLst>
              <a:ext uri="{28A0092B-C50C-407E-A947-70E740481C1C}">
                <a14:useLocalDpi xmlns:a14="http://schemas.microsoft.com/office/drawing/2010/main" val="0"/>
              </a:ext>
            </a:extLst>
          </a:blip>
          <a:srcRect b="4101"/>
          <a:stretch/>
        </p:blipFill>
        <p:spPr>
          <a:xfrm>
            <a:off x="548802" y="14503"/>
            <a:ext cx="11124657" cy="6858000"/>
          </a:xfrm>
          <a:prstGeom prst="rect">
            <a:avLst/>
          </a:prstGeom>
        </p:spPr>
      </p:pic>
      <p:pic>
        <p:nvPicPr>
          <p:cNvPr id="38" name="Picture 37">
            <a:extLst>
              <a:ext uri="{FF2B5EF4-FFF2-40B4-BE49-F238E27FC236}">
                <a16:creationId xmlns:a16="http://schemas.microsoft.com/office/drawing/2014/main" id="{3E52B405-D067-C253-3441-96E6CA1B8EBC}"/>
              </a:ext>
            </a:extLst>
          </p:cNvPr>
          <p:cNvPicPr>
            <a:picLocks noChangeAspect="1"/>
          </p:cNvPicPr>
          <p:nvPr/>
        </p:nvPicPr>
        <p:blipFill>
          <a:blip r:embed="rId5"/>
          <a:stretch>
            <a:fillRect/>
          </a:stretch>
        </p:blipFill>
        <p:spPr>
          <a:xfrm rot="5400000">
            <a:off x="7982279" y="634812"/>
            <a:ext cx="997925" cy="1608390"/>
          </a:xfrm>
          <a:prstGeom prst="rect">
            <a:avLst/>
          </a:prstGeom>
        </p:spPr>
      </p:pic>
      <p:pic>
        <p:nvPicPr>
          <p:cNvPr id="39" name="Picture 38">
            <a:extLst>
              <a:ext uri="{FF2B5EF4-FFF2-40B4-BE49-F238E27FC236}">
                <a16:creationId xmlns:a16="http://schemas.microsoft.com/office/drawing/2014/main" id="{D57B8E34-64D5-98A9-D64F-5C501644CE45}"/>
              </a:ext>
            </a:extLst>
          </p:cNvPr>
          <p:cNvPicPr>
            <a:picLocks noChangeAspect="1"/>
          </p:cNvPicPr>
          <p:nvPr/>
        </p:nvPicPr>
        <p:blipFill>
          <a:blip r:embed="rId5"/>
          <a:stretch>
            <a:fillRect/>
          </a:stretch>
        </p:blipFill>
        <p:spPr>
          <a:xfrm rot="5400000">
            <a:off x="8781555" y="829146"/>
            <a:ext cx="997925" cy="1608390"/>
          </a:xfrm>
          <a:prstGeom prst="rect">
            <a:avLst/>
          </a:prstGeom>
        </p:spPr>
      </p:pic>
      <p:pic>
        <p:nvPicPr>
          <p:cNvPr id="40" name="Picture 39">
            <a:extLst>
              <a:ext uri="{FF2B5EF4-FFF2-40B4-BE49-F238E27FC236}">
                <a16:creationId xmlns:a16="http://schemas.microsoft.com/office/drawing/2014/main" id="{859ED711-D3B4-B35D-89A4-2B152D3A3EFD}"/>
              </a:ext>
            </a:extLst>
          </p:cNvPr>
          <p:cNvPicPr>
            <a:picLocks noChangeAspect="1"/>
          </p:cNvPicPr>
          <p:nvPr/>
        </p:nvPicPr>
        <p:blipFill>
          <a:blip r:embed="rId5"/>
          <a:stretch>
            <a:fillRect/>
          </a:stretch>
        </p:blipFill>
        <p:spPr>
          <a:xfrm rot="5400000">
            <a:off x="9292014" y="773618"/>
            <a:ext cx="1130307" cy="2057400"/>
          </a:xfrm>
          <a:prstGeom prst="rect">
            <a:avLst/>
          </a:prstGeom>
        </p:spPr>
      </p:pic>
      <p:pic>
        <p:nvPicPr>
          <p:cNvPr id="41" name="Picture 40">
            <a:extLst>
              <a:ext uri="{FF2B5EF4-FFF2-40B4-BE49-F238E27FC236}">
                <a16:creationId xmlns:a16="http://schemas.microsoft.com/office/drawing/2014/main" id="{65EAA48D-C24F-E0C6-C4A6-5075B520958F}"/>
              </a:ext>
            </a:extLst>
          </p:cNvPr>
          <p:cNvPicPr>
            <a:picLocks noChangeAspect="1"/>
          </p:cNvPicPr>
          <p:nvPr/>
        </p:nvPicPr>
        <p:blipFill>
          <a:blip r:embed="rId5"/>
          <a:stretch>
            <a:fillRect/>
          </a:stretch>
        </p:blipFill>
        <p:spPr>
          <a:xfrm rot="8456941">
            <a:off x="9650213" y="1346921"/>
            <a:ext cx="1497275" cy="2057400"/>
          </a:xfrm>
          <a:prstGeom prst="rect">
            <a:avLst/>
          </a:prstGeom>
        </p:spPr>
      </p:pic>
      <p:pic>
        <p:nvPicPr>
          <p:cNvPr id="44" name="Picture 43">
            <a:extLst>
              <a:ext uri="{FF2B5EF4-FFF2-40B4-BE49-F238E27FC236}">
                <a16:creationId xmlns:a16="http://schemas.microsoft.com/office/drawing/2014/main" id="{CFC39F1E-10B8-02C4-97CC-34FE5CD51F26}"/>
              </a:ext>
            </a:extLst>
          </p:cNvPr>
          <p:cNvPicPr>
            <a:picLocks noChangeAspect="1"/>
          </p:cNvPicPr>
          <p:nvPr/>
        </p:nvPicPr>
        <p:blipFill>
          <a:blip r:embed="rId5"/>
          <a:stretch>
            <a:fillRect/>
          </a:stretch>
        </p:blipFill>
        <p:spPr>
          <a:xfrm rot="5400000">
            <a:off x="6009134" y="22136"/>
            <a:ext cx="645137" cy="2632402"/>
          </a:xfrm>
          <a:prstGeom prst="rect">
            <a:avLst/>
          </a:prstGeom>
        </p:spPr>
      </p:pic>
      <p:pic>
        <p:nvPicPr>
          <p:cNvPr id="45" name="Picture 44">
            <a:extLst>
              <a:ext uri="{FF2B5EF4-FFF2-40B4-BE49-F238E27FC236}">
                <a16:creationId xmlns:a16="http://schemas.microsoft.com/office/drawing/2014/main" id="{ED9B7798-A9D3-291E-90E5-086DD43E2609}"/>
              </a:ext>
            </a:extLst>
          </p:cNvPr>
          <p:cNvPicPr>
            <a:picLocks noChangeAspect="1"/>
          </p:cNvPicPr>
          <p:nvPr/>
        </p:nvPicPr>
        <p:blipFill>
          <a:blip r:embed="rId5"/>
          <a:stretch>
            <a:fillRect/>
          </a:stretch>
        </p:blipFill>
        <p:spPr>
          <a:xfrm rot="5400000">
            <a:off x="2053151" y="247968"/>
            <a:ext cx="1207583" cy="2632402"/>
          </a:xfrm>
          <a:prstGeom prst="rect">
            <a:avLst/>
          </a:prstGeom>
        </p:spPr>
      </p:pic>
      <p:pic>
        <p:nvPicPr>
          <p:cNvPr id="46" name="Picture 45">
            <a:extLst>
              <a:ext uri="{FF2B5EF4-FFF2-40B4-BE49-F238E27FC236}">
                <a16:creationId xmlns:a16="http://schemas.microsoft.com/office/drawing/2014/main" id="{76DF027A-1390-3451-7DCF-443C22928292}"/>
              </a:ext>
            </a:extLst>
          </p:cNvPr>
          <p:cNvPicPr>
            <a:picLocks noChangeAspect="1"/>
          </p:cNvPicPr>
          <p:nvPr/>
        </p:nvPicPr>
        <p:blipFill>
          <a:blip r:embed="rId5"/>
          <a:stretch>
            <a:fillRect/>
          </a:stretch>
        </p:blipFill>
        <p:spPr>
          <a:xfrm rot="11032385">
            <a:off x="1050371" y="1926540"/>
            <a:ext cx="866905" cy="1192561"/>
          </a:xfrm>
          <a:prstGeom prst="rect">
            <a:avLst/>
          </a:prstGeom>
        </p:spPr>
      </p:pic>
      <p:pic>
        <p:nvPicPr>
          <p:cNvPr id="47" name="Picture 46">
            <a:extLst>
              <a:ext uri="{FF2B5EF4-FFF2-40B4-BE49-F238E27FC236}">
                <a16:creationId xmlns:a16="http://schemas.microsoft.com/office/drawing/2014/main" id="{8DDFFB3A-2900-8723-9BE0-18D6E6C11208}"/>
              </a:ext>
            </a:extLst>
          </p:cNvPr>
          <p:cNvPicPr>
            <a:picLocks noChangeAspect="1"/>
          </p:cNvPicPr>
          <p:nvPr/>
        </p:nvPicPr>
        <p:blipFill>
          <a:blip r:embed="rId5"/>
          <a:stretch>
            <a:fillRect/>
          </a:stretch>
        </p:blipFill>
        <p:spPr>
          <a:xfrm rot="13526788">
            <a:off x="836131" y="1682489"/>
            <a:ext cx="866905" cy="1192561"/>
          </a:xfrm>
          <a:prstGeom prst="rect">
            <a:avLst/>
          </a:prstGeom>
        </p:spPr>
      </p:pic>
      <p:pic>
        <p:nvPicPr>
          <p:cNvPr id="48" name="Picture 47">
            <a:extLst>
              <a:ext uri="{FF2B5EF4-FFF2-40B4-BE49-F238E27FC236}">
                <a16:creationId xmlns:a16="http://schemas.microsoft.com/office/drawing/2014/main" id="{C2B65896-AD8C-F176-6357-F6EFE08B1478}"/>
              </a:ext>
            </a:extLst>
          </p:cNvPr>
          <p:cNvPicPr>
            <a:picLocks noChangeAspect="1"/>
          </p:cNvPicPr>
          <p:nvPr/>
        </p:nvPicPr>
        <p:blipFill>
          <a:blip r:embed="rId5"/>
          <a:stretch>
            <a:fillRect/>
          </a:stretch>
        </p:blipFill>
        <p:spPr>
          <a:xfrm rot="13786258">
            <a:off x="1853922" y="1651290"/>
            <a:ext cx="958842" cy="1576547"/>
          </a:xfrm>
          <a:prstGeom prst="rect">
            <a:avLst/>
          </a:prstGeom>
        </p:spPr>
      </p:pic>
      <p:pic>
        <p:nvPicPr>
          <p:cNvPr id="50" name="Picture 49">
            <a:extLst>
              <a:ext uri="{FF2B5EF4-FFF2-40B4-BE49-F238E27FC236}">
                <a16:creationId xmlns:a16="http://schemas.microsoft.com/office/drawing/2014/main" id="{D7CA4827-A6C6-916B-858A-6F6A67A85A6C}"/>
              </a:ext>
            </a:extLst>
          </p:cNvPr>
          <p:cNvPicPr>
            <a:picLocks noChangeAspect="1"/>
          </p:cNvPicPr>
          <p:nvPr/>
        </p:nvPicPr>
        <p:blipFill rotWithShape="1">
          <a:blip r:embed="rId5"/>
          <a:srcRect l="54298" t="-2604" r="-264" b="-74"/>
          <a:stretch/>
        </p:blipFill>
        <p:spPr>
          <a:xfrm rot="16200000">
            <a:off x="1437598" y="5852014"/>
            <a:ext cx="239863" cy="1822909"/>
          </a:xfrm>
          <a:prstGeom prst="rect">
            <a:avLst/>
          </a:prstGeom>
        </p:spPr>
      </p:pic>
      <p:pic>
        <p:nvPicPr>
          <p:cNvPr id="51" name="Picture 50">
            <a:extLst>
              <a:ext uri="{FF2B5EF4-FFF2-40B4-BE49-F238E27FC236}">
                <a16:creationId xmlns:a16="http://schemas.microsoft.com/office/drawing/2014/main" id="{D358F9EC-B606-7F5B-F27D-18D3E55DE366}"/>
              </a:ext>
            </a:extLst>
          </p:cNvPr>
          <p:cNvPicPr>
            <a:picLocks noChangeAspect="1"/>
          </p:cNvPicPr>
          <p:nvPr/>
        </p:nvPicPr>
        <p:blipFill>
          <a:blip r:embed="rId5"/>
          <a:stretch>
            <a:fillRect/>
          </a:stretch>
        </p:blipFill>
        <p:spPr>
          <a:xfrm rot="10585552">
            <a:off x="10908850" y="1429312"/>
            <a:ext cx="690569" cy="948909"/>
          </a:xfrm>
          <a:prstGeom prst="rect">
            <a:avLst/>
          </a:prstGeom>
        </p:spPr>
      </p:pic>
      <p:pic>
        <p:nvPicPr>
          <p:cNvPr id="55" name="Picture 54">
            <a:extLst>
              <a:ext uri="{FF2B5EF4-FFF2-40B4-BE49-F238E27FC236}">
                <a16:creationId xmlns:a16="http://schemas.microsoft.com/office/drawing/2014/main" id="{E2EAD823-5705-066E-7626-181567013763}"/>
              </a:ext>
            </a:extLst>
          </p:cNvPr>
          <p:cNvPicPr>
            <a:picLocks noChangeAspect="1"/>
          </p:cNvPicPr>
          <p:nvPr/>
        </p:nvPicPr>
        <p:blipFill>
          <a:blip r:embed="rId6"/>
          <a:stretch>
            <a:fillRect/>
          </a:stretch>
        </p:blipFill>
        <p:spPr>
          <a:xfrm>
            <a:off x="629072" y="2414246"/>
            <a:ext cx="1458013" cy="824094"/>
          </a:xfrm>
          <a:prstGeom prst="rect">
            <a:avLst/>
          </a:prstGeom>
        </p:spPr>
      </p:pic>
      <p:pic>
        <p:nvPicPr>
          <p:cNvPr id="57" name="Picture 56">
            <a:extLst>
              <a:ext uri="{FF2B5EF4-FFF2-40B4-BE49-F238E27FC236}">
                <a16:creationId xmlns:a16="http://schemas.microsoft.com/office/drawing/2014/main" id="{E7BC8FC0-FDCC-7201-0E1B-2DBAA4402382}"/>
              </a:ext>
            </a:extLst>
          </p:cNvPr>
          <p:cNvPicPr>
            <a:picLocks noChangeAspect="1"/>
          </p:cNvPicPr>
          <p:nvPr/>
        </p:nvPicPr>
        <p:blipFill>
          <a:blip r:embed="rId7"/>
          <a:stretch>
            <a:fillRect/>
          </a:stretch>
        </p:blipFill>
        <p:spPr>
          <a:xfrm>
            <a:off x="832066" y="1105098"/>
            <a:ext cx="3000690" cy="1051787"/>
          </a:xfrm>
          <a:prstGeom prst="rect">
            <a:avLst/>
          </a:prstGeom>
        </p:spPr>
      </p:pic>
      <p:pic>
        <p:nvPicPr>
          <p:cNvPr id="59" name="Picture 58">
            <a:extLst>
              <a:ext uri="{FF2B5EF4-FFF2-40B4-BE49-F238E27FC236}">
                <a16:creationId xmlns:a16="http://schemas.microsoft.com/office/drawing/2014/main" id="{09878203-0BC9-B925-F3F0-7E186D747032}"/>
              </a:ext>
            </a:extLst>
          </p:cNvPr>
          <p:cNvPicPr>
            <a:picLocks noChangeAspect="1"/>
          </p:cNvPicPr>
          <p:nvPr/>
        </p:nvPicPr>
        <p:blipFill>
          <a:blip r:embed="rId8"/>
          <a:stretch>
            <a:fillRect/>
          </a:stretch>
        </p:blipFill>
        <p:spPr>
          <a:xfrm>
            <a:off x="3990145" y="969388"/>
            <a:ext cx="1867376" cy="806061"/>
          </a:xfrm>
          <a:prstGeom prst="rect">
            <a:avLst/>
          </a:prstGeom>
        </p:spPr>
      </p:pic>
      <p:pic>
        <p:nvPicPr>
          <p:cNvPr id="61" name="Picture 60">
            <a:extLst>
              <a:ext uri="{FF2B5EF4-FFF2-40B4-BE49-F238E27FC236}">
                <a16:creationId xmlns:a16="http://schemas.microsoft.com/office/drawing/2014/main" id="{E085BF21-A3B2-58E6-25AF-0186B236FC16}"/>
              </a:ext>
            </a:extLst>
          </p:cNvPr>
          <p:cNvPicPr>
            <a:picLocks noChangeAspect="1"/>
          </p:cNvPicPr>
          <p:nvPr/>
        </p:nvPicPr>
        <p:blipFill>
          <a:blip r:embed="rId9"/>
          <a:stretch>
            <a:fillRect/>
          </a:stretch>
        </p:blipFill>
        <p:spPr>
          <a:xfrm>
            <a:off x="6843922" y="973793"/>
            <a:ext cx="1856909" cy="806795"/>
          </a:xfrm>
          <a:prstGeom prst="rect">
            <a:avLst/>
          </a:prstGeom>
        </p:spPr>
      </p:pic>
      <p:pic>
        <p:nvPicPr>
          <p:cNvPr id="68" name="Picture 67">
            <a:extLst>
              <a:ext uri="{FF2B5EF4-FFF2-40B4-BE49-F238E27FC236}">
                <a16:creationId xmlns:a16="http://schemas.microsoft.com/office/drawing/2014/main" id="{CEF68357-8D1B-7889-EB0B-04D12FE8CC22}"/>
              </a:ext>
            </a:extLst>
          </p:cNvPr>
          <p:cNvPicPr>
            <a:picLocks noChangeAspect="1"/>
          </p:cNvPicPr>
          <p:nvPr/>
        </p:nvPicPr>
        <p:blipFill>
          <a:blip r:embed="rId5"/>
          <a:stretch>
            <a:fillRect/>
          </a:stretch>
        </p:blipFill>
        <p:spPr>
          <a:xfrm rot="10585552">
            <a:off x="9600836" y="1985299"/>
            <a:ext cx="690569" cy="974511"/>
          </a:xfrm>
          <a:prstGeom prst="rect">
            <a:avLst/>
          </a:prstGeom>
        </p:spPr>
      </p:pic>
      <p:pic>
        <p:nvPicPr>
          <p:cNvPr id="63" name="Picture 62">
            <a:extLst>
              <a:ext uri="{FF2B5EF4-FFF2-40B4-BE49-F238E27FC236}">
                <a16:creationId xmlns:a16="http://schemas.microsoft.com/office/drawing/2014/main" id="{1B2AB9A9-5CE1-C14B-CB02-23F4EB262FA6}"/>
              </a:ext>
            </a:extLst>
          </p:cNvPr>
          <p:cNvPicPr>
            <a:picLocks noChangeAspect="1"/>
          </p:cNvPicPr>
          <p:nvPr/>
        </p:nvPicPr>
        <p:blipFill>
          <a:blip r:embed="rId10"/>
          <a:stretch>
            <a:fillRect/>
          </a:stretch>
        </p:blipFill>
        <p:spPr>
          <a:xfrm>
            <a:off x="9046450" y="1432002"/>
            <a:ext cx="1656261" cy="857707"/>
          </a:xfrm>
          <a:prstGeom prst="rect">
            <a:avLst/>
          </a:prstGeom>
        </p:spPr>
      </p:pic>
      <p:pic>
        <p:nvPicPr>
          <p:cNvPr id="65" name="Picture 64">
            <a:extLst>
              <a:ext uri="{FF2B5EF4-FFF2-40B4-BE49-F238E27FC236}">
                <a16:creationId xmlns:a16="http://schemas.microsoft.com/office/drawing/2014/main" id="{21B3E73F-ED06-B504-0F2F-0B4B1BA0F874}"/>
              </a:ext>
            </a:extLst>
          </p:cNvPr>
          <p:cNvPicPr>
            <a:picLocks noChangeAspect="1"/>
          </p:cNvPicPr>
          <p:nvPr/>
        </p:nvPicPr>
        <p:blipFill rotWithShape="1">
          <a:blip r:embed="rId11"/>
          <a:srcRect l="-5375" r="-1" b="22675"/>
          <a:stretch/>
        </p:blipFill>
        <p:spPr>
          <a:xfrm>
            <a:off x="9832678" y="2355005"/>
            <a:ext cx="1784695" cy="737348"/>
          </a:xfrm>
          <a:prstGeom prst="rect">
            <a:avLst/>
          </a:prstGeom>
        </p:spPr>
      </p:pic>
      <p:pic>
        <p:nvPicPr>
          <p:cNvPr id="67" name="Picture 66">
            <a:extLst>
              <a:ext uri="{FF2B5EF4-FFF2-40B4-BE49-F238E27FC236}">
                <a16:creationId xmlns:a16="http://schemas.microsoft.com/office/drawing/2014/main" id="{04133BC0-47BB-F6C4-3AC9-B1927BD858AB}"/>
              </a:ext>
            </a:extLst>
          </p:cNvPr>
          <p:cNvPicPr>
            <a:picLocks noChangeAspect="1"/>
          </p:cNvPicPr>
          <p:nvPr/>
        </p:nvPicPr>
        <p:blipFill>
          <a:blip r:embed="rId12"/>
          <a:stretch>
            <a:fillRect/>
          </a:stretch>
        </p:blipFill>
        <p:spPr>
          <a:xfrm>
            <a:off x="10543081" y="3064956"/>
            <a:ext cx="454061" cy="344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8BEE27-2E8E-6B35-3938-787E9C92D466}"/>
              </a:ext>
            </a:extLst>
          </p:cNvPr>
          <p:cNvSpPr txBox="1">
            <a:spLocks/>
          </p:cNvSpPr>
          <p:nvPr/>
        </p:nvSpPr>
        <p:spPr>
          <a:xfrm>
            <a:off x="98611" y="218856"/>
            <a:ext cx="11994777" cy="8610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chemeClr val="tx2"/>
                </a:solidFill>
                <a:latin typeface="Bebas Neue" panose="020B0606020202050201" pitchFamily="34" charset="0"/>
              </a:rPr>
              <a:t>Action Steps to </a:t>
            </a:r>
            <a:r>
              <a:rPr lang="en-US" sz="5400" b="1" dirty="0">
                <a:solidFill>
                  <a:schemeClr val="accent2"/>
                </a:solidFill>
                <a:latin typeface="Bebas Neue" panose="020B0606020202050201" pitchFamily="34" charset="0"/>
              </a:rPr>
              <a:t>Improve</a:t>
            </a:r>
            <a:r>
              <a:rPr lang="en-US" sz="5400" b="1" dirty="0">
                <a:solidFill>
                  <a:schemeClr val="tx2"/>
                </a:solidFill>
                <a:latin typeface="Bebas Neue" panose="020B0606020202050201" pitchFamily="34" charset="0"/>
              </a:rPr>
              <a:t> Credit</a:t>
            </a:r>
            <a:endParaRPr lang="en-US" sz="5400" dirty="0">
              <a:solidFill>
                <a:schemeClr val="tx2"/>
              </a:solidFill>
              <a:latin typeface="Bebas Neue" panose="020B0606020202050201" pitchFamily="34" charset="0"/>
            </a:endParaRPr>
          </a:p>
        </p:txBody>
      </p:sp>
      <p:sp>
        <p:nvSpPr>
          <p:cNvPr id="3" name="Text Placeholder 1">
            <a:extLst>
              <a:ext uri="{FF2B5EF4-FFF2-40B4-BE49-F238E27FC236}">
                <a16:creationId xmlns:a16="http://schemas.microsoft.com/office/drawing/2014/main" id="{35A988F4-CCDA-FBC9-6750-FFAB590BB8FC}"/>
              </a:ext>
            </a:extLst>
          </p:cNvPr>
          <p:cNvSpPr txBox="1">
            <a:spLocks/>
          </p:cNvSpPr>
          <p:nvPr/>
        </p:nvSpPr>
        <p:spPr>
          <a:xfrm>
            <a:off x="337072" y="1403990"/>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tx2"/>
                </a:solidFill>
              </a:rPr>
              <a:t>Pay Credit Card </a:t>
            </a:r>
            <a:r>
              <a:rPr lang="en-US" sz="3600" b="1" dirty="0">
                <a:solidFill>
                  <a:schemeClr val="accent2"/>
                </a:solidFill>
              </a:rPr>
              <a:t>Balances</a:t>
            </a:r>
            <a:r>
              <a:rPr lang="en-US" sz="3600" b="1" dirty="0">
                <a:solidFill>
                  <a:schemeClr val="accent1">
                    <a:lumMod val="75000"/>
                  </a:schemeClr>
                </a:solidFill>
              </a:rPr>
              <a:t> </a:t>
            </a:r>
            <a:r>
              <a:rPr lang="en-US" sz="3600" b="1" dirty="0">
                <a:solidFill>
                  <a:schemeClr val="tx2"/>
                </a:solidFill>
              </a:rPr>
              <a:t>Down</a:t>
            </a:r>
            <a:endParaRPr lang="en-US" sz="3600" dirty="0">
              <a:solidFill>
                <a:schemeClr val="tx2"/>
              </a:solidFill>
            </a:endParaRPr>
          </a:p>
        </p:txBody>
      </p:sp>
      <p:sp>
        <p:nvSpPr>
          <p:cNvPr id="4" name="Text Placeholder 1">
            <a:extLst>
              <a:ext uri="{FF2B5EF4-FFF2-40B4-BE49-F238E27FC236}">
                <a16:creationId xmlns:a16="http://schemas.microsoft.com/office/drawing/2014/main" id="{3C39B6F9-A3EF-3AFC-61E2-F1DB055C865A}"/>
              </a:ext>
            </a:extLst>
          </p:cNvPr>
          <p:cNvSpPr txBox="1">
            <a:spLocks/>
          </p:cNvSpPr>
          <p:nvPr/>
        </p:nvSpPr>
        <p:spPr>
          <a:xfrm>
            <a:off x="337071" y="2085584"/>
            <a:ext cx="1175631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tx2"/>
                </a:solidFill>
              </a:rPr>
              <a:t>Pay Any </a:t>
            </a:r>
            <a:r>
              <a:rPr lang="en-US" sz="3600" b="1" dirty="0">
                <a:solidFill>
                  <a:schemeClr val="accent2"/>
                </a:solidFill>
              </a:rPr>
              <a:t>Past Due </a:t>
            </a:r>
            <a:r>
              <a:rPr lang="en-US" sz="3600" b="1" dirty="0">
                <a:solidFill>
                  <a:schemeClr val="tx2"/>
                </a:solidFill>
              </a:rPr>
              <a:t>Accounts ASAP</a:t>
            </a:r>
            <a:endParaRPr lang="en-US" sz="3600" dirty="0">
              <a:solidFill>
                <a:schemeClr val="tx2"/>
              </a:solidFill>
            </a:endParaRPr>
          </a:p>
        </p:txBody>
      </p:sp>
      <p:sp>
        <p:nvSpPr>
          <p:cNvPr id="5" name="Text Placeholder 1">
            <a:extLst>
              <a:ext uri="{FF2B5EF4-FFF2-40B4-BE49-F238E27FC236}">
                <a16:creationId xmlns:a16="http://schemas.microsoft.com/office/drawing/2014/main" id="{0459C447-BCFD-4D60-E640-6C8B91D7A3B3}"/>
              </a:ext>
            </a:extLst>
          </p:cNvPr>
          <p:cNvSpPr txBox="1">
            <a:spLocks/>
          </p:cNvSpPr>
          <p:nvPr/>
        </p:nvSpPr>
        <p:spPr>
          <a:xfrm>
            <a:off x="337072" y="2767178"/>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accent2"/>
                </a:solidFill>
              </a:rPr>
              <a:t>Don’t Close </a:t>
            </a:r>
            <a:r>
              <a:rPr lang="en-US" sz="3600" b="1" dirty="0">
                <a:solidFill>
                  <a:schemeClr val="tx2"/>
                </a:solidFill>
              </a:rPr>
              <a:t>Credit Accounts – Will </a:t>
            </a:r>
            <a:r>
              <a:rPr lang="en-US" sz="3600" b="1" dirty="0">
                <a:solidFill>
                  <a:schemeClr val="accent2"/>
                </a:solidFill>
              </a:rPr>
              <a:t>Drop</a:t>
            </a:r>
            <a:r>
              <a:rPr lang="en-US" sz="3600" b="1" dirty="0">
                <a:solidFill>
                  <a:schemeClr val="accent1">
                    <a:lumMod val="75000"/>
                  </a:schemeClr>
                </a:solidFill>
              </a:rPr>
              <a:t> </a:t>
            </a:r>
            <a:r>
              <a:rPr lang="en-US" sz="3600" b="1" dirty="0">
                <a:solidFill>
                  <a:schemeClr val="tx2"/>
                </a:solidFill>
              </a:rPr>
              <a:t>Score</a:t>
            </a:r>
            <a:endParaRPr lang="en-US" sz="3600" dirty="0">
              <a:solidFill>
                <a:schemeClr val="tx2"/>
              </a:solidFill>
            </a:endParaRPr>
          </a:p>
        </p:txBody>
      </p:sp>
      <p:sp>
        <p:nvSpPr>
          <p:cNvPr id="6" name="Text Placeholder 1">
            <a:extLst>
              <a:ext uri="{FF2B5EF4-FFF2-40B4-BE49-F238E27FC236}">
                <a16:creationId xmlns:a16="http://schemas.microsoft.com/office/drawing/2014/main" id="{26C488C1-5FCA-E581-B39D-D875FAF7189B}"/>
              </a:ext>
            </a:extLst>
          </p:cNvPr>
          <p:cNvSpPr txBox="1">
            <a:spLocks/>
          </p:cNvSpPr>
          <p:nvPr/>
        </p:nvSpPr>
        <p:spPr>
          <a:xfrm>
            <a:off x="337072" y="3508899"/>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tx2"/>
                </a:solidFill>
              </a:rPr>
              <a:t>Pay Bills </a:t>
            </a:r>
            <a:r>
              <a:rPr lang="en-US" sz="3600" b="1" dirty="0">
                <a:solidFill>
                  <a:schemeClr val="accent2"/>
                </a:solidFill>
              </a:rPr>
              <a:t>On </a:t>
            </a:r>
            <a:r>
              <a:rPr lang="en-US" sz="3600" b="1" dirty="0">
                <a:solidFill>
                  <a:schemeClr val="tx2"/>
                </a:solidFill>
              </a:rPr>
              <a:t>Time – 30 Day Late Lose 100 Pts</a:t>
            </a:r>
            <a:endParaRPr lang="en-US" sz="3600" dirty="0">
              <a:solidFill>
                <a:schemeClr val="tx2"/>
              </a:solidFill>
            </a:endParaRPr>
          </a:p>
        </p:txBody>
      </p:sp>
      <p:sp>
        <p:nvSpPr>
          <p:cNvPr id="7" name="Text Placeholder 1">
            <a:extLst>
              <a:ext uri="{FF2B5EF4-FFF2-40B4-BE49-F238E27FC236}">
                <a16:creationId xmlns:a16="http://schemas.microsoft.com/office/drawing/2014/main" id="{BB4D5EB5-C92B-0455-44B1-DD7B0FE8CE31}"/>
              </a:ext>
            </a:extLst>
          </p:cNvPr>
          <p:cNvSpPr txBox="1">
            <a:spLocks/>
          </p:cNvSpPr>
          <p:nvPr/>
        </p:nvSpPr>
        <p:spPr>
          <a:xfrm>
            <a:off x="337072" y="4250620"/>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tx2"/>
                </a:solidFill>
              </a:rPr>
              <a:t>Add</a:t>
            </a:r>
            <a:r>
              <a:rPr lang="en-US" sz="3600" b="1" dirty="0">
                <a:solidFill>
                  <a:schemeClr val="accent1">
                    <a:lumMod val="75000"/>
                  </a:schemeClr>
                </a:solidFill>
              </a:rPr>
              <a:t> </a:t>
            </a:r>
            <a:r>
              <a:rPr lang="en-US" sz="3600" b="1" dirty="0">
                <a:solidFill>
                  <a:schemeClr val="accent2"/>
                </a:solidFill>
              </a:rPr>
              <a:t>Revolving Charge </a:t>
            </a:r>
            <a:r>
              <a:rPr lang="en-US" sz="3600" b="1" dirty="0">
                <a:solidFill>
                  <a:schemeClr val="tx2"/>
                </a:solidFill>
              </a:rPr>
              <a:t>Account</a:t>
            </a:r>
            <a:endParaRPr lang="en-US" sz="3600" dirty="0">
              <a:solidFill>
                <a:schemeClr val="tx2"/>
              </a:solidFill>
            </a:endParaRPr>
          </a:p>
        </p:txBody>
      </p:sp>
      <p:sp>
        <p:nvSpPr>
          <p:cNvPr id="9" name="Text Placeholder 1">
            <a:extLst>
              <a:ext uri="{FF2B5EF4-FFF2-40B4-BE49-F238E27FC236}">
                <a16:creationId xmlns:a16="http://schemas.microsoft.com/office/drawing/2014/main" id="{401A101E-A486-B3AC-5055-174E2F17910C}"/>
              </a:ext>
            </a:extLst>
          </p:cNvPr>
          <p:cNvSpPr txBox="1">
            <a:spLocks/>
          </p:cNvSpPr>
          <p:nvPr/>
        </p:nvSpPr>
        <p:spPr>
          <a:xfrm>
            <a:off x="337072" y="4992341"/>
            <a:ext cx="11994777" cy="5909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tx2"/>
                </a:solidFill>
              </a:rPr>
              <a:t>Increase</a:t>
            </a:r>
            <a:r>
              <a:rPr lang="en-US" sz="3600" b="1" dirty="0">
                <a:solidFill>
                  <a:schemeClr val="accent1">
                    <a:lumMod val="75000"/>
                  </a:schemeClr>
                </a:solidFill>
              </a:rPr>
              <a:t> </a:t>
            </a:r>
            <a:r>
              <a:rPr lang="en-US" sz="3600" b="1" dirty="0">
                <a:solidFill>
                  <a:schemeClr val="accent2"/>
                </a:solidFill>
              </a:rPr>
              <a:t>Credit Limits</a:t>
            </a:r>
            <a:endParaRPr lang="en-US" sz="3600" dirty="0">
              <a:solidFill>
                <a:schemeClr val="accent2"/>
              </a:solidFill>
            </a:endParaRPr>
          </a:p>
        </p:txBody>
      </p:sp>
    </p:spTree>
    <p:extLst>
      <p:ext uri="{BB962C8B-B14F-4D97-AF65-F5344CB8AC3E}">
        <p14:creationId xmlns:p14="http://schemas.microsoft.com/office/powerpoint/2010/main" val="414351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139843" y="2345334"/>
            <a:ext cx="10054355" cy="1446550"/>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Tools to </a:t>
            </a:r>
            <a:r>
              <a:rPr lang="en-US" sz="8800" dirty="0">
                <a:solidFill>
                  <a:schemeClr val="accent2"/>
                </a:solidFill>
                <a:latin typeface="Bebas Neue" panose="020B0606020202050201" pitchFamily="34" charset="0"/>
              </a:rPr>
              <a:t>build</a:t>
            </a:r>
            <a:r>
              <a:rPr lang="en-US" sz="8800" dirty="0">
                <a:solidFill>
                  <a:schemeClr val="bg1"/>
                </a:solidFill>
                <a:latin typeface="Bebas Neue" panose="020B0606020202050201" pitchFamily="34" charset="0"/>
              </a:rPr>
              <a:t> </a:t>
            </a:r>
            <a:r>
              <a:rPr lang="en-US" sz="8800" dirty="0">
                <a:solidFill>
                  <a:schemeClr val="tx2"/>
                </a:solidFill>
                <a:latin typeface="Bebas Neue" panose="020B0606020202050201" pitchFamily="34" charset="0"/>
              </a:rPr>
              <a:t>your credit</a:t>
            </a:r>
          </a:p>
        </p:txBody>
      </p:sp>
    </p:spTree>
    <p:extLst>
      <p:ext uri="{BB962C8B-B14F-4D97-AF65-F5344CB8AC3E}">
        <p14:creationId xmlns:p14="http://schemas.microsoft.com/office/powerpoint/2010/main" val="1624602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1617EC4-76E0-4DC2-B66D-0B311734AADD}"/>
              </a:ext>
            </a:extLst>
          </p:cNvPr>
          <p:cNvSpPr txBox="1"/>
          <p:nvPr/>
        </p:nvSpPr>
        <p:spPr>
          <a:xfrm>
            <a:off x="2569156" y="988043"/>
            <a:ext cx="3406702"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secured</a:t>
            </a:r>
            <a:r>
              <a:rPr lang="en-US" sz="8800" dirty="0">
                <a:solidFill>
                  <a:schemeClr val="bg1"/>
                </a:solidFill>
                <a:latin typeface="Bebas Neue" panose="020B0606020202050201" pitchFamily="34" charset="0"/>
              </a:rPr>
              <a:t> </a:t>
            </a:r>
          </a:p>
        </p:txBody>
      </p:sp>
      <p:grpSp>
        <p:nvGrpSpPr>
          <p:cNvPr id="19" name="Group 18">
            <a:extLst>
              <a:ext uri="{FF2B5EF4-FFF2-40B4-BE49-F238E27FC236}">
                <a16:creationId xmlns:a16="http://schemas.microsoft.com/office/drawing/2014/main" id="{4D9D55C6-638D-40C8-83A1-B395D02A68FC}"/>
              </a:ext>
            </a:extLst>
          </p:cNvPr>
          <p:cNvGrpSpPr/>
          <p:nvPr/>
        </p:nvGrpSpPr>
        <p:grpSpPr>
          <a:xfrm>
            <a:off x="6015905" y="988043"/>
            <a:ext cx="4708228" cy="1446550"/>
            <a:chOff x="6073159" y="1060582"/>
            <a:chExt cx="4708228" cy="1446550"/>
          </a:xfrm>
        </p:grpSpPr>
        <p:sp>
          <p:nvSpPr>
            <p:cNvPr id="16" name="Rectangle 15">
              <a:extLst>
                <a:ext uri="{FF2B5EF4-FFF2-40B4-BE49-F238E27FC236}">
                  <a16:creationId xmlns:a16="http://schemas.microsoft.com/office/drawing/2014/main" id="{CE3091AC-D928-4713-B165-F07A2F6E9023}"/>
                </a:ext>
              </a:extLst>
            </p:cNvPr>
            <p:cNvSpPr/>
            <p:nvPr/>
          </p:nvSpPr>
          <p:spPr>
            <a:xfrm>
              <a:off x="6073159" y="1122688"/>
              <a:ext cx="4708228" cy="119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7FD349C-CF83-45C3-AED0-AD0975ACE3DD}"/>
                </a:ext>
              </a:extLst>
            </p:cNvPr>
            <p:cNvSpPr txBox="1"/>
            <p:nvPr/>
          </p:nvSpPr>
          <p:spPr>
            <a:xfrm>
              <a:off x="6153253" y="1060582"/>
              <a:ext cx="4548040"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Credit card</a:t>
              </a:r>
            </a:p>
          </p:txBody>
        </p:sp>
      </p:grpSp>
      <p:sp>
        <p:nvSpPr>
          <p:cNvPr id="20" name="TextBox 19">
            <a:extLst>
              <a:ext uri="{FF2B5EF4-FFF2-40B4-BE49-F238E27FC236}">
                <a16:creationId xmlns:a16="http://schemas.microsoft.com/office/drawing/2014/main" id="{B5CB8566-8201-4F98-9A52-46C51AEB9F96}"/>
              </a:ext>
            </a:extLst>
          </p:cNvPr>
          <p:cNvSpPr txBox="1"/>
          <p:nvPr/>
        </p:nvSpPr>
        <p:spPr>
          <a:xfrm>
            <a:off x="3785469" y="2960919"/>
            <a:ext cx="5155578" cy="2123658"/>
          </a:xfrm>
          <a:prstGeom prst="rect">
            <a:avLst/>
          </a:prstGeom>
          <a:noFill/>
        </p:spPr>
        <p:txBody>
          <a:bodyPr wrap="none" rtlCol="0">
            <a:spAutoFit/>
          </a:bodyPr>
          <a:lstStyle/>
          <a:p>
            <a:pPr algn="ctr"/>
            <a:r>
              <a:rPr lang="en-US" sz="4400" b="1" dirty="0">
                <a:solidFill>
                  <a:schemeClr val="tx2"/>
                </a:solidFill>
                <a:latin typeface="Century Gothic" panose="020B0502020202020204" pitchFamily="34" charset="0"/>
              </a:rPr>
              <a:t>Obtain a Secured </a:t>
            </a:r>
          </a:p>
          <a:p>
            <a:pPr algn="ctr"/>
            <a:r>
              <a:rPr lang="en-US" sz="4400" b="1" dirty="0">
                <a:solidFill>
                  <a:schemeClr val="tx2"/>
                </a:solidFill>
                <a:latin typeface="Century Gothic" panose="020B0502020202020204" pitchFamily="34" charset="0"/>
              </a:rPr>
              <a:t>Credit Card </a:t>
            </a:r>
          </a:p>
          <a:p>
            <a:pPr algn="ctr"/>
            <a:r>
              <a:rPr lang="en-US" sz="4400" b="1" dirty="0">
                <a:solidFill>
                  <a:schemeClr val="tx2"/>
                </a:solidFill>
                <a:latin typeface="Century Gothic" panose="020B0502020202020204" pitchFamily="34" charset="0"/>
              </a:rPr>
              <a:t>To Build Credit</a:t>
            </a:r>
          </a:p>
        </p:txBody>
      </p:sp>
      <p:sp>
        <p:nvSpPr>
          <p:cNvPr id="8" name="TextBox 7">
            <a:extLst>
              <a:ext uri="{FF2B5EF4-FFF2-40B4-BE49-F238E27FC236}">
                <a16:creationId xmlns:a16="http://schemas.microsoft.com/office/drawing/2014/main" id="{843EBE76-6267-2940-5E46-20821ED49265}"/>
              </a:ext>
            </a:extLst>
          </p:cNvPr>
          <p:cNvSpPr txBox="1"/>
          <p:nvPr/>
        </p:nvSpPr>
        <p:spPr>
          <a:xfrm>
            <a:off x="1887155" y="5626162"/>
            <a:ext cx="8417689" cy="769441"/>
          </a:xfrm>
          <a:prstGeom prst="rect">
            <a:avLst/>
          </a:prstGeom>
          <a:noFill/>
        </p:spPr>
        <p:txBody>
          <a:bodyPr wrap="none" rtlCol="0">
            <a:spAutoFit/>
          </a:bodyPr>
          <a:lstStyle/>
          <a:p>
            <a:pPr algn="ctr"/>
            <a:r>
              <a:rPr lang="en-US" sz="4400" b="1" dirty="0">
                <a:solidFill>
                  <a:schemeClr val="accent2"/>
                </a:solidFill>
                <a:latin typeface="Century Gothic" panose="020B0502020202020204" pitchFamily="34" charset="0"/>
              </a:rPr>
              <a:t>www.SecuredCreditNow.com</a:t>
            </a:r>
          </a:p>
        </p:txBody>
      </p:sp>
    </p:spTree>
    <p:extLst>
      <p:ext uri="{BB962C8B-B14F-4D97-AF65-F5344CB8AC3E}">
        <p14:creationId xmlns:p14="http://schemas.microsoft.com/office/powerpoint/2010/main" val="40268433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anim calcmode="lin" valueType="num">
                                      <p:cBhvr>
                                        <p:cTn id="12" dur="750" fill="hold"/>
                                        <p:tgtEl>
                                          <p:spTgt spid="20"/>
                                        </p:tgtEl>
                                        <p:attrNameLst>
                                          <p:attrName>ppt_x</p:attrName>
                                        </p:attrNameLst>
                                      </p:cBhvr>
                                      <p:tavLst>
                                        <p:tav tm="0">
                                          <p:val>
                                            <p:strVal val="#ppt_x"/>
                                          </p:val>
                                        </p:tav>
                                        <p:tav tm="100000">
                                          <p:val>
                                            <p:strVal val="#ppt_x"/>
                                          </p:val>
                                        </p:tav>
                                      </p:tavLst>
                                    </p:anim>
                                    <p:anim calcmode="lin" valueType="num">
                                      <p:cBhvr>
                                        <p:cTn id="13" dur="75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2228231" y="1960001"/>
            <a:ext cx="7475123" cy="2800767"/>
          </a:xfrm>
          <a:prstGeom prst="rect">
            <a:avLst/>
          </a:prstGeom>
          <a:noFill/>
        </p:spPr>
        <p:txBody>
          <a:bodyPr wrap="none" rtlCol="0">
            <a:spAutoFit/>
          </a:bodyPr>
          <a:lstStyle/>
          <a:p>
            <a:pPr algn="ctr"/>
            <a:r>
              <a:rPr lang="en-US" sz="8800" dirty="0">
                <a:solidFill>
                  <a:schemeClr val="tx2"/>
                </a:solidFill>
                <a:latin typeface="Bebas Neue" panose="020B0606020202050201" pitchFamily="34" charset="0"/>
              </a:rPr>
              <a:t>Do you need </a:t>
            </a:r>
          </a:p>
          <a:p>
            <a:pPr algn="ctr"/>
            <a:r>
              <a:rPr lang="en-US" sz="8800" dirty="0">
                <a:solidFill>
                  <a:schemeClr val="accent2"/>
                </a:solidFill>
                <a:latin typeface="Bebas Neue" panose="020B0606020202050201" pitchFamily="34" charset="0"/>
              </a:rPr>
              <a:t>credit Repair </a:t>
            </a:r>
            <a:r>
              <a:rPr lang="en-US" sz="8800" dirty="0">
                <a:solidFill>
                  <a:schemeClr val="tx2"/>
                </a:solidFill>
                <a:latin typeface="Bebas Neue" panose="020B0606020202050201" pitchFamily="34" charset="0"/>
              </a:rPr>
              <a:t>help?</a:t>
            </a:r>
          </a:p>
        </p:txBody>
      </p:sp>
    </p:spTree>
    <p:extLst>
      <p:ext uri="{BB962C8B-B14F-4D97-AF65-F5344CB8AC3E}">
        <p14:creationId xmlns:p14="http://schemas.microsoft.com/office/powerpoint/2010/main" val="240299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F147F-A3D1-1D95-F620-13BA8C260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24" y="-2034"/>
            <a:ext cx="10883152" cy="6862068"/>
          </a:xfrm>
          <a:prstGeom prst="rect">
            <a:avLst/>
          </a:prstGeom>
        </p:spPr>
      </p:pic>
      <p:sp>
        <p:nvSpPr>
          <p:cNvPr id="10" name="Rectangle 9"/>
          <p:cNvSpPr/>
          <p:nvPr/>
        </p:nvSpPr>
        <p:spPr>
          <a:xfrm>
            <a:off x="0" y="-2034"/>
            <a:ext cx="12185778" cy="6856214"/>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146393" y="854599"/>
            <a:ext cx="10092906" cy="1107867"/>
          </a:xfrm>
          <a:prstGeom prst="rect">
            <a:avLst/>
          </a:prstGeom>
          <a:noFill/>
        </p:spPr>
        <p:txBody>
          <a:bodyPr wrap="square" rtlCol="0">
            <a:spAutoFit/>
          </a:bodyPr>
          <a:lstStyle/>
          <a:p>
            <a:pPr algn="ctr">
              <a:tabLst>
                <a:tab pos="3261498" algn="l"/>
              </a:tabLst>
            </a:pPr>
            <a:r>
              <a:rPr lang="en-US" sz="6599" b="1" dirty="0">
                <a:solidFill>
                  <a:schemeClr val="bg1"/>
                </a:solidFill>
                <a:latin typeface="Segoe UI" panose="020B0502040204020203" pitchFamily="34" charset="0"/>
                <a:cs typeface="Segoe UI" panose="020B0502040204020203" pitchFamily="34" charset="0"/>
              </a:rPr>
              <a:t>Thank You for Your Time</a:t>
            </a:r>
            <a:endParaRPr lang="en-GB" sz="6599" b="1" dirty="0">
              <a:solidFill>
                <a:schemeClr val="bg1"/>
              </a:solidFill>
              <a:latin typeface="Segoe UI" panose="020B0502040204020203" pitchFamily="34" charset="0"/>
              <a:cs typeface="Segoe UI" panose="020B0502040204020203" pitchFamily="34" charset="0"/>
            </a:endParaRPr>
          </a:p>
        </p:txBody>
      </p:sp>
      <p:sp>
        <p:nvSpPr>
          <p:cNvPr id="12" name="TextBox 11"/>
          <p:cNvSpPr txBox="1"/>
          <p:nvPr/>
        </p:nvSpPr>
        <p:spPr>
          <a:xfrm>
            <a:off x="2004686" y="2665562"/>
            <a:ext cx="8182629" cy="2553904"/>
          </a:xfrm>
          <a:prstGeom prst="rect">
            <a:avLst/>
          </a:prstGeom>
          <a:noFill/>
        </p:spPr>
        <p:txBody>
          <a:bodyPr wrap="square" rtlCol="0">
            <a:spAutoFit/>
          </a:bodyPr>
          <a:lstStyle/>
          <a:p>
            <a:pPr algn="ctr"/>
            <a:r>
              <a:rPr lang="en-US" sz="3199" b="1" dirty="0">
                <a:solidFill>
                  <a:schemeClr val="bg1"/>
                </a:solidFill>
                <a:latin typeface="Segoe UI" panose="020B0502040204020203" pitchFamily="34" charset="0"/>
                <a:cs typeface="Segoe UI" panose="020B0502040204020203" pitchFamily="34" charset="0"/>
              </a:rPr>
              <a:t>We Want to Be Your Lender Partner!!!!</a:t>
            </a:r>
          </a:p>
          <a:p>
            <a:pPr algn="ctr"/>
            <a:endParaRPr lang="en-US" sz="3199" b="1" dirty="0">
              <a:solidFill>
                <a:schemeClr val="bg1"/>
              </a:solidFill>
              <a:latin typeface="Segoe UI" panose="020B0502040204020203" pitchFamily="34" charset="0"/>
              <a:cs typeface="Segoe UI" panose="020B0502040204020203" pitchFamily="34" charset="0"/>
            </a:endParaRPr>
          </a:p>
          <a:p>
            <a:pPr algn="ctr"/>
            <a:r>
              <a:rPr lang="en-US" sz="3199" b="1" dirty="0">
                <a:solidFill>
                  <a:schemeClr val="bg1"/>
                </a:solidFill>
                <a:latin typeface="Segoe UI" panose="020B0502040204020203" pitchFamily="34" charset="0"/>
                <a:cs typeface="Segoe UI" panose="020B0502040204020203" pitchFamily="34" charset="0"/>
              </a:rPr>
              <a:t>We Want to Be Your Partner and Help You Build Your Business.  We are Committed to Your Success!</a:t>
            </a:r>
          </a:p>
        </p:txBody>
      </p:sp>
      <p:pic>
        <p:nvPicPr>
          <p:cNvPr id="7" name="Picture 6" descr="Text&#10;&#10;Description automatically generated">
            <a:extLst>
              <a:ext uri="{FF2B5EF4-FFF2-40B4-BE49-F238E27FC236}">
                <a16:creationId xmlns:a16="http://schemas.microsoft.com/office/drawing/2014/main" id="{022D6D4E-1E5C-9870-D85F-D4C0706C3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 y="4604993"/>
            <a:ext cx="12192000" cy="2635138"/>
          </a:xfrm>
          <a:prstGeom prst="rect">
            <a:avLst/>
          </a:prstGeom>
        </p:spPr>
      </p:pic>
    </p:spTree>
    <p:extLst>
      <p:ext uri="{BB962C8B-B14F-4D97-AF65-F5344CB8AC3E}">
        <p14:creationId xmlns:p14="http://schemas.microsoft.com/office/powerpoint/2010/main" val="36254828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D2D39D-836B-4697-AA6D-70628ED9AF65}"/>
              </a:ext>
            </a:extLst>
          </p:cNvPr>
          <p:cNvSpPr/>
          <p:nvPr/>
        </p:nvSpPr>
        <p:spPr>
          <a:xfrm rot="5400000">
            <a:off x="8015184" y="2703824"/>
            <a:ext cx="600179" cy="77534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 name="TextBox 6">
            <a:extLst>
              <a:ext uri="{FF2B5EF4-FFF2-40B4-BE49-F238E27FC236}">
                <a16:creationId xmlns:a16="http://schemas.microsoft.com/office/drawing/2014/main" id="{421572A7-F0A1-45CA-B930-D2961DEC5D0E}"/>
              </a:ext>
            </a:extLst>
          </p:cNvPr>
          <p:cNvSpPr txBox="1"/>
          <p:nvPr/>
        </p:nvSpPr>
        <p:spPr>
          <a:xfrm>
            <a:off x="7287528" y="339871"/>
            <a:ext cx="3730508" cy="1107996"/>
          </a:xfrm>
          <a:prstGeom prst="rect">
            <a:avLst/>
          </a:prstGeom>
          <a:noFill/>
        </p:spPr>
        <p:txBody>
          <a:bodyPr wrap="none" rtlCol="0">
            <a:spAutoFit/>
          </a:bodyPr>
          <a:lstStyle/>
          <a:p>
            <a:r>
              <a:rPr lang="en-US" sz="6600" dirty="0">
                <a:solidFill>
                  <a:schemeClr val="tx2"/>
                </a:solidFill>
                <a:latin typeface="Bebas Neue" panose="020B0606020202050201" pitchFamily="34" charset="0"/>
              </a:rPr>
              <a:t>Credit Score</a:t>
            </a:r>
          </a:p>
        </p:txBody>
      </p:sp>
      <p:sp>
        <p:nvSpPr>
          <p:cNvPr id="10" name="Rectangle 9">
            <a:extLst>
              <a:ext uri="{FF2B5EF4-FFF2-40B4-BE49-F238E27FC236}">
                <a16:creationId xmlns:a16="http://schemas.microsoft.com/office/drawing/2014/main" id="{B4CD6E8A-4519-4F8E-9E28-6F992EE3BDC4}"/>
              </a:ext>
            </a:extLst>
          </p:cNvPr>
          <p:cNvSpPr/>
          <p:nvPr/>
        </p:nvSpPr>
        <p:spPr>
          <a:xfrm>
            <a:off x="6927273" y="1447867"/>
            <a:ext cx="4405745" cy="2862322"/>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A three Digit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N</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umber used by Lenders to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E</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valuate the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R</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isk associated with Lending </a:t>
            </a:r>
            <a:r>
              <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rPr>
              <a:t>M</a:t>
            </a:r>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oney.</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FF56AD37-7D6F-592E-97DC-CF68A9E377C3}"/>
              </a:ext>
            </a:extLst>
          </p:cNvPr>
          <p:cNvSpPr txBox="1"/>
          <p:nvPr/>
        </p:nvSpPr>
        <p:spPr>
          <a:xfrm>
            <a:off x="4241426" y="6280193"/>
            <a:ext cx="7950574" cy="584775"/>
          </a:xfrm>
          <a:prstGeom prst="rect">
            <a:avLst/>
          </a:prstGeom>
          <a:noFill/>
        </p:spPr>
        <p:txBody>
          <a:bodyPr wrap="square" rtlCol="0">
            <a:spAutoFit/>
          </a:bodyPr>
          <a:lstStyle/>
          <a:p>
            <a:pPr algn="ctr"/>
            <a:r>
              <a:rPr lang="en-US" sz="3200" b="1" dirty="0">
                <a:solidFill>
                  <a:schemeClr val="tx2">
                    <a:lumMod val="75000"/>
                  </a:schemeClr>
                </a:solidFill>
              </a:rPr>
              <a:t>Lower Score Equals Higher Risk of Default</a:t>
            </a:r>
          </a:p>
        </p:txBody>
      </p:sp>
      <p:sp>
        <p:nvSpPr>
          <p:cNvPr id="3" name="Rectangle 2">
            <a:extLst>
              <a:ext uri="{FF2B5EF4-FFF2-40B4-BE49-F238E27FC236}">
                <a16:creationId xmlns:a16="http://schemas.microsoft.com/office/drawing/2014/main" id="{A9845AD1-7608-9756-2116-CF84C0736CC3}"/>
              </a:ext>
            </a:extLst>
          </p:cNvPr>
          <p:cNvSpPr/>
          <p:nvPr/>
        </p:nvSpPr>
        <p:spPr>
          <a:xfrm>
            <a:off x="6927273" y="4479566"/>
            <a:ext cx="4986728" cy="1200329"/>
          </a:xfrm>
          <a:prstGeom prst="rect">
            <a:avLst/>
          </a:prstGeom>
        </p:spPr>
        <p:txBody>
          <a:bodyPr wrap="square">
            <a:spAutoFit/>
          </a:bodyPr>
          <a:lstStyle/>
          <a:p>
            <a:r>
              <a:rPr lang="en-US" sz="3600" b="0" i="0" dirty="0">
                <a:solidFill>
                  <a:schemeClr val="tx2"/>
                </a:solidFill>
                <a:effectLst/>
                <a:latin typeface="Calibri" panose="020F0502020204030204" pitchFamily="34" charset="0"/>
                <a:ea typeface="Cambria Math" panose="02040503050406030204" pitchFamily="18" charset="0"/>
                <a:cs typeface="Calibri" panose="020F0502020204030204" pitchFamily="34" charset="0"/>
              </a:rPr>
              <a:t>Mortgage Lenders Use the FICO Scoring Model</a:t>
            </a:r>
            <a:endParaRPr lang="en-US" sz="3600" dirty="0">
              <a:solidFill>
                <a:schemeClr val="tx2"/>
              </a:solidFill>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92432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par>
                                <p:cTn id="12" presetID="42" presetClass="entr" presetSubtype="0" fill="hold" grpId="0" nodeType="withEffect">
                                  <p:stCondLst>
                                    <p:cond delay="1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250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0"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389E9E-CA6D-4EB9-9006-3859DA3C2D51}"/>
              </a:ext>
            </a:extLst>
          </p:cNvPr>
          <p:cNvSpPr txBox="1"/>
          <p:nvPr/>
        </p:nvSpPr>
        <p:spPr>
          <a:xfrm>
            <a:off x="1729066" y="2705725"/>
            <a:ext cx="9376285" cy="1446550"/>
          </a:xfrm>
          <a:prstGeom prst="rect">
            <a:avLst/>
          </a:prstGeom>
          <a:noFill/>
        </p:spPr>
        <p:txBody>
          <a:bodyPr wrap="none" rtlCol="0">
            <a:spAutoFit/>
          </a:bodyPr>
          <a:lstStyle/>
          <a:p>
            <a:r>
              <a:rPr lang="en-US" sz="8800" dirty="0">
                <a:solidFill>
                  <a:schemeClr val="tx2"/>
                </a:solidFill>
                <a:latin typeface="Bebas Neue" panose="020B0606020202050201" pitchFamily="34" charset="0"/>
              </a:rPr>
              <a:t>What is a </a:t>
            </a:r>
            <a:r>
              <a:rPr lang="en-US" sz="8800" dirty="0">
                <a:solidFill>
                  <a:schemeClr val="accent2"/>
                </a:solidFill>
                <a:latin typeface="Bebas Neue" panose="020B0606020202050201" pitchFamily="34" charset="0"/>
              </a:rPr>
              <a:t>credit report</a:t>
            </a:r>
            <a:r>
              <a:rPr lang="en-US" sz="8800" dirty="0">
                <a:solidFill>
                  <a:schemeClr val="tx2"/>
                </a:solidFill>
                <a:latin typeface="Bebas Neue" panose="020B0606020202050201" pitchFamily="34" charset="0"/>
              </a:rPr>
              <a:t>?</a:t>
            </a:r>
          </a:p>
        </p:txBody>
      </p:sp>
    </p:spTree>
    <p:extLst>
      <p:ext uri="{BB962C8B-B14F-4D97-AF65-F5344CB8AC3E}">
        <p14:creationId xmlns:p14="http://schemas.microsoft.com/office/powerpoint/2010/main" val="135614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3205</Words>
  <Application>Microsoft Office PowerPoint</Application>
  <PresentationFormat>Widescreen</PresentationFormat>
  <Paragraphs>332</Paragraphs>
  <Slides>78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Adobe Gothic Std B</vt:lpstr>
      <vt:lpstr>Calibri Light</vt:lpstr>
      <vt:lpstr>Cambria Math</vt:lpstr>
      <vt:lpstr>Georgia</vt:lpstr>
      <vt:lpstr>Century Gothic</vt:lpstr>
      <vt:lpstr>Arial</vt:lpstr>
      <vt:lpstr>Segoe UI</vt:lpstr>
      <vt:lpstr>Bebas Neue</vt:lpstr>
      <vt:lpstr>Open Sans Light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Trey Briggs</dc:creator>
  <cp:lastModifiedBy>Charles Vamadeva</cp:lastModifiedBy>
  <cp:revision>6</cp:revision>
  <dcterms:created xsi:type="dcterms:W3CDTF">2022-12-02T20:21:08Z</dcterms:created>
  <dcterms:modified xsi:type="dcterms:W3CDTF">2023-01-14T10:41:43Z</dcterms:modified>
</cp:coreProperties>
</file>