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0363200" cy="7772400"/>
  <p:notesSz cx="10058400" cy="7772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2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216"/>
    <a:srgbClr val="121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500" y="56"/>
      </p:cViewPr>
      <p:guideLst>
        <p:guide orient="horz" pos="2880"/>
        <p:guide pos="22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002B403-B024-4FF5-9F57-64E8D5B17DF4}" type="datetimeFigureOut">
              <a:rPr lang="fr-FR" smtClean="0"/>
              <a:t>23/01/2023</a:t>
            </a:fld>
            <a:endParaRPr lang="fr-FR"/>
          </a:p>
        </p:txBody>
      </p:sp>
      <p:sp>
        <p:nvSpPr>
          <p:cNvPr id="4" name="Espace réservé de l'image des diapositives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5BC551AD-6A4E-4228-92FD-B3FB21FE663F}" type="slidenum">
              <a:rPr lang="fr-FR" smtClean="0"/>
              <a:t>‹#›</a:t>
            </a:fld>
            <a:endParaRPr lang="fr-FR"/>
          </a:p>
        </p:txBody>
      </p:sp>
    </p:spTree>
    <p:extLst>
      <p:ext uri="{BB962C8B-B14F-4D97-AF65-F5344CB8AC3E}">
        <p14:creationId xmlns:p14="http://schemas.microsoft.com/office/powerpoint/2010/main" val="88705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085">
              <a:spcBef>
                <a:spcPts val="118"/>
              </a:spcBef>
              <a:buSzPct val="384000"/>
              <a:tabLst>
                <a:tab pos="484126" algn="l"/>
              </a:tabLst>
            </a:pPr>
            <a:r>
              <a:rPr lang="en-US" sz="1288" i="1" spc="-36" dirty="0">
                <a:latin typeface="Franklin Gothic Book"/>
                <a:cs typeface="Franklin Gothic Book"/>
              </a:rPr>
              <a:t>We </a:t>
            </a:r>
            <a:r>
              <a:rPr lang="en-US" sz="1288" i="1" spc="-21" dirty="0">
                <a:latin typeface="Franklin Gothic Book"/>
                <a:cs typeface="Franklin Gothic Book"/>
              </a:rPr>
              <a:t>call </a:t>
            </a:r>
            <a:r>
              <a:rPr lang="en-US" sz="1288" i="1" spc="-31" dirty="0">
                <a:latin typeface="Franklin Gothic Book"/>
                <a:cs typeface="Franklin Gothic Book"/>
              </a:rPr>
              <a:t>these </a:t>
            </a:r>
            <a:r>
              <a:rPr lang="en-US" sz="1288" i="1" spc="-36" dirty="0">
                <a:latin typeface="Franklin Gothic Book"/>
                <a:cs typeface="Franklin Gothic Book"/>
              </a:rPr>
              <a:t>Non </a:t>
            </a:r>
            <a:r>
              <a:rPr lang="en-US" sz="1288" i="1" spc="-26" dirty="0" err="1">
                <a:latin typeface="Franklin Gothic Book"/>
                <a:cs typeface="Franklin Gothic Book"/>
              </a:rPr>
              <a:t>Allowables</a:t>
            </a:r>
            <a:r>
              <a:rPr lang="en-US" sz="1236" i="1" spc="-26" dirty="0">
                <a:latin typeface="Franklin Gothic Book"/>
                <a:cs typeface="Franklin Gothic Book"/>
              </a:rPr>
              <a:t>. </a:t>
            </a:r>
            <a:r>
              <a:rPr lang="en-US" sz="1288" i="1" spc="-26" dirty="0">
                <a:latin typeface="Franklin Gothic Book"/>
                <a:cs typeface="Franklin Gothic Book"/>
              </a:rPr>
              <a:t>Instead, the </a:t>
            </a:r>
            <a:r>
              <a:rPr lang="en-US" sz="1288" i="1" spc="-31" dirty="0">
                <a:latin typeface="Franklin Gothic Book"/>
                <a:cs typeface="Franklin Gothic Book"/>
              </a:rPr>
              <a:t>lender must cover </a:t>
            </a:r>
            <a:r>
              <a:rPr lang="en-US" sz="1288" i="1" spc="-36" dirty="0">
                <a:latin typeface="Franklin Gothic Book"/>
                <a:cs typeface="Franklin Gothic Book"/>
              </a:rPr>
              <a:t>any </a:t>
            </a:r>
            <a:r>
              <a:rPr lang="en-US" sz="1288" i="1" spc="-26" dirty="0">
                <a:latin typeface="Franklin Gothic Book"/>
                <a:cs typeface="Franklin Gothic Book"/>
              </a:rPr>
              <a:t>cost of </a:t>
            </a:r>
            <a:r>
              <a:rPr lang="en-US" sz="1288" i="1" spc="-31" dirty="0">
                <a:latin typeface="Franklin Gothic Book"/>
                <a:cs typeface="Franklin Gothic Book"/>
              </a:rPr>
              <a:t>these</a:t>
            </a:r>
            <a:r>
              <a:rPr lang="en-US" sz="1288" i="1" dirty="0">
                <a:latin typeface="Franklin Gothic Book"/>
                <a:cs typeface="Franklin Gothic Book"/>
              </a:rPr>
              <a:t> </a:t>
            </a:r>
            <a:r>
              <a:rPr lang="en-US" sz="1288" i="1" spc="-26" dirty="0">
                <a:latin typeface="Franklin Gothic Book"/>
                <a:cs typeface="Franklin Gothic Book"/>
              </a:rPr>
              <a:t>items out </a:t>
            </a:r>
            <a:r>
              <a:rPr lang="en-US" sz="1288" i="1" spc="-21" dirty="0">
                <a:latin typeface="Franklin Gothic Book"/>
                <a:cs typeface="Franklin Gothic Book"/>
              </a:rPr>
              <a:t>of its flat fee:</a:t>
            </a:r>
            <a:endParaRPr lang="en-US" sz="1288" dirty="0">
              <a:latin typeface="Franklin Gothic Book"/>
              <a:cs typeface="Franklin Gothic Book"/>
            </a:endParaRPr>
          </a:p>
          <a:p>
            <a:pPr marL="13085">
              <a:spcBef>
                <a:spcPts val="2993"/>
              </a:spcBef>
              <a:buSzPct val="331034"/>
              <a:tabLst>
                <a:tab pos="484126" algn="l"/>
              </a:tabLst>
            </a:pPr>
            <a:r>
              <a:rPr lang="en-US" sz="1494" i="1" spc="-31" dirty="0">
                <a:latin typeface="Franklin Gothic Book"/>
                <a:cs typeface="Franklin Gothic Book"/>
              </a:rPr>
              <a:t>Example: $300,000 </a:t>
            </a:r>
            <a:r>
              <a:rPr lang="en-US" sz="1494" i="1" spc="-52" dirty="0">
                <a:latin typeface="Franklin Gothic Book"/>
                <a:cs typeface="Franklin Gothic Book"/>
              </a:rPr>
              <a:t>VA </a:t>
            </a:r>
            <a:r>
              <a:rPr lang="en-US" sz="1494" i="1" spc="-31" dirty="0">
                <a:latin typeface="Franklin Gothic Book"/>
                <a:cs typeface="Franklin Gothic Book"/>
              </a:rPr>
              <a:t>loan </a:t>
            </a:r>
            <a:r>
              <a:rPr lang="en-US" sz="1494" i="1" spc="-15" dirty="0">
                <a:latin typeface="Franklin Gothic Book"/>
                <a:cs typeface="Franklin Gothic Book"/>
              </a:rPr>
              <a:t>; </a:t>
            </a:r>
            <a:r>
              <a:rPr lang="en-US" sz="1494" i="1" spc="-72" dirty="0">
                <a:latin typeface="Franklin Gothic Book"/>
                <a:cs typeface="Franklin Gothic Book"/>
              </a:rPr>
              <a:t>1% </a:t>
            </a:r>
            <a:r>
              <a:rPr lang="en-US" sz="1494" i="1" spc="-26" dirty="0">
                <a:latin typeface="Franklin Gothic Book"/>
                <a:cs typeface="Franklin Gothic Book"/>
              </a:rPr>
              <a:t>Origination </a:t>
            </a:r>
            <a:r>
              <a:rPr lang="en-US" sz="1494" i="1" spc="-31" dirty="0">
                <a:latin typeface="Franklin Gothic Book"/>
                <a:cs typeface="Franklin Gothic Book"/>
              </a:rPr>
              <a:t>fee= $3,000. </a:t>
            </a:r>
            <a:r>
              <a:rPr lang="en-US" sz="1494" i="1" spc="-21" dirty="0">
                <a:latin typeface="Franklin Gothic Book"/>
                <a:cs typeface="Franklin Gothic Book"/>
              </a:rPr>
              <a:t>If </a:t>
            </a:r>
            <a:r>
              <a:rPr lang="en-US" sz="1494" i="1" spc="-26" dirty="0">
                <a:latin typeface="Franklin Gothic Book"/>
                <a:cs typeface="Franklin Gothic Book"/>
              </a:rPr>
              <a:t>settlement fee </a:t>
            </a:r>
            <a:r>
              <a:rPr lang="en-US" sz="1494" i="1" spc="-36" dirty="0">
                <a:latin typeface="Franklin Gothic Book"/>
                <a:cs typeface="Franklin Gothic Book"/>
              </a:rPr>
              <a:t>$700 </a:t>
            </a:r>
            <a:r>
              <a:rPr lang="en-US" sz="1494" i="1" spc="-31" dirty="0">
                <a:latin typeface="Franklin Gothic Book"/>
                <a:cs typeface="Franklin Gothic Book"/>
              </a:rPr>
              <a:t>then deducted from</a:t>
            </a:r>
            <a:r>
              <a:rPr lang="en-US" sz="1494" i="1" spc="247" dirty="0">
                <a:latin typeface="Franklin Gothic Book"/>
                <a:cs typeface="Franklin Gothic Book"/>
              </a:rPr>
              <a:t> </a:t>
            </a:r>
            <a:r>
              <a:rPr lang="en-US" sz="1494" i="1" spc="-36" dirty="0">
                <a:latin typeface="Franklin Gothic Book"/>
                <a:cs typeface="Franklin Gothic Book"/>
              </a:rPr>
              <a:t>$3000 </a:t>
            </a:r>
            <a:r>
              <a:rPr lang="en-US" sz="1494" i="1" spc="-26" dirty="0">
                <a:latin typeface="Franklin Gothic Book"/>
                <a:cs typeface="Franklin Gothic Book"/>
              </a:rPr>
              <a:t>origination fee. </a:t>
            </a:r>
            <a:r>
              <a:rPr lang="en-US" sz="1494" i="1" spc="-36" dirty="0">
                <a:latin typeface="Franklin Gothic Book"/>
                <a:cs typeface="Franklin Gothic Book"/>
              </a:rPr>
              <a:t>Can </a:t>
            </a:r>
            <a:r>
              <a:rPr lang="en-US" sz="1494" i="1" spc="-31" dirty="0">
                <a:latin typeface="Franklin Gothic Book"/>
                <a:cs typeface="Franklin Gothic Book"/>
              </a:rPr>
              <a:t>you </a:t>
            </a:r>
            <a:r>
              <a:rPr lang="en-US" sz="1494" i="1" spc="-26" dirty="0">
                <a:latin typeface="Franklin Gothic Book"/>
                <a:cs typeface="Franklin Gothic Book"/>
              </a:rPr>
              <a:t>see </a:t>
            </a:r>
            <a:r>
              <a:rPr lang="en-US" sz="1494" i="1" spc="-41" dirty="0">
                <a:latin typeface="Franklin Gothic Book"/>
                <a:cs typeface="Franklin Gothic Book"/>
              </a:rPr>
              <a:t>a </a:t>
            </a:r>
            <a:r>
              <a:rPr lang="en-US" sz="1494" i="1" spc="-31" dirty="0">
                <a:latin typeface="Franklin Gothic Book"/>
                <a:cs typeface="Franklin Gothic Book"/>
              </a:rPr>
              <a:t>problem with</a:t>
            </a:r>
            <a:r>
              <a:rPr lang="en-US" sz="1494" i="1" spc="175" dirty="0">
                <a:latin typeface="Franklin Gothic Book"/>
                <a:cs typeface="Franklin Gothic Book"/>
              </a:rPr>
              <a:t> </a:t>
            </a:r>
            <a:r>
              <a:rPr lang="en-US" sz="1494" i="1" spc="-26" dirty="0">
                <a:latin typeface="Franklin Gothic Book"/>
                <a:cs typeface="Franklin Gothic Book"/>
              </a:rPr>
              <a:t>this?</a:t>
            </a:r>
            <a:br>
              <a:rPr lang="en-US" sz="1494" dirty="0">
                <a:latin typeface="Franklin Gothic Book"/>
                <a:cs typeface="Franklin Gothic Book"/>
              </a:rPr>
            </a:br>
            <a:endParaRPr lang="en-US" sz="1494" dirty="0">
              <a:latin typeface="Franklin Gothic Book"/>
              <a:cs typeface="Franklin Gothic Book"/>
            </a:endParaRPr>
          </a:p>
          <a:p>
            <a:pPr marL="13085">
              <a:spcBef>
                <a:spcPts val="2993"/>
              </a:spcBef>
              <a:buSzPct val="331034"/>
              <a:tabLst>
                <a:tab pos="484126" algn="l"/>
              </a:tabLst>
            </a:pPr>
            <a:r>
              <a:rPr lang="en-US" sz="1236" spc="-5" dirty="0">
                <a:latin typeface="Franklin Gothic Book"/>
                <a:cs typeface="Franklin Gothic Book"/>
              </a:rPr>
              <a:t>The following </a:t>
            </a:r>
            <a:r>
              <a:rPr lang="en-US" sz="1236" dirty="0">
                <a:latin typeface="Franklin Gothic Book"/>
                <a:cs typeface="Franklin Gothic Book"/>
              </a:rPr>
              <a:t>list </a:t>
            </a:r>
            <a:r>
              <a:rPr lang="en-US" sz="1236" spc="-5" dirty="0">
                <a:latin typeface="Franklin Gothic Book"/>
                <a:cs typeface="Franklin Gothic Book"/>
              </a:rPr>
              <a:t>provides examples </a:t>
            </a:r>
            <a:r>
              <a:rPr lang="en-US" sz="1236" dirty="0">
                <a:latin typeface="Franklin Gothic Book"/>
                <a:cs typeface="Franklin Gothic Book"/>
              </a:rPr>
              <a:t>of </a:t>
            </a:r>
            <a:r>
              <a:rPr lang="en-US" sz="1236" spc="-5" dirty="0">
                <a:latin typeface="Franklin Gothic Book"/>
                <a:cs typeface="Franklin Gothic Book"/>
              </a:rPr>
              <a:t>items that cannot be charged </a:t>
            </a:r>
            <a:r>
              <a:rPr lang="en-US" sz="1236" dirty="0">
                <a:latin typeface="Franklin Gothic Book"/>
                <a:cs typeface="Franklin Gothic Book"/>
              </a:rPr>
              <a:t>to the  </a:t>
            </a:r>
            <a:r>
              <a:rPr lang="en-US" sz="1236" spc="-5" dirty="0">
                <a:latin typeface="Franklin Gothic Book"/>
                <a:cs typeface="Franklin Gothic Book"/>
              </a:rPr>
              <a:t>veteran </a:t>
            </a:r>
            <a:r>
              <a:rPr lang="en-US" sz="1236" dirty="0">
                <a:latin typeface="Franklin Gothic Book"/>
                <a:cs typeface="Franklin Gothic Book"/>
              </a:rPr>
              <a:t>as </a:t>
            </a:r>
            <a:r>
              <a:rPr lang="en-US" sz="1236" spc="-5" dirty="0">
                <a:latin typeface="Franklin Gothic Book"/>
                <a:cs typeface="Franklin Gothic Book"/>
              </a:rPr>
              <a:t>“itemized fees and charges.” Instead, </a:t>
            </a:r>
            <a:r>
              <a:rPr lang="en-US" sz="1236" dirty="0">
                <a:latin typeface="Franklin Gothic Book"/>
                <a:cs typeface="Franklin Gothic Book"/>
              </a:rPr>
              <a:t>the </a:t>
            </a:r>
            <a:r>
              <a:rPr lang="en-US" sz="1236" spc="-5" dirty="0">
                <a:latin typeface="Franklin Gothic Book"/>
                <a:cs typeface="Franklin Gothic Book"/>
              </a:rPr>
              <a:t>lender must cover any  cost </a:t>
            </a:r>
            <a:r>
              <a:rPr lang="en-US" sz="1236" dirty="0">
                <a:latin typeface="Franklin Gothic Book"/>
                <a:cs typeface="Franklin Gothic Book"/>
              </a:rPr>
              <a:t>of </a:t>
            </a:r>
            <a:r>
              <a:rPr lang="en-US" sz="1236" spc="-5" dirty="0">
                <a:latin typeface="Franklin Gothic Book"/>
                <a:cs typeface="Franklin Gothic Book"/>
              </a:rPr>
              <a:t>these items out </a:t>
            </a:r>
            <a:r>
              <a:rPr lang="en-US" sz="1236" dirty="0">
                <a:latin typeface="Franklin Gothic Book"/>
                <a:cs typeface="Franklin Gothic Book"/>
              </a:rPr>
              <a:t>of its </a:t>
            </a:r>
            <a:r>
              <a:rPr lang="en-US" sz="1236" spc="-5" dirty="0">
                <a:latin typeface="Franklin Gothic Book"/>
                <a:cs typeface="Franklin Gothic Book"/>
              </a:rPr>
              <a:t>flat</a:t>
            </a:r>
            <a:r>
              <a:rPr lang="en-US" sz="1236" spc="5" dirty="0">
                <a:latin typeface="Franklin Gothic Book"/>
                <a:cs typeface="Franklin Gothic Book"/>
              </a:rPr>
              <a:t> </a:t>
            </a:r>
            <a:r>
              <a:rPr lang="en-US" sz="1236" spc="-5" dirty="0">
                <a:latin typeface="Franklin Gothic Book"/>
                <a:cs typeface="Franklin Gothic Book"/>
              </a:rPr>
              <a:t>fee:</a:t>
            </a:r>
            <a:endParaRPr lang="en-US" sz="1236" dirty="0">
              <a:latin typeface="Franklin Gothic Book"/>
              <a:cs typeface="Franklin Gothic Book"/>
            </a:endParaRPr>
          </a:p>
          <a:p>
            <a:pPr marL="484126" lvl="1">
              <a:buSzPct val="83333"/>
              <a:buChar char="•"/>
              <a:tabLst>
                <a:tab pos="604503" algn="l"/>
              </a:tabLst>
            </a:pPr>
            <a:r>
              <a:rPr lang="en-US" sz="1236" spc="-5" dirty="0">
                <a:latin typeface="Franklin Gothic Book"/>
                <a:cs typeface="Franklin Gothic Book"/>
              </a:rPr>
              <a:t>lender’s appraisals</a:t>
            </a:r>
            <a:endParaRPr lang="en-US" sz="1236" dirty="0">
              <a:latin typeface="Franklin Gothic Book"/>
              <a:cs typeface="Franklin Gothic Book"/>
            </a:endParaRPr>
          </a:p>
          <a:p>
            <a:pPr marL="484126" lvl="1">
              <a:buSzPct val="83333"/>
              <a:buChar char="•"/>
              <a:tabLst>
                <a:tab pos="604503" algn="l"/>
              </a:tabLst>
            </a:pPr>
            <a:r>
              <a:rPr lang="en-US" sz="1236" spc="-5" dirty="0">
                <a:latin typeface="Franklin Gothic Book"/>
                <a:cs typeface="Franklin Gothic Book"/>
              </a:rPr>
              <a:t>lender’s inspections, except </a:t>
            </a:r>
            <a:r>
              <a:rPr lang="en-US" sz="1236" dirty="0">
                <a:latin typeface="Franklin Gothic Book"/>
                <a:cs typeface="Franklin Gothic Book"/>
              </a:rPr>
              <a:t>in </a:t>
            </a:r>
            <a:r>
              <a:rPr lang="en-US" sz="1236" spc="-5" dirty="0">
                <a:latin typeface="Franklin Gothic Book"/>
                <a:cs typeface="Franklin Gothic Book"/>
              </a:rPr>
              <a:t>construction </a:t>
            </a:r>
            <a:r>
              <a:rPr lang="en-US" sz="1236" dirty="0">
                <a:latin typeface="Franklin Gothic Book"/>
                <a:cs typeface="Franklin Gothic Book"/>
              </a:rPr>
              <a:t>loan</a:t>
            </a:r>
            <a:r>
              <a:rPr lang="en-US" sz="1236" spc="5" dirty="0">
                <a:latin typeface="Franklin Gothic Book"/>
                <a:cs typeface="Franklin Gothic Book"/>
              </a:rPr>
              <a:t> </a:t>
            </a:r>
            <a:r>
              <a:rPr lang="en-US" sz="1236" spc="-5" dirty="0">
                <a:latin typeface="Franklin Gothic Book"/>
                <a:cs typeface="Franklin Gothic Book"/>
              </a:rPr>
              <a:t>cases</a:t>
            </a:r>
            <a:endParaRPr lang="en-US" sz="1236" dirty="0">
              <a:latin typeface="Franklin Gothic Book"/>
              <a:cs typeface="Franklin Gothic Book"/>
            </a:endParaRPr>
          </a:p>
          <a:p>
            <a:pPr marL="484126" lvl="1">
              <a:buSzPct val="83333"/>
              <a:buChar char="•"/>
              <a:tabLst>
                <a:tab pos="604503" algn="l"/>
              </a:tabLst>
            </a:pPr>
            <a:r>
              <a:rPr lang="en-US" sz="1236" dirty="0">
                <a:latin typeface="Franklin Gothic Book"/>
                <a:cs typeface="Franklin Gothic Book"/>
              </a:rPr>
              <a:t>loan </a:t>
            </a:r>
            <a:r>
              <a:rPr lang="en-US" sz="1236" spc="-5" dirty="0">
                <a:latin typeface="Franklin Gothic Book"/>
                <a:cs typeface="Franklin Gothic Book"/>
              </a:rPr>
              <a:t>closing </a:t>
            </a:r>
            <a:r>
              <a:rPr lang="en-US" sz="1236" dirty="0">
                <a:latin typeface="Franklin Gothic Book"/>
                <a:cs typeface="Franklin Gothic Book"/>
              </a:rPr>
              <a:t>or </a:t>
            </a:r>
            <a:r>
              <a:rPr lang="en-US" sz="1236" spc="-5" dirty="0">
                <a:latin typeface="Franklin Gothic Book"/>
                <a:cs typeface="Franklin Gothic Book"/>
              </a:rPr>
              <a:t>settlement</a:t>
            </a:r>
            <a:r>
              <a:rPr lang="en-US" sz="1236" spc="-10" dirty="0">
                <a:latin typeface="Franklin Gothic Book"/>
                <a:cs typeface="Franklin Gothic Book"/>
              </a:rPr>
              <a:t> </a:t>
            </a:r>
            <a:r>
              <a:rPr lang="en-US" sz="1236" spc="-5" dirty="0">
                <a:latin typeface="Franklin Gothic Book"/>
                <a:cs typeface="Franklin Gothic Book"/>
              </a:rPr>
              <a:t>fees</a:t>
            </a:r>
            <a:endParaRPr lang="en-US" sz="1236" dirty="0">
              <a:latin typeface="Franklin Gothic Book"/>
              <a:cs typeface="Franklin Gothic Book"/>
            </a:endParaRPr>
          </a:p>
          <a:p>
            <a:pPr marL="484126" lvl="1">
              <a:buSzPct val="83333"/>
              <a:buChar char="•"/>
              <a:tabLst>
                <a:tab pos="604503" algn="l"/>
              </a:tabLst>
            </a:pPr>
            <a:r>
              <a:rPr lang="en-US" sz="1236" spc="-5" dirty="0">
                <a:latin typeface="Franklin Gothic Book"/>
                <a:cs typeface="Franklin Gothic Book"/>
              </a:rPr>
              <a:t>document preparation fees</a:t>
            </a:r>
            <a:endParaRPr lang="en-US" sz="1236" dirty="0">
              <a:latin typeface="Franklin Gothic Book"/>
              <a:cs typeface="Franklin Gothic Book"/>
            </a:endParaRPr>
          </a:p>
          <a:p>
            <a:pPr marL="484126" lvl="1">
              <a:buSzPct val="83333"/>
              <a:buChar char="•"/>
              <a:tabLst>
                <a:tab pos="604503" algn="l"/>
              </a:tabLst>
            </a:pPr>
            <a:r>
              <a:rPr lang="en-US" sz="1236" spc="-5" dirty="0">
                <a:latin typeface="Franklin Gothic Book"/>
                <a:cs typeface="Franklin Gothic Book"/>
              </a:rPr>
              <a:t>preparing </a:t>
            </a:r>
            <a:r>
              <a:rPr lang="en-US" sz="1236" dirty="0">
                <a:latin typeface="Franklin Gothic Book"/>
                <a:cs typeface="Franklin Gothic Book"/>
              </a:rPr>
              <a:t>loan </a:t>
            </a:r>
            <a:r>
              <a:rPr lang="en-US" sz="1236" spc="-5" dirty="0">
                <a:latin typeface="Franklin Gothic Book"/>
                <a:cs typeface="Franklin Gothic Book"/>
              </a:rPr>
              <a:t>papers </a:t>
            </a:r>
            <a:r>
              <a:rPr lang="en-US" sz="1236" dirty="0">
                <a:latin typeface="Franklin Gothic Book"/>
                <a:cs typeface="Franklin Gothic Book"/>
              </a:rPr>
              <a:t>or </a:t>
            </a:r>
            <a:r>
              <a:rPr lang="en-US" sz="1236" spc="-5" dirty="0">
                <a:latin typeface="Franklin Gothic Book"/>
                <a:cs typeface="Franklin Gothic Book"/>
              </a:rPr>
              <a:t>conveyancing</a:t>
            </a:r>
            <a:r>
              <a:rPr lang="en-US" sz="1236" spc="-15" dirty="0">
                <a:latin typeface="Franklin Gothic Book"/>
                <a:cs typeface="Franklin Gothic Book"/>
              </a:rPr>
              <a:t> </a:t>
            </a:r>
            <a:r>
              <a:rPr lang="en-US" sz="1236" spc="-5" dirty="0">
                <a:latin typeface="Franklin Gothic Book"/>
                <a:cs typeface="Franklin Gothic Book"/>
              </a:rPr>
              <a:t>fees</a:t>
            </a:r>
            <a:endParaRPr lang="en-US" sz="1236" dirty="0">
              <a:latin typeface="Franklin Gothic Book"/>
              <a:cs typeface="Franklin Gothic Book"/>
            </a:endParaRPr>
          </a:p>
          <a:p>
            <a:pPr marL="484126" lvl="1">
              <a:buSzPct val="83333"/>
              <a:buChar char="•"/>
              <a:tabLst>
                <a:tab pos="604503" algn="l"/>
              </a:tabLst>
            </a:pPr>
            <a:r>
              <a:rPr lang="en-US" sz="1236" spc="-5" dirty="0">
                <a:latin typeface="Franklin Gothic Book"/>
                <a:cs typeface="Franklin Gothic Book"/>
              </a:rPr>
              <a:t>attorney’s services other </a:t>
            </a:r>
            <a:r>
              <a:rPr lang="en-US" sz="1236" dirty="0">
                <a:latin typeface="Franklin Gothic Book"/>
                <a:cs typeface="Franklin Gothic Book"/>
              </a:rPr>
              <a:t>than for title</a:t>
            </a:r>
            <a:r>
              <a:rPr lang="en-US" sz="1236" spc="-10" dirty="0">
                <a:latin typeface="Franklin Gothic Book"/>
                <a:cs typeface="Franklin Gothic Book"/>
              </a:rPr>
              <a:t> </a:t>
            </a:r>
            <a:r>
              <a:rPr lang="en-US" sz="1236" dirty="0">
                <a:latin typeface="Franklin Gothic Book"/>
                <a:cs typeface="Franklin Gothic Book"/>
              </a:rPr>
              <a:t>work</a:t>
            </a:r>
          </a:p>
          <a:p>
            <a:pPr marL="484126" lvl="1">
              <a:buSzPct val="83333"/>
              <a:buChar char="•"/>
              <a:tabLst>
                <a:tab pos="604503" algn="l"/>
              </a:tabLst>
            </a:pPr>
            <a:r>
              <a:rPr lang="en-US" sz="1236" spc="-5" dirty="0">
                <a:latin typeface="Franklin Gothic Book"/>
                <a:cs typeface="Franklin Gothic Book"/>
              </a:rPr>
              <a:t>photographs</a:t>
            </a:r>
            <a:endParaRPr lang="en-US" sz="1236" dirty="0">
              <a:latin typeface="Franklin Gothic Book"/>
              <a:cs typeface="Franklin Gothic Book"/>
            </a:endParaRPr>
          </a:p>
          <a:p>
            <a:pPr marL="484126" lvl="1">
              <a:buSzPct val="83333"/>
              <a:buChar char="•"/>
              <a:tabLst>
                <a:tab pos="604503" algn="l"/>
              </a:tabLst>
            </a:pPr>
            <a:r>
              <a:rPr lang="en-US" sz="1236" spc="-5" dirty="0">
                <a:latin typeface="Franklin Gothic Book"/>
                <a:cs typeface="Franklin Gothic Book"/>
              </a:rPr>
              <a:t>interest rate lock-in fees</a:t>
            </a:r>
            <a:endParaRPr lang="en-US" sz="1236" dirty="0">
              <a:latin typeface="Franklin Gothic Book"/>
              <a:cs typeface="Franklin Gothic Book"/>
            </a:endParaRPr>
          </a:p>
          <a:p>
            <a:pPr marL="484126" marR="3644029" lvl="1">
              <a:spcBef>
                <a:spcPts val="77"/>
              </a:spcBef>
              <a:buSzPct val="83333"/>
              <a:buChar char="•"/>
              <a:tabLst>
                <a:tab pos="604503" algn="l"/>
              </a:tabLst>
            </a:pPr>
            <a:r>
              <a:rPr lang="en-US" sz="1236" spc="-5" dirty="0">
                <a:latin typeface="Franklin Gothic Book"/>
                <a:cs typeface="Franklin Gothic Book"/>
              </a:rPr>
              <a:t>postage and other mailing charges, stationery, telephone calls, and other  overhead</a:t>
            </a:r>
            <a:endParaRPr lang="en-US" sz="1236" dirty="0">
              <a:latin typeface="Franklin Gothic Book"/>
              <a:cs typeface="Franklin Gothic Book"/>
            </a:endParaRPr>
          </a:p>
          <a:p>
            <a:pPr marL="603849" lvl="1" indent="-119723">
              <a:buSzPct val="83333"/>
              <a:buChar char="•"/>
              <a:tabLst>
                <a:tab pos="604503" algn="l"/>
              </a:tabLst>
            </a:pPr>
            <a:r>
              <a:rPr lang="en-US" sz="1236" spc="-5" dirty="0">
                <a:latin typeface="Franklin Gothic Book"/>
                <a:cs typeface="Franklin Gothic Book"/>
              </a:rPr>
              <a:t>amortization schedules, </a:t>
            </a:r>
            <a:r>
              <a:rPr lang="en-US" sz="1236" dirty="0">
                <a:latin typeface="Franklin Gothic Book"/>
                <a:cs typeface="Franklin Gothic Book"/>
              </a:rPr>
              <a:t>pass </a:t>
            </a:r>
            <a:r>
              <a:rPr lang="en-US" sz="1236" spc="-5" dirty="0">
                <a:latin typeface="Franklin Gothic Book"/>
                <a:cs typeface="Franklin Gothic Book"/>
              </a:rPr>
              <a:t>books, and membership </a:t>
            </a:r>
            <a:r>
              <a:rPr lang="en-US" sz="1236" dirty="0">
                <a:latin typeface="Franklin Gothic Book"/>
                <a:cs typeface="Franklin Gothic Book"/>
              </a:rPr>
              <a:t>or </a:t>
            </a:r>
            <a:r>
              <a:rPr lang="en-US" sz="1236" spc="-5" dirty="0">
                <a:latin typeface="Franklin Gothic Book"/>
                <a:cs typeface="Franklin Gothic Book"/>
              </a:rPr>
              <a:t>entrance</a:t>
            </a:r>
            <a:r>
              <a:rPr lang="en-US" sz="1236" spc="15" dirty="0">
                <a:latin typeface="Franklin Gothic Book"/>
                <a:cs typeface="Franklin Gothic Book"/>
              </a:rPr>
              <a:t> </a:t>
            </a:r>
            <a:r>
              <a:rPr lang="en-US" sz="1236" spc="-5" dirty="0">
                <a:latin typeface="Franklin Gothic Book"/>
                <a:cs typeface="Franklin Gothic Book"/>
              </a:rPr>
              <a:t>fees</a:t>
            </a:r>
            <a:endParaRPr lang="en-US" sz="1236" dirty="0">
              <a:latin typeface="Franklin Gothic Book"/>
              <a:cs typeface="Franklin Gothic Book"/>
            </a:endParaRPr>
          </a:p>
          <a:p>
            <a:pPr marL="603849" lvl="1" indent="-119723">
              <a:buSzPct val="83333"/>
              <a:buChar char="•"/>
              <a:tabLst>
                <a:tab pos="604503" algn="l"/>
              </a:tabLst>
            </a:pPr>
            <a:r>
              <a:rPr lang="en-US" sz="1236" spc="-5" dirty="0">
                <a:latin typeface="Franklin Gothic Book"/>
                <a:cs typeface="Franklin Gothic Book"/>
              </a:rPr>
              <a:t>escrow fees </a:t>
            </a:r>
            <a:r>
              <a:rPr lang="en-US" sz="1236" dirty="0">
                <a:latin typeface="Franklin Gothic Book"/>
                <a:cs typeface="Franklin Gothic Book"/>
              </a:rPr>
              <a:t>or</a:t>
            </a:r>
            <a:r>
              <a:rPr lang="en-US" sz="1236" spc="5" dirty="0">
                <a:latin typeface="Franklin Gothic Book"/>
                <a:cs typeface="Franklin Gothic Book"/>
              </a:rPr>
              <a:t> </a:t>
            </a:r>
            <a:r>
              <a:rPr lang="en-US" sz="1236" spc="-5" dirty="0">
                <a:latin typeface="Franklin Gothic Book"/>
                <a:cs typeface="Franklin Gothic Book"/>
              </a:rPr>
              <a:t>charges</a:t>
            </a:r>
            <a:endParaRPr lang="en-US" sz="1236" dirty="0">
              <a:latin typeface="Franklin Gothic Book"/>
              <a:cs typeface="Franklin Gothic Book"/>
            </a:endParaRPr>
          </a:p>
          <a:p>
            <a:pPr marL="603849" lvl="1" indent="-119723">
              <a:buSzPct val="83333"/>
              <a:buChar char="•"/>
              <a:tabLst>
                <a:tab pos="604503" algn="l"/>
              </a:tabLst>
            </a:pPr>
            <a:r>
              <a:rPr lang="en-US" sz="1236" spc="-5" dirty="0">
                <a:latin typeface="Franklin Gothic Book"/>
                <a:cs typeface="Franklin Gothic Book"/>
              </a:rPr>
              <a:t>notary fees</a:t>
            </a:r>
            <a:endParaRPr lang="en-US" sz="1236" dirty="0">
              <a:latin typeface="Franklin Gothic Book"/>
              <a:cs typeface="Franklin Gothic Book"/>
            </a:endParaRPr>
          </a:p>
          <a:p>
            <a:pPr marL="484126" marR="3572064" lvl="1">
              <a:spcBef>
                <a:spcPts val="41"/>
              </a:spcBef>
              <a:buSzPct val="83333"/>
              <a:buChar char="•"/>
              <a:tabLst>
                <a:tab pos="604503" algn="l"/>
              </a:tabLst>
            </a:pPr>
            <a:r>
              <a:rPr lang="en-US" sz="1236" spc="-5" dirty="0">
                <a:latin typeface="Franklin Gothic Book"/>
                <a:cs typeface="Franklin Gothic Book"/>
              </a:rPr>
              <a:t>commitment fees </a:t>
            </a:r>
            <a:r>
              <a:rPr lang="en-US" sz="1236" dirty="0">
                <a:latin typeface="Franklin Gothic Book"/>
                <a:cs typeface="Franklin Gothic Book"/>
              </a:rPr>
              <a:t>or </a:t>
            </a:r>
            <a:r>
              <a:rPr lang="en-US" sz="1236" spc="-5" dirty="0">
                <a:latin typeface="Franklin Gothic Book"/>
                <a:cs typeface="Franklin Gothic Book"/>
              </a:rPr>
              <a:t>marketing fees </a:t>
            </a:r>
            <a:r>
              <a:rPr lang="en-US" sz="1236" dirty="0">
                <a:latin typeface="Franklin Gothic Book"/>
                <a:cs typeface="Franklin Gothic Book"/>
              </a:rPr>
              <a:t>of </a:t>
            </a:r>
            <a:r>
              <a:rPr lang="en-US" sz="1236" spc="-5" dirty="0">
                <a:latin typeface="Franklin Gothic Book"/>
                <a:cs typeface="Franklin Gothic Book"/>
              </a:rPr>
              <a:t>any secondary purchaser </a:t>
            </a:r>
            <a:r>
              <a:rPr lang="en-US" sz="1236" dirty="0">
                <a:latin typeface="Franklin Gothic Book"/>
                <a:cs typeface="Franklin Gothic Book"/>
              </a:rPr>
              <a:t>of the  </a:t>
            </a:r>
            <a:r>
              <a:rPr lang="en-US" sz="1236" spc="-5" dirty="0">
                <a:latin typeface="Franklin Gothic Book"/>
                <a:cs typeface="Franklin Gothic Book"/>
              </a:rPr>
              <a:t>mortgage and preparation and recording </a:t>
            </a:r>
            <a:r>
              <a:rPr lang="en-US" sz="1236" dirty="0">
                <a:latin typeface="Franklin Gothic Book"/>
                <a:cs typeface="Franklin Gothic Book"/>
              </a:rPr>
              <a:t>of </a:t>
            </a:r>
            <a:r>
              <a:rPr lang="en-US" sz="1236" spc="-5" dirty="0">
                <a:latin typeface="Franklin Gothic Book"/>
                <a:cs typeface="Franklin Gothic Book"/>
              </a:rPr>
              <a:t>assignment </a:t>
            </a:r>
            <a:r>
              <a:rPr lang="en-US" sz="1236" dirty="0">
                <a:latin typeface="Franklin Gothic Book"/>
                <a:cs typeface="Franklin Gothic Book"/>
              </a:rPr>
              <a:t>of </a:t>
            </a:r>
            <a:r>
              <a:rPr lang="en-US" sz="1236" spc="-5" dirty="0">
                <a:latin typeface="Franklin Gothic Book"/>
                <a:cs typeface="Franklin Gothic Book"/>
              </a:rPr>
              <a:t>mortgage to such  purchaser</a:t>
            </a:r>
            <a:endParaRPr lang="en-US" sz="1236" dirty="0">
              <a:latin typeface="Franklin Gothic Book"/>
              <a:cs typeface="Franklin Gothic Book"/>
            </a:endParaRPr>
          </a:p>
          <a:p>
            <a:pPr marL="603849" lvl="1" indent="-119723">
              <a:buSzPct val="83333"/>
              <a:buChar char="•"/>
              <a:tabLst>
                <a:tab pos="604503" algn="l"/>
              </a:tabLst>
            </a:pPr>
            <a:r>
              <a:rPr lang="en-US" sz="1236" spc="-5" dirty="0">
                <a:latin typeface="Franklin Gothic Book"/>
                <a:cs typeface="Franklin Gothic Book"/>
              </a:rPr>
              <a:t>trustee’s fees </a:t>
            </a:r>
            <a:r>
              <a:rPr lang="en-US" sz="1236" dirty="0">
                <a:latin typeface="Franklin Gothic Book"/>
                <a:cs typeface="Franklin Gothic Book"/>
              </a:rPr>
              <a:t>or</a:t>
            </a:r>
            <a:r>
              <a:rPr lang="en-US" sz="1236" spc="5" dirty="0">
                <a:latin typeface="Franklin Gothic Book"/>
                <a:cs typeface="Franklin Gothic Book"/>
              </a:rPr>
              <a:t> </a:t>
            </a:r>
            <a:r>
              <a:rPr lang="en-US" sz="1236" spc="-5" dirty="0">
                <a:latin typeface="Franklin Gothic Book"/>
                <a:cs typeface="Franklin Gothic Book"/>
              </a:rPr>
              <a:t>charges</a:t>
            </a:r>
            <a:endParaRPr lang="en-US" sz="1236" dirty="0">
              <a:latin typeface="Franklin Gothic Book"/>
              <a:cs typeface="Franklin Gothic Book"/>
            </a:endParaRPr>
          </a:p>
          <a:p>
            <a:pPr marL="603849" lvl="1" indent="-119723">
              <a:buSzPct val="83333"/>
              <a:buChar char="•"/>
              <a:tabLst>
                <a:tab pos="604503" algn="l"/>
              </a:tabLst>
            </a:pPr>
            <a:r>
              <a:rPr lang="en-US" sz="1236" dirty="0">
                <a:latin typeface="Franklin Gothic Book"/>
                <a:cs typeface="Franklin Gothic Book"/>
              </a:rPr>
              <a:t>loan </a:t>
            </a:r>
            <a:r>
              <a:rPr lang="en-US" sz="1236" spc="-5" dirty="0">
                <a:latin typeface="Franklin Gothic Book"/>
                <a:cs typeface="Franklin Gothic Book"/>
              </a:rPr>
              <a:t>application </a:t>
            </a:r>
            <a:r>
              <a:rPr lang="en-US" sz="1236" dirty="0">
                <a:latin typeface="Franklin Gothic Book"/>
                <a:cs typeface="Franklin Gothic Book"/>
              </a:rPr>
              <a:t>or </a:t>
            </a:r>
            <a:r>
              <a:rPr lang="en-US" sz="1236" spc="-5" dirty="0">
                <a:latin typeface="Franklin Gothic Book"/>
                <a:cs typeface="Franklin Gothic Book"/>
              </a:rPr>
              <a:t>processing</a:t>
            </a:r>
            <a:r>
              <a:rPr lang="en-US" sz="1236" spc="-15" dirty="0">
                <a:latin typeface="Franklin Gothic Book"/>
                <a:cs typeface="Franklin Gothic Book"/>
              </a:rPr>
              <a:t> </a:t>
            </a:r>
            <a:r>
              <a:rPr lang="en-US" sz="1236" spc="-5" dirty="0">
                <a:latin typeface="Franklin Gothic Book"/>
                <a:cs typeface="Franklin Gothic Book"/>
              </a:rPr>
              <a:t>fees</a:t>
            </a:r>
            <a:endParaRPr lang="en-US" sz="1236" dirty="0">
              <a:latin typeface="Franklin Gothic Book"/>
              <a:cs typeface="Franklin Gothic Book"/>
            </a:endParaRPr>
          </a:p>
          <a:p>
            <a:pPr marL="603849" lvl="1" indent="-119723">
              <a:buSzPct val="83333"/>
              <a:buChar char="•"/>
              <a:tabLst>
                <a:tab pos="604503" algn="l"/>
              </a:tabLst>
            </a:pPr>
            <a:r>
              <a:rPr lang="en-US" sz="1236" spc="-5" dirty="0">
                <a:latin typeface="Franklin Gothic Book"/>
                <a:cs typeface="Franklin Gothic Book"/>
              </a:rPr>
              <a:t>fees </a:t>
            </a:r>
            <a:r>
              <a:rPr lang="en-US" sz="1236" dirty="0">
                <a:latin typeface="Franklin Gothic Book"/>
                <a:cs typeface="Franklin Gothic Book"/>
              </a:rPr>
              <a:t>for </a:t>
            </a:r>
            <a:r>
              <a:rPr lang="en-US" sz="1236" spc="-5" dirty="0">
                <a:latin typeface="Franklin Gothic Book"/>
                <a:cs typeface="Franklin Gothic Book"/>
              </a:rPr>
              <a:t>preparation </a:t>
            </a:r>
            <a:r>
              <a:rPr lang="en-US" sz="1236" dirty="0">
                <a:latin typeface="Franklin Gothic Book"/>
                <a:cs typeface="Franklin Gothic Book"/>
              </a:rPr>
              <a:t>of </a:t>
            </a:r>
            <a:r>
              <a:rPr lang="en-US" sz="1236" spc="-5" dirty="0">
                <a:latin typeface="Franklin Gothic Book"/>
                <a:cs typeface="Franklin Gothic Book"/>
              </a:rPr>
              <a:t>truth-in-lending disclosure</a:t>
            </a:r>
            <a:r>
              <a:rPr lang="en-US" sz="1236" spc="-10" dirty="0">
                <a:latin typeface="Franklin Gothic Book"/>
                <a:cs typeface="Franklin Gothic Book"/>
              </a:rPr>
              <a:t> </a:t>
            </a:r>
            <a:r>
              <a:rPr lang="en-US" sz="1236" spc="-5" dirty="0">
                <a:latin typeface="Franklin Gothic Book"/>
                <a:cs typeface="Franklin Gothic Book"/>
              </a:rPr>
              <a:t>statement</a:t>
            </a:r>
            <a:endParaRPr lang="en-US" sz="1236" dirty="0">
              <a:latin typeface="Franklin Gothic Book"/>
              <a:cs typeface="Franklin Gothic Book"/>
            </a:endParaRPr>
          </a:p>
          <a:p>
            <a:pPr marL="484126" marR="3418322" lvl="1">
              <a:spcBef>
                <a:spcPts val="77"/>
              </a:spcBef>
              <a:buSzPct val="83333"/>
              <a:buChar char="•"/>
              <a:tabLst>
                <a:tab pos="604503" algn="l"/>
              </a:tabLst>
            </a:pPr>
            <a:r>
              <a:rPr lang="en-US" sz="1236" spc="-5" dirty="0">
                <a:latin typeface="Franklin Gothic Book"/>
                <a:cs typeface="Franklin Gothic Book"/>
              </a:rPr>
              <a:t>fees charged by </a:t>
            </a:r>
            <a:r>
              <a:rPr lang="en-US" sz="1236" dirty="0">
                <a:latin typeface="Franklin Gothic Book"/>
                <a:cs typeface="Franklin Gothic Book"/>
              </a:rPr>
              <a:t>loan </a:t>
            </a:r>
            <a:r>
              <a:rPr lang="en-US" sz="1236" spc="-5" dirty="0">
                <a:latin typeface="Franklin Gothic Book"/>
                <a:cs typeface="Franklin Gothic Book"/>
              </a:rPr>
              <a:t>brokers, finders </a:t>
            </a:r>
            <a:r>
              <a:rPr lang="en-US" sz="1236" dirty="0">
                <a:latin typeface="Franklin Gothic Book"/>
                <a:cs typeface="Franklin Gothic Book"/>
              </a:rPr>
              <a:t>or </a:t>
            </a:r>
            <a:r>
              <a:rPr lang="en-US" sz="1236" spc="-5" dirty="0">
                <a:latin typeface="Franklin Gothic Book"/>
                <a:cs typeface="Franklin Gothic Book"/>
              </a:rPr>
              <a:t>other </a:t>
            </a:r>
            <a:r>
              <a:rPr lang="en-US" sz="1236" dirty="0">
                <a:latin typeface="Franklin Gothic Book"/>
                <a:cs typeface="Franklin Gothic Book"/>
              </a:rPr>
              <a:t>third </a:t>
            </a:r>
            <a:r>
              <a:rPr lang="en-US" sz="1236" spc="-5" dirty="0">
                <a:latin typeface="Franklin Gothic Book"/>
                <a:cs typeface="Franklin Gothic Book"/>
              </a:rPr>
              <a:t>parties whether affiliated  </a:t>
            </a:r>
            <a:r>
              <a:rPr lang="en-US" sz="1236" dirty="0">
                <a:latin typeface="Franklin Gothic Book"/>
                <a:cs typeface="Franklin Gothic Book"/>
              </a:rPr>
              <a:t>with the </a:t>
            </a:r>
            <a:r>
              <a:rPr lang="en-US" sz="1236" spc="-5" dirty="0">
                <a:latin typeface="Franklin Gothic Book"/>
                <a:cs typeface="Franklin Gothic Book"/>
              </a:rPr>
              <a:t>lender </a:t>
            </a:r>
            <a:r>
              <a:rPr lang="en-US" sz="1236" dirty="0">
                <a:latin typeface="Franklin Gothic Book"/>
                <a:cs typeface="Franklin Gothic Book"/>
              </a:rPr>
              <a:t>or </a:t>
            </a:r>
            <a:r>
              <a:rPr lang="en-US" sz="1236" spc="-5" dirty="0">
                <a:latin typeface="Franklin Gothic Book"/>
                <a:cs typeface="Franklin Gothic Book"/>
              </a:rPr>
              <a:t>not,</a:t>
            </a:r>
            <a:r>
              <a:rPr lang="en-US" sz="1236" spc="-21" dirty="0">
                <a:latin typeface="Franklin Gothic Book"/>
                <a:cs typeface="Franklin Gothic Book"/>
              </a:rPr>
              <a:t> </a:t>
            </a:r>
            <a:r>
              <a:rPr lang="en-US" sz="1236" spc="-5" dirty="0">
                <a:latin typeface="Franklin Gothic Book"/>
                <a:cs typeface="Franklin Gothic Book"/>
              </a:rPr>
              <a:t>and</a:t>
            </a:r>
            <a:endParaRPr lang="en-US" sz="1236" dirty="0">
              <a:latin typeface="Franklin Gothic Book"/>
              <a:cs typeface="Franklin Gothic Book"/>
            </a:endParaRPr>
          </a:p>
          <a:p>
            <a:pPr marL="603849" lvl="1" indent="-119723">
              <a:buSzPct val="83333"/>
              <a:buChar char="•"/>
              <a:tabLst>
                <a:tab pos="604503" algn="l"/>
              </a:tabLst>
            </a:pPr>
            <a:r>
              <a:rPr lang="en-US" sz="1236" dirty="0">
                <a:latin typeface="Franklin Gothic Book"/>
                <a:cs typeface="Franklin Gothic Book"/>
              </a:rPr>
              <a:t>tax </a:t>
            </a:r>
            <a:r>
              <a:rPr lang="en-US" sz="1236" spc="-5" dirty="0">
                <a:latin typeface="Franklin Gothic Book"/>
                <a:cs typeface="Franklin Gothic Book"/>
              </a:rPr>
              <a:t>service</a:t>
            </a:r>
            <a:r>
              <a:rPr lang="en-US" sz="1236" spc="-10" dirty="0">
                <a:latin typeface="Franklin Gothic Book"/>
                <a:cs typeface="Franklin Gothic Book"/>
              </a:rPr>
              <a:t> </a:t>
            </a:r>
            <a:r>
              <a:rPr lang="en-US" sz="1236" spc="-5" dirty="0">
                <a:latin typeface="Franklin Gothic Book"/>
                <a:cs typeface="Franklin Gothic Book"/>
              </a:rPr>
              <a:t>fees.</a:t>
            </a:r>
            <a:endParaRPr lang="en-US" sz="1236" dirty="0">
              <a:latin typeface="Franklin Gothic Book"/>
              <a:cs typeface="Franklin Gothic Book"/>
            </a:endParaRPr>
          </a:p>
          <a:p>
            <a:endParaRPr lang="fr-FR" dirty="0"/>
          </a:p>
        </p:txBody>
      </p:sp>
      <p:sp>
        <p:nvSpPr>
          <p:cNvPr id="4" name="Espace réservé du numéro de diapositive 3"/>
          <p:cNvSpPr>
            <a:spLocks noGrp="1"/>
          </p:cNvSpPr>
          <p:nvPr>
            <p:ph type="sldNum" sz="quarter" idx="10"/>
          </p:nvPr>
        </p:nvSpPr>
        <p:spPr/>
        <p:txBody>
          <a:bodyPr/>
          <a:lstStyle/>
          <a:p>
            <a:fld id="{5BC551AD-6A4E-4228-92FD-B3FB21FE663F}" type="slidenum">
              <a:rPr lang="fr-FR" smtClean="0"/>
              <a:t>6</a:t>
            </a:fld>
            <a:endParaRPr lang="fr-FR"/>
          </a:p>
        </p:txBody>
      </p:sp>
    </p:spTree>
    <p:extLst>
      <p:ext uri="{BB962C8B-B14F-4D97-AF65-F5344CB8AC3E}">
        <p14:creationId xmlns:p14="http://schemas.microsoft.com/office/powerpoint/2010/main" val="368479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22481" y="1272037"/>
            <a:ext cx="8518236" cy="760978"/>
          </a:xfrm>
          <a:prstGeom prst="rect">
            <a:avLst/>
          </a:prstGeom>
        </p:spPr>
        <p:txBody>
          <a:bodyPr wrap="square" lIns="0" tIns="0" rIns="0" bIns="0">
            <a:spAutoFit/>
          </a:bodyPr>
          <a:lstStyle>
            <a:lvl1pPr>
              <a:defRPr sz="4945" b="1" i="0">
                <a:solidFill>
                  <a:schemeClr val="tx1"/>
                </a:solidFill>
                <a:latin typeface="Calibri"/>
                <a:cs typeface="Calibri"/>
              </a:defRPr>
            </a:lvl1pPr>
          </a:lstStyle>
          <a:p>
            <a:endParaRPr/>
          </a:p>
        </p:txBody>
      </p:sp>
      <p:sp>
        <p:nvSpPr>
          <p:cNvPr id="3" name="Holder 3"/>
          <p:cNvSpPr>
            <a:spLocks noGrp="1"/>
          </p:cNvSpPr>
          <p:nvPr>
            <p:ph type="subTitle" idx="4"/>
          </p:nvPr>
        </p:nvSpPr>
        <p:spPr>
          <a:xfrm>
            <a:off x="1554480" y="4352548"/>
            <a:ext cx="72542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971" y="423928"/>
            <a:ext cx="1077536" cy="317138"/>
          </a:xfrm>
        </p:spPr>
        <p:txBody>
          <a:bodyPr lIns="0" tIns="0" rIns="0" bIns="0"/>
          <a:lstStyle>
            <a:lvl1pPr>
              <a:defRPr sz="2061" b="0" i="0">
                <a:solidFill>
                  <a:schemeClr val="tx1"/>
                </a:solidFill>
                <a:latin typeface="Franklin Gothic Book"/>
                <a:cs typeface="Franklin Gothic Book"/>
              </a:defRPr>
            </a:lvl1pPr>
          </a:lstStyle>
          <a:p>
            <a:endParaRPr/>
          </a:p>
        </p:txBody>
      </p:sp>
      <p:sp>
        <p:nvSpPr>
          <p:cNvPr id="3" name="Holder 3"/>
          <p:cNvSpPr>
            <a:spLocks noGrp="1"/>
          </p:cNvSpPr>
          <p:nvPr>
            <p:ph type="body" idx="1"/>
          </p:nvPr>
        </p:nvSpPr>
        <p:spPr>
          <a:xfrm>
            <a:off x="629383" y="1241557"/>
            <a:ext cx="9104438" cy="285463"/>
          </a:xfrm>
        </p:spPr>
        <p:txBody>
          <a:bodyPr lIns="0" tIns="0" rIns="0" bIns="0"/>
          <a:lstStyle>
            <a:lvl1pPr>
              <a:defRPr sz="1855" b="0" i="0" u="sng">
                <a:solidFill>
                  <a:srgbClr val="0562C1"/>
                </a:solidFill>
                <a:latin typeface="Franklin Gothic Book"/>
                <a:cs typeface="Franklin Gothic 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57971" y="423928"/>
            <a:ext cx="1077536" cy="317138"/>
          </a:xfrm>
        </p:spPr>
        <p:txBody>
          <a:bodyPr lIns="0" tIns="0" rIns="0" bIns="0"/>
          <a:lstStyle>
            <a:lvl1pPr>
              <a:defRPr sz="2061" b="0" i="0">
                <a:solidFill>
                  <a:schemeClr val="tx1"/>
                </a:solidFill>
                <a:latin typeface="Franklin Gothic Book"/>
                <a:cs typeface="Franklin Gothic Book"/>
              </a:defRPr>
            </a:lvl1pPr>
          </a:lstStyle>
          <a:p>
            <a:endParaRPr/>
          </a:p>
        </p:txBody>
      </p:sp>
      <p:sp>
        <p:nvSpPr>
          <p:cNvPr id="3" name="Holder 3"/>
          <p:cNvSpPr>
            <a:spLocks noGrp="1"/>
          </p:cNvSpPr>
          <p:nvPr>
            <p:ph sz="half" idx="2"/>
          </p:nvPr>
        </p:nvSpPr>
        <p:spPr>
          <a:xfrm>
            <a:off x="518160" y="1787656"/>
            <a:ext cx="450799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37048" y="1787656"/>
            <a:ext cx="450799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7971" y="423928"/>
            <a:ext cx="1077536" cy="317138"/>
          </a:xfrm>
        </p:spPr>
        <p:txBody>
          <a:bodyPr lIns="0" tIns="0" rIns="0" bIns="0"/>
          <a:lstStyle>
            <a:lvl1pPr>
              <a:defRPr sz="2061" b="0" i="0">
                <a:solidFill>
                  <a:schemeClr val="tx1"/>
                </a:solidFill>
                <a:latin typeface="Franklin Gothic Book"/>
                <a:cs typeface="Franklin Gothic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971" y="423929"/>
            <a:ext cx="1077536" cy="307777"/>
          </a:xfrm>
          <a:prstGeom prst="rect">
            <a:avLst/>
          </a:prstGeom>
        </p:spPr>
        <p:txBody>
          <a:bodyPr wrap="square" lIns="0" tIns="0" rIns="0" bIns="0">
            <a:spAutoFit/>
          </a:bodyPr>
          <a:lstStyle>
            <a:lvl1pPr>
              <a:defRPr sz="2000" b="0" i="0">
                <a:solidFill>
                  <a:schemeClr val="tx1"/>
                </a:solidFill>
                <a:latin typeface="Franklin Gothic Book"/>
                <a:cs typeface="Franklin Gothic Book"/>
              </a:defRPr>
            </a:lvl1pPr>
          </a:lstStyle>
          <a:p>
            <a:endParaRPr/>
          </a:p>
        </p:txBody>
      </p:sp>
      <p:sp>
        <p:nvSpPr>
          <p:cNvPr id="3" name="Holder 3"/>
          <p:cNvSpPr>
            <a:spLocks noGrp="1"/>
          </p:cNvSpPr>
          <p:nvPr>
            <p:ph type="body" idx="1"/>
          </p:nvPr>
        </p:nvSpPr>
        <p:spPr>
          <a:xfrm>
            <a:off x="629383" y="1241557"/>
            <a:ext cx="9104438" cy="276999"/>
          </a:xfrm>
          <a:prstGeom prst="rect">
            <a:avLst/>
          </a:prstGeom>
        </p:spPr>
        <p:txBody>
          <a:bodyPr wrap="square" lIns="0" tIns="0" rIns="0" bIns="0">
            <a:spAutoFit/>
          </a:bodyPr>
          <a:lstStyle>
            <a:lvl1pPr>
              <a:defRPr sz="1800" b="0" i="0" u="sng">
                <a:solidFill>
                  <a:srgbClr val="0562C1"/>
                </a:solidFill>
                <a:latin typeface="Franklin Gothic Book"/>
                <a:cs typeface="Franklin Gothic Book"/>
              </a:defRPr>
            </a:lvl1pPr>
          </a:lstStyle>
          <a:p>
            <a:endParaRPr/>
          </a:p>
        </p:txBody>
      </p:sp>
      <p:sp>
        <p:nvSpPr>
          <p:cNvPr id="4" name="Holder 4"/>
          <p:cNvSpPr>
            <a:spLocks noGrp="1"/>
          </p:cNvSpPr>
          <p:nvPr>
            <p:ph type="ftr" sz="quarter" idx="5"/>
          </p:nvPr>
        </p:nvSpPr>
        <p:spPr>
          <a:xfrm>
            <a:off x="3523488" y="7228336"/>
            <a:ext cx="331622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18160" y="7228336"/>
            <a:ext cx="238353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7461504" y="7228336"/>
            <a:ext cx="238353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71041">
        <a:defRPr>
          <a:latin typeface="+mn-lt"/>
          <a:ea typeface="+mn-ea"/>
          <a:cs typeface="+mn-cs"/>
        </a:defRPr>
      </a:lvl2pPr>
      <a:lvl3pPr marL="942083">
        <a:defRPr>
          <a:latin typeface="+mn-lt"/>
          <a:ea typeface="+mn-ea"/>
          <a:cs typeface="+mn-cs"/>
        </a:defRPr>
      </a:lvl3pPr>
      <a:lvl4pPr marL="1413124">
        <a:defRPr>
          <a:latin typeface="+mn-lt"/>
          <a:ea typeface="+mn-ea"/>
          <a:cs typeface="+mn-cs"/>
        </a:defRPr>
      </a:lvl4pPr>
      <a:lvl5pPr marL="1884166">
        <a:defRPr>
          <a:latin typeface="+mn-lt"/>
          <a:ea typeface="+mn-ea"/>
          <a:cs typeface="+mn-cs"/>
        </a:defRPr>
      </a:lvl5pPr>
      <a:lvl6pPr marL="2355207">
        <a:defRPr>
          <a:latin typeface="+mn-lt"/>
          <a:ea typeface="+mn-ea"/>
          <a:cs typeface="+mn-cs"/>
        </a:defRPr>
      </a:lvl6pPr>
      <a:lvl7pPr marL="2826248">
        <a:defRPr>
          <a:latin typeface="+mn-lt"/>
          <a:ea typeface="+mn-ea"/>
          <a:cs typeface="+mn-cs"/>
        </a:defRPr>
      </a:lvl7pPr>
      <a:lvl8pPr marL="3297290">
        <a:defRPr>
          <a:latin typeface="+mn-lt"/>
          <a:ea typeface="+mn-ea"/>
          <a:cs typeface="+mn-cs"/>
        </a:defRPr>
      </a:lvl8pPr>
      <a:lvl9pPr marL="3768331">
        <a:defRPr>
          <a:latin typeface="+mn-lt"/>
          <a:ea typeface="+mn-ea"/>
          <a:cs typeface="+mn-cs"/>
        </a:defRPr>
      </a:lvl9pPr>
    </p:bodyStyle>
    <p:otherStyle>
      <a:lvl1pPr marL="0">
        <a:defRPr>
          <a:latin typeface="+mn-lt"/>
          <a:ea typeface="+mn-ea"/>
          <a:cs typeface="+mn-cs"/>
        </a:defRPr>
      </a:lvl1pPr>
      <a:lvl2pPr marL="471041">
        <a:defRPr>
          <a:latin typeface="+mn-lt"/>
          <a:ea typeface="+mn-ea"/>
          <a:cs typeface="+mn-cs"/>
        </a:defRPr>
      </a:lvl2pPr>
      <a:lvl3pPr marL="942083">
        <a:defRPr>
          <a:latin typeface="+mn-lt"/>
          <a:ea typeface="+mn-ea"/>
          <a:cs typeface="+mn-cs"/>
        </a:defRPr>
      </a:lvl3pPr>
      <a:lvl4pPr marL="1413124">
        <a:defRPr>
          <a:latin typeface="+mn-lt"/>
          <a:ea typeface="+mn-ea"/>
          <a:cs typeface="+mn-cs"/>
        </a:defRPr>
      </a:lvl4pPr>
      <a:lvl5pPr marL="1884166">
        <a:defRPr>
          <a:latin typeface="+mn-lt"/>
          <a:ea typeface="+mn-ea"/>
          <a:cs typeface="+mn-cs"/>
        </a:defRPr>
      </a:lvl5pPr>
      <a:lvl6pPr marL="2355207">
        <a:defRPr>
          <a:latin typeface="+mn-lt"/>
          <a:ea typeface="+mn-ea"/>
          <a:cs typeface="+mn-cs"/>
        </a:defRPr>
      </a:lvl6pPr>
      <a:lvl7pPr marL="2826248">
        <a:defRPr>
          <a:latin typeface="+mn-lt"/>
          <a:ea typeface="+mn-ea"/>
          <a:cs typeface="+mn-cs"/>
        </a:defRPr>
      </a:lvl7pPr>
      <a:lvl8pPr marL="3297290">
        <a:defRPr>
          <a:latin typeface="+mn-lt"/>
          <a:ea typeface="+mn-ea"/>
          <a:cs typeface="+mn-cs"/>
        </a:defRPr>
      </a:lvl8pPr>
      <a:lvl9pPr marL="376833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ocketmortgage.com/learn/va-non-allowable-fe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0160" y="0"/>
            <a:ext cx="10363200" cy="5105400"/>
          </a:xfrm>
          <a:prstGeom prst="rect">
            <a:avLst/>
          </a:pr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
          <p:cNvSpPr txBox="1">
            <a:spLocks noGrp="1"/>
          </p:cNvSpPr>
          <p:nvPr>
            <p:ph type="ctrTitle"/>
          </p:nvPr>
        </p:nvSpPr>
        <p:spPr>
          <a:xfrm>
            <a:off x="3200400" y="1715095"/>
            <a:ext cx="8518236" cy="1675206"/>
          </a:xfrm>
          <a:prstGeom prst="rect">
            <a:avLst/>
          </a:prstGeom>
        </p:spPr>
        <p:txBody>
          <a:bodyPr vert="horz" wrap="square" lIns="0" tIns="13085" rIns="0" bIns="0" rtlCol="0">
            <a:spAutoFit/>
          </a:bodyPr>
          <a:lstStyle/>
          <a:p>
            <a:pPr marL="482817">
              <a:spcBef>
                <a:spcPts val="103"/>
              </a:spcBef>
            </a:pPr>
            <a:r>
              <a:rPr sz="5400" b="0" spc="-5" dirty="0">
                <a:solidFill>
                  <a:schemeClr val="bg1"/>
                </a:solidFill>
                <a:latin typeface="Franklin Gothic Demi" panose="020B0703020102020204" pitchFamily="34" charset="0"/>
              </a:rPr>
              <a:t>The VA 1% Rule </a:t>
            </a:r>
            <a:r>
              <a:rPr sz="5400" b="0" dirty="0">
                <a:solidFill>
                  <a:schemeClr val="bg1"/>
                </a:solidFill>
                <a:latin typeface="Franklin Gothic Demi" panose="020B0703020102020204" pitchFamily="34" charset="0"/>
              </a:rPr>
              <a:t>&amp; </a:t>
            </a:r>
            <a:br>
              <a:rPr lang="fr-FR" sz="5400" b="0" dirty="0">
                <a:solidFill>
                  <a:schemeClr val="bg1"/>
                </a:solidFill>
                <a:latin typeface="Franklin Gothic Demi" panose="020B0703020102020204" pitchFamily="34" charset="0"/>
              </a:rPr>
            </a:br>
            <a:r>
              <a:rPr sz="5400" b="0" spc="-5" dirty="0">
                <a:solidFill>
                  <a:schemeClr val="bg1"/>
                </a:solidFill>
                <a:latin typeface="Franklin Gothic Demi" panose="020B0703020102020204" pitchFamily="34" charset="0"/>
              </a:rPr>
              <a:t>How to</a:t>
            </a:r>
            <a:r>
              <a:rPr sz="5400" b="0" spc="-41" dirty="0">
                <a:solidFill>
                  <a:schemeClr val="bg1"/>
                </a:solidFill>
                <a:latin typeface="Franklin Gothic Demi" panose="020B0703020102020204" pitchFamily="34" charset="0"/>
              </a:rPr>
              <a:t> </a:t>
            </a:r>
            <a:r>
              <a:rPr sz="5400" b="0" spc="-5" dirty="0">
                <a:solidFill>
                  <a:schemeClr val="bg1"/>
                </a:solidFill>
                <a:latin typeface="Franklin Gothic Demi" panose="020B0703020102020204" pitchFamily="34" charset="0"/>
              </a:rPr>
              <a:t>Deal</a:t>
            </a:r>
            <a:r>
              <a:rPr lang="fr-FR" sz="5400" b="0" spc="-5" dirty="0">
                <a:solidFill>
                  <a:schemeClr val="bg1"/>
                </a:solidFill>
                <a:latin typeface="Franklin Gothic Demi" panose="020B0703020102020204" pitchFamily="34" charset="0"/>
              </a:rPr>
              <a:t> </a:t>
            </a:r>
            <a:r>
              <a:rPr lang="fr-FR" sz="5400" b="0" spc="-5" dirty="0" err="1">
                <a:solidFill>
                  <a:schemeClr val="bg1"/>
                </a:solidFill>
                <a:latin typeface="Franklin Gothic Demi" panose="020B0703020102020204" pitchFamily="34" charset="0"/>
              </a:rPr>
              <a:t>with</a:t>
            </a:r>
            <a:r>
              <a:rPr lang="fr-FR" sz="5400" b="0" spc="-93" dirty="0">
                <a:solidFill>
                  <a:schemeClr val="bg1"/>
                </a:solidFill>
                <a:latin typeface="Franklin Gothic Demi" panose="020B0703020102020204" pitchFamily="34" charset="0"/>
              </a:rPr>
              <a:t> </a:t>
            </a:r>
            <a:r>
              <a:rPr lang="fr-FR" sz="5400" b="0" spc="-5" dirty="0" err="1">
                <a:solidFill>
                  <a:schemeClr val="bg1"/>
                </a:solidFill>
                <a:latin typeface="Franklin Gothic Demi" panose="020B0703020102020204" pitchFamily="34" charset="0"/>
              </a:rPr>
              <a:t>it</a:t>
            </a:r>
            <a:endParaRPr sz="5400" b="0" spc="-5" dirty="0">
              <a:solidFill>
                <a:schemeClr val="bg1"/>
              </a:solidFill>
              <a:latin typeface="Franklin Gothic Demi" panose="020B0703020102020204" pitchFamily="34" charset="0"/>
            </a:endParaRPr>
          </a:p>
        </p:txBody>
      </p:sp>
      <p:sp>
        <p:nvSpPr>
          <p:cNvPr id="4" name="object 4"/>
          <p:cNvSpPr/>
          <p:nvPr/>
        </p:nvSpPr>
        <p:spPr>
          <a:xfrm>
            <a:off x="911480" y="1355723"/>
            <a:ext cx="2422502" cy="2393949"/>
          </a:xfrm>
          <a:prstGeom prst="rect">
            <a:avLst/>
          </a:prstGeom>
          <a:blipFill>
            <a:blip r:embed="rId2" cstate="print"/>
            <a:stretch>
              <a:fillRect/>
            </a:stretch>
          </a:blipFill>
        </p:spPr>
        <p:txBody>
          <a:bodyPr wrap="square" lIns="0" tIns="0" rIns="0" bIns="0" rtlCol="0"/>
          <a:lstStyle/>
          <a:p>
            <a:endParaRPr sz="1855"/>
          </a:p>
        </p:txBody>
      </p:sp>
      <p:sp>
        <p:nvSpPr>
          <p:cNvPr id="5" name="object 5"/>
          <p:cNvSpPr/>
          <p:nvPr/>
        </p:nvSpPr>
        <p:spPr>
          <a:xfrm>
            <a:off x="3318742" y="5478798"/>
            <a:ext cx="3725717" cy="1797271"/>
          </a:xfrm>
          <a:prstGeom prst="rect">
            <a:avLst/>
          </a:prstGeom>
          <a:blipFill>
            <a:blip r:embed="rId3" cstate="print"/>
            <a:stretch>
              <a:fillRect/>
            </a:stretch>
          </a:blipFill>
        </p:spPr>
        <p:txBody>
          <a:bodyPr wrap="square" lIns="0" tIns="0" rIns="0" bIns="0" rtlCol="0"/>
          <a:lstStyle/>
          <a:p>
            <a:endParaRPr sz="1855"/>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685800" y="1792731"/>
            <a:ext cx="9380330" cy="2512569"/>
          </a:xfrm>
          <a:prstGeom prst="rect">
            <a:avLst/>
          </a:prstGeom>
        </p:spPr>
        <p:txBody>
          <a:bodyPr vert="horz" wrap="square" lIns="0" tIns="7197" rIns="0" bIns="0" rtlCol="0">
            <a:spAutoFit/>
          </a:bodyPr>
          <a:lstStyle/>
          <a:p>
            <a:pPr marL="533744" marR="2558671" indent="-457200">
              <a:lnSpc>
                <a:spcPct val="101899"/>
              </a:lnSpc>
              <a:spcBef>
                <a:spcPts val="57"/>
              </a:spcBef>
              <a:buClr>
                <a:srgbClr val="7A1216"/>
              </a:buClr>
              <a:buFont typeface="+mj-lt"/>
              <a:buAutoNum type="arabicPeriod"/>
              <a:tabLst>
                <a:tab pos="312719" algn="l"/>
              </a:tabLst>
            </a:pPr>
            <a:r>
              <a:rPr sz="2000" u="none" spc="-5" dirty="0">
                <a:solidFill>
                  <a:srgbClr val="000000"/>
                </a:solidFill>
              </a:rPr>
              <a:t>Example </a:t>
            </a:r>
            <a:r>
              <a:rPr sz="2000" u="none" dirty="0">
                <a:solidFill>
                  <a:srgbClr val="000000"/>
                </a:solidFill>
              </a:rPr>
              <a:t>of </a:t>
            </a:r>
            <a:r>
              <a:rPr sz="2000" u="none" spc="-5" dirty="0">
                <a:solidFill>
                  <a:srgbClr val="000000"/>
                </a:solidFill>
              </a:rPr>
              <a:t>misconception: ROCKET definition incorrect </a:t>
            </a:r>
            <a:r>
              <a:rPr sz="2000" spc="-5" dirty="0">
                <a:hlinkClick r:id="rId2"/>
              </a:rPr>
              <a:t> https://www.rocketmortgage.com/learn/va-non-allowable-fees</a:t>
            </a:r>
          </a:p>
          <a:p>
            <a:pPr marL="520658" indent="-457200">
              <a:spcBef>
                <a:spcPts val="26"/>
              </a:spcBef>
              <a:buClr>
                <a:srgbClr val="7A1216"/>
              </a:buClr>
              <a:buFont typeface="+mj-lt"/>
              <a:buAutoNum type="arabicPeriod"/>
            </a:pPr>
            <a:endParaRPr sz="2000" dirty="0">
              <a:latin typeface="Times New Roman"/>
              <a:cs typeface="Times New Roman"/>
            </a:endParaRPr>
          </a:p>
          <a:p>
            <a:pPr marL="533744" marR="5234" indent="-457200">
              <a:lnSpc>
                <a:spcPct val="101899"/>
              </a:lnSpc>
              <a:buClr>
                <a:srgbClr val="7A1216"/>
              </a:buClr>
              <a:buFont typeface="+mj-lt"/>
              <a:buAutoNum type="arabicPeriod"/>
              <a:tabLst>
                <a:tab pos="312719" algn="l"/>
                <a:tab pos="5900447" algn="l"/>
              </a:tabLst>
            </a:pPr>
            <a:r>
              <a:rPr sz="2000" u="none" spc="-5" dirty="0">
                <a:solidFill>
                  <a:srgbClr val="000000"/>
                </a:solidFill>
              </a:rPr>
              <a:t>Unsuspecting Buyers Agent </a:t>
            </a:r>
            <a:r>
              <a:rPr sz="2000" u="none" dirty="0">
                <a:solidFill>
                  <a:srgbClr val="000000"/>
                </a:solidFill>
              </a:rPr>
              <a:t>sends </a:t>
            </a:r>
            <a:r>
              <a:rPr sz="2000" u="none" spc="-5" dirty="0">
                <a:solidFill>
                  <a:srgbClr val="000000"/>
                </a:solidFill>
              </a:rPr>
              <a:t>offer telling the Listing Agent, the Seller has to pay the  Non Allowables because the Veteran cannot</a:t>
            </a:r>
            <a:r>
              <a:rPr sz="2000" u="none" spc="77" dirty="0">
                <a:solidFill>
                  <a:srgbClr val="000000"/>
                </a:solidFill>
              </a:rPr>
              <a:t> </a:t>
            </a:r>
            <a:r>
              <a:rPr sz="2000" u="none" spc="-5" dirty="0">
                <a:solidFill>
                  <a:srgbClr val="000000"/>
                </a:solidFill>
              </a:rPr>
              <a:t>pay</a:t>
            </a:r>
            <a:r>
              <a:rPr sz="2000" u="none" spc="10" dirty="0">
                <a:solidFill>
                  <a:srgbClr val="000000"/>
                </a:solidFill>
              </a:rPr>
              <a:t> </a:t>
            </a:r>
            <a:r>
              <a:rPr sz="2000" u="none" spc="-5" dirty="0">
                <a:solidFill>
                  <a:srgbClr val="000000"/>
                </a:solidFill>
              </a:rPr>
              <a:t>them.</a:t>
            </a:r>
            <a:r>
              <a:rPr lang="fr-FR" sz="2000" u="none" spc="-5" dirty="0">
                <a:solidFill>
                  <a:srgbClr val="000000"/>
                </a:solidFill>
              </a:rPr>
              <a:t> </a:t>
            </a:r>
            <a:r>
              <a:rPr sz="2000" u="none" spc="-5" dirty="0">
                <a:solidFill>
                  <a:srgbClr val="000000"/>
                </a:solidFill>
              </a:rPr>
              <a:t>Listing agent tells seller, seller  says </a:t>
            </a:r>
            <a:r>
              <a:rPr sz="2000" u="none" dirty="0">
                <a:solidFill>
                  <a:srgbClr val="000000"/>
                </a:solidFill>
              </a:rPr>
              <a:t>no and </a:t>
            </a:r>
            <a:r>
              <a:rPr sz="2000" u="none" spc="-5" dirty="0">
                <a:solidFill>
                  <a:srgbClr val="000000"/>
                </a:solidFill>
              </a:rPr>
              <a:t>selects CONV offer that’s </a:t>
            </a:r>
            <a:r>
              <a:rPr sz="2000" u="none" dirty="0">
                <a:solidFill>
                  <a:srgbClr val="000000"/>
                </a:solidFill>
              </a:rPr>
              <a:t>not </a:t>
            </a:r>
            <a:r>
              <a:rPr sz="2000" u="none" spc="-5" dirty="0">
                <a:solidFill>
                  <a:srgbClr val="000000"/>
                </a:solidFill>
              </a:rPr>
              <a:t>forcing seller to pay any fees. </a:t>
            </a:r>
            <a:r>
              <a:rPr sz="2000" u="none" dirty="0">
                <a:solidFill>
                  <a:srgbClr val="000000"/>
                </a:solidFill>
              </a:rPr>
              <a:t>Who </a:t>
            </a:r>
            <a:r>
              <a:rPr sz="2000" u="none" spc="-5" dirty="0">
                <a:solidFill>
                  <a:srgbClr val="000000"/>
                </a:solidFill>
              </a:rPr>
              <a:t>just</a:t>
            </a:r>
            <a:r>
              <a:rPr sz="2000" u="none" spc="77" dirty="0">
                <a:solidFill>
                  <a:srgbClr val="000000"/>
                </a:solidFill>
              </a:rPr>
              <a:t> </a:t>
            </a:r>
            <a:r>
              <a:rPr sz="2000" u="none" spc="-5" dirty="0">
                <a:solidFill>
                  <a:srgbClr val="000000"/>
                </a:solidFill>
              </a:rPr>
              <a:t>lost??</a:t>
            </a:r>
          </a:p>
        </p:txBody>
      </p:sp>
      <p:sp>
        <p:nvSpPr>
          <p:cNvPr id="7" name="object 5"/>
          <p:cNvSpPr/>
          <p:nvPr/>
        </p:nvSpPr>
        <p:spPr>
          <a:xfrm>
            <a:off x="4258686" y="6430237"/>
            <a:ext cx="1845829" cy="890421"/>
          </a:xfrm>
          <a:prstGeom prst="rect">
            <a:avLst/>
          </a:prstGeom>
          <a:blipFill>
            <a:blip r:embed="rId3" cstate="print"/>
            <a:stretch>
              <a:fillRect/>
            </a:stretch>
          </a:blipFill>
        </p:spPr>
        <p:txBody>
          <a:bodyPr wrap="square" lIns="0" tIns="0" rIns="0" bIns="0" rtlCol="0"/>
          <a:lstStyle/>
          <a:p>
            <a:endParaRPr sz="1855"/>
          </a:p>
        </p:txBody>
      </p:sp>
      <p:sp>
        <p:nvSpPr>
          <p:cNvPr id="8" name="Rectangle 7"/>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2"/>
          <p:cNvSpPr txBox="1">
            <a:spLocks/>
          </p:cNvSpPr>
          <p:nvPr/>
        </p:nvSpPr>
        <p:spPr>
          <a:xfrm>
            <a:off x="685800" y="457200"/>
            <a:ext cx="10820400"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en-US" sz="3600" kern="0" spc="-5" dirty="0">
                <a:solidFill>
                  <a:srgbClr val="121029"/>
                </a:solidFill>
                <a:latin typeface="Franklin Gothic Demi" panose="020B0703020102020204" pitchFamily="34" charset="0"/>
              </a:rPr>
              <a:t>Common Issue surrounding this Topic</a:t>
            </a:r>
            <a:endParaRPr lang="fr-FR" sz="3600" kern="0" dirty="0">
              <a:solidFill>
                <a:srgbClr val="121029"/>
              </a:solidFill>
              <a:latin typeface="Franklin Gothic Demi" panose="020B0703020102020204" pitchFamily="34" charset="0"/>
            </a:endParaRPr>
          </a:p>
        </p:txBody>
      </p:sp>
      <p:sp>
        <p:nvSpPr>
          <p:cNvPr id="11" name="Rectangle 10"/>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3498" y="1066800"/>
            <a:ext cx="5499562" cy="815492"/>
          </a:xfrm>
          <a:prstGeom prst="rect">
            <a:avLst/>
          </a:prstGeom>
        </p:spPr>
        <p:txBody>
          <a:bodyPr vert="horz" wrap="square" lIns="0" tIns="17665" rIns="0" bIns="0" rtlCol="0">
            <a:spAutoFit/>
          </a:bodyPr>
          <a:lstStyle/>
          <a:p>
            <a:pPr marL="484126" indent="-471041">
              <a:lnSpc>
                <a:spcPct val="150000"/>
              </a:lnSpc>
              <a:spcBef>
                <a:spcPts val="139"/>
              </a:spcBef>
              <a:buClr>
                <a:srgbClr val="7A1216"/>
              </a:buClr>
              <a:buSzPct val="96969"/>
              <a:buFont typeface="Symbol"/>
              <a:buChar char=""/>
              <a:tabLst>
                <a:tab pos="483472" algn="l"/>
                <a:tab pos="484126" algn="l"/>
              </a:tabLst>
            </a:pPr>
            <a:r>
              <a:rPr sz="1700" i="1" spc="-41" dirty="0">
                <a:latin typeface="Franklin Gothic Book"/>
                <a:cs typeface="Franklin Gothic Book"/>
              </a:rPr>
              <a:t>Why </a:t>
            </a:r>
            <a:r>
              <a:rPr sz="1700" i="1" spc="-26" dirty="0">
                <a:latin typeface="Franklin Gothic Book"/>
                <a:cs typeface="Franklin Gothic Book"/>
              </a:rPr>
              <a:t>selecting </a:t>
            </a:r>
            <a:r>
              <a:rPr sz="1700" i="1" spc="-31" dirty="0">
                <a:latin typeface="Franklin Gothic Book"/>
                <a:cs typeface="Franklin Gothic Book"/>
              </a:rPr>
              <a:t>Borrower Paid </a:t>
            </a:r>
            <a:r>
              <a:rPr sz="1700" i="1" spc="-77" dirty="0">
                <a:latin typeface="Franklin Gothic Book"/>
                <a:cs typeface="Franklin Gothic Book"/>
              </a:rPr>
              <a:t>1%</a:t>
            </a:r>
            <a:r>
              <a:rPr sz="1700" i="1" spc="185" dirty="0">
                <a:latin typeface="Franklin Gothic Book"/>
                <a:cs typeface="Franklin Gothic Book"/>
              </a:rPr>
              <a:t> </a:t>
            </a:r>
            <a:r>
              <a:rPr sz="1700" i="1" spc="-15" dirty="0">
                <a:latin typeface="Franklin Gothic Book"/>
                <a:cs typeface="Franklin Gothic Book"/>
              </a:rPr>
              <a:t>?</a:t>
            </a:r>
            <a:endParaRPr sz="1700" dirty="0">
              <a:latin typeface="Franklin Gothic Book"/>
              <a:cs typeface="Franklin Gothic Book"/>
            </a:endParaRPr>
          </a:p>
          <a:p>
            <a:pPr marL="484126" indent="-471041">
              <a:lnSpc>
                <a:spcPct val="150000"/>
              </a:lnSpc>
              <a:spcBef>
                <a:spcPts val="124"/>
              </a:spcBef>
              <a:buClr>
                <a:srgbClr val="7A1216"/>
              </a:buClr>
              <a:buSzPct val="96969"/>
              <a:buFont typeface="Symbol"/>
              <a:buChar char=""/>
              <a:tabLst>
                <a:tab pos="483472" algn="l"/>
                <a:tab pos="484126" algn="l"/>
              </a:tabLst>
            </a:pPr>
            <a:r>
              <a:rPr sz="1700" i="1" spc="-31" dirty="0">
                <a:latin typeface="Franklin Gothic Book"/>
                <a:cs typeface="Franklin Gothic Book"/>
              </a:rPr>
              <a:t>Two </a:t>
            </a:r>
            <a:r>
              <a:rPr sz="1700" i="1" spc="-26" dirty="0">
                <a:latin typeface="Franklin Gothic Book"/>
                <a:cs typeface="Franklin Gothic Book"/>
              </a:rPr>
              <a:t>Choices </a:t>
            </a:r>
            <a:r>
              <a:rPr sz="1700" i="1" spc="-41" dirty="0">
                <a:latin typeface="Franklin Gothic Book"/>
                <a:cs typeface="Franklin Gothic Book"/>
              </a:rPr>
              <a:t>When </a:t>
            </a:r>
            <a:r>
              <a:rPr sz="1700" i="1" spc="-26" dirty="0">
                <a:latin typeface="Franklin Gothic Book"/>
                <a:cs typeface="Franklin Gothic Book"/>
              </a:rPr>
              <a:t>Selecting </a:t>
            </a:r>
            <a:r>
              <a:rPr sz="1700" i="1" spc="-31" dirty="0">
                <a:latin typeface="Franklin Gothic Book"/>
                <a:cs typeface="Franklin Gothic Book"/>
              </a:rPr>
              <a:t>Borrower </a:t>
            </a:r>
            <a:r>
              <a:rPr sz="1700" i="1" spc="-26" dirty="0">
                <a:latin typeface="Franklin Gothic Book"/>
                <a:cs typeface="Franklin Gothic Book"/>
              </a:rPr>
              <a:t>Paid </a:t>
            </a:r>
            <a:r>
              <a:rPr sz="1700" i="1" spc="-77" dirty="0">
                <a:latin typeface="Franklin Gothic Book"/>
                <a:cs typeface="Franklin Gothic Book"/>
              </a:rPr>
              <a:t>1% </a:t>
            </a:r>
            <a:r>
              <a:rPr sz="1700" i="1" spc="-52" dirty="0">
                <a:latin typeface="Franklin Gothic Book"/>
                <a:cs typeface="Franklin Gothic Book"/>
              </a:rPr>
              <a:t>VA</a:t>
            </a:r>
            <a:r>
              <a:rPr sz="1700" i="1" spc="-72" dirty="0">
                <a:latin typeface="Franklin Gothic Book"/>
                <a:cs typeface="Franklin Gothic Book"/>
              </a:rPr>
              <a:t> </a:t>
            </a:r>
            <a:r>
              <a:rPr sz="1700" i="1" spc="-26" dirty="0">
                <a:latin typeface="Franklin Gothic Book"/>
                <a:cs typeface="Franklin Gothic Book"/>
              </a:rPr>
              <a:t>Loan:</a:t>
            </a:r>
            <a:endParaRPr sz="1700" dirty="0">
              <a:latin typeface="Franklin Gothic Book"/>
              <a:cs typeface="Franklin Gothic Book"/>
            </a:endParaRPr>
          </a:p>
        </p:txBody>
      </p:sp>
      <p:sp>
        <p:nvSpPr>
          <p:cNvPr id="4" name="object 4"/>
          <p:cNvSpPr txBox="1"/>
          <p:nvPr/>
        </p:nvSpPr>
        <p:spPr>
          <a:xfrm>
            <a:off x="693496" y="3200400"/>
            <a:ext cx="7459903" cy="279448"/>
          </a:xfrm>
          <a:prstGeom prst="rect">
            <a:avLst/>
          </a:prstGeom>
        </p:spPr>
        <p:txBody>
          <a:bodyPr vert="horz" wrap="square" lIns="0" tIns="17665" rIns="0" bIns="0" rtlCol="0">
            <a:spAutoFit/>
          </a:bodyPr>
          <a:lstStyle/>
          <a:p>
            <a:pPr marL="484126" indent="-471041">
              <a:spcBef>
                <a:spcPts val="139"/>
              </a:spcBef>
              <a:buClr>
                <a:srgbClr val="7A1216"/>
              </a:buClr>
              <a:buSzPct val="96969"/>
              <a:buFont typeface="Symbol"/>
              <a:buChar char=""/>
              <a:tabLst>
                <a:tab pos="483472" algn="l"/>
                <a:tab pos="484126" algn="l"/>
              </a:tabLst>
            </a:pPr>
            <a:r>
              <a:rPr sz="1700" i="1" spc="-15" dirty="0">
                <a:latin typeface="Franklin Gothic Book"/>
                <a:cs typeface="Franklin Gothic Book"/>
              </a:rPr>
              <a:t>If </a:t>
            </a:r>
            <a:r>
              <a:rPr sz="1700" i="1" spc="-26" dirty="0">
                <a:solidFill>
                  <a:srgbClr val="121029"/>
                </a:solidFill>
                <a:latin typeface="Franklin Gothic Demi" panose="020B0703020102020204" pitchFamily="34" charset="0"/>
                <a:cs typeface="Franklin Gothic Book"/>
              </a:rPr>
              <a:t>Brokered</a:t>
            </a:r>
            <a:r>
              <a:rPr lang="fr-FR" sz="1700" i="1" spc="-26" dirty="0">
                <a:solidFill>
                  <a:srgbClr val="121029"/>
                </a:solidFill>
                <a:latin typeface="Franklin Gothic Demi" panose="020B0703020102020204" pitchFamily="34" charset="0"/>
                <a:cs typeface="Franklin Gothic Book"/>
              </a:rPr>
              <a:t> </a:t>
            </a:r>
            <a:r>
              <a:rPr sz="1700" i="1" spc="-26" dirty="0">
                <a:latin typeface="Franklin Gothic Book"/>
                <a:cs typeface="Franklin Gothic Book"/>
              </a:rPr>
              <a:t>: </a:t>
            </a:r>
            <a:r>
              <a:rPr sz="1700" i="1" spc="-31" dirty="0">
                <a:latin typeface="Franklin Gothic Book"/>
                <a:cs typeface="Franklin Gothic Book"/>
              </a:rPr>
              <a:t>then Lender </a:t>
            </a:r>
            <a:r>
              <a:rPr sz="1700" i="1" spc="-26" dirty="0">
                <a:latin typeface="Franklin Gothic Book"/>
                <a:cs typeface="Franklin Gothic Book"/>
              </a:rPr>
              <a:t>calls </a:t>
            </a:r>
            <a:r>
              <a:rPr sz="1700" i="1" spc="-15" dirty="0">
                <a:latin typeface="Franklin Gothic Book"/>
                <a:cs typeface="Franklin Gothic Book"/>
              </a:rPr>
              <a:t>it </a:t>
            </a:r>
            <a:r>
              <a:rPr sz="1700" i="1" spc="-31" dirty="0">
                <a:latin typeface="Franklin Gothic Book"/>
                <a:cs typeface="Franklin Gothic Book"/>
              </a:rPr>
              <a:t>Broker </a:t>
            </a:r>
            <a:r>
              <a:rPr sz="1700" i="1" spc="-26" dirty="0">
                <a:latin typeface="Franklin Gothic Book"/>
                <a:cs typeface="Franklin Gothic Book"/>
              </a:rPr>
              <a:t>fee </a:t>
            </a:r>
            <a:r>
              <a:rPr sz="1700" i="1" spc="-31" dirty="0">
                <a:latin typeface="Franklin Gothic Book"/>
                <a:cs typeface="Franklin Gothic Book"/>
              </a:rPr>
              <a:t>or </a:t>
            </a:r>
            <a:r>
              <a:rPr sz="1700" i="1" spc="-26" dirty="0">
                <a:latin typeface="Franklin Gothic Book"/>
                <a:cs typeface="Franklin Gothic Book"/>
              </a:rPr>
              <a:t>origination fee </a:t>
            </a:r>
            <a:r>
              <a:rPr sz="1700" i="1" spc="-36" dirty="0">
                <a:latin typeface="Franklin Gothic Book"/>
                <a:cs typeface="Franklin Gothic Book"/>
              </a:rPr>
              <a:t>on</a:t>
            </a:r>
            <a:r>
              <a:rPr sz="1700" i="1" spc="232" dirty="0">
                <a:latin typeface="Franklin Gothic Book"/>
                <a:cs typeface="Franklin Gothic Book"/>
              </a:rPr>
              <a:t> </a:t>
            </a:r>
            <a:r>
              <a:rPr sz="1700" i="1" spc="-26" dirty="0">
                <a:latin typeface="Franklin Gothic Book"/>
                <a:cs typeface="Franklin Gothic Book"/>
              </a:rPr>
              <a:t>LE:</a:t>
            </a:r>
            <a:endParaRPr sz="1700" dirty="0">
              <a:latin typeface="Franklin Gothic Book"/>
              <a:cs typeface="Franklin Gothic Book"/>
            </a:endParaRPr>
          </a:p>
        </p:txBody>
      </p:sp>
      <p:sp>
        <p:nvSpPr>
          <p:cNvPr id="5" name="object 5"/>
          <p:cNvSpPr/>
          <p:nvPr/>
        </p:nvSpPr>
        <p:spPr>
          <a:xfrm>
            <a:off x="1155415" y="3657600"/>
            <a:ext cx="5778786" cy="2730647"/>
          </a:xfrm>
          <a:prstGeom prst="rect">
            <a:avLst/>
          </a:prstGeom>
          <a:blipFill>
            <a:blip r:embed="rId2" cstate="print"/>
            <a:stretch>
              <a:fillRect/>
            </a:stretch>
          </a:blipFill>
        </p:spPr>
        <p:txBody>
          <a:bodyPr wrap="square" lIns="0" tIns="0" rIns="0" bIns="0" rtlCol="0"/>
          <a:lstStyle/>
          <a:p>
            <a:endParaRPr sz="1855"/>
          </a:p>
        </p:txBody>
      </p:sp>
      <p:sp>
        <p:nvSpPr>
          <p:cNvPr id="19" name="object 5"/>
          <p:cNvSpPr/>
          <p:nvPr/>
        </p:nvSpPr>
        <p:spPr>
          <a:xfrm>
            <a:off x="4258686" y="6430237"/>
            <a:ext cx="1845829" cy="890421"/>
          </a:xfrm>
          <a:prstGeom prst="rect">
            <a:avLst/>
          </a:prstGeom>
          <a:blipFill>
            <a:blip r:embed="rId3" cstate="print"/>
            <a:stretch>
              <a:fillRect/>
            </a:stretch>
          </a:blipFill>
        </p:spPr>
        <p:txBody>
          <a:bodyPr wrap="square" lIns="0" tIns="0" rIns="0" bIns="0" rtlCol="0"/>
          <a:lstStyle/>
          <a:p>
            <a:endParaRPr sz="1855"/>
          </a:p>
        </p:txBody>
      </p:sp>
      <p:sp>
        <p:nvSpPr>
          <p:cNvPr id="20" name="Rectangle 19"/>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28600" y="1511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bject 2"/>
          <p:cNvSpPr txBox="1">
            <a:spLocks/>
          </p:cNvSpPr>
          <p:nvPr/>
        </p:nvSpPr>
        <p:spPr>
          <a:xfrm>
            <a:off x="685800" y="304800"/>
            <a:ext cx="5947064"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a:solidFill>
                  <a:srgbClr val="121029"/>
                </a:solidFill>
                <a:latin typeface="Franklin Gothic Demi" panose="020B0703020102020204" pitchFamily="34" charset="0"/>
              </a:rPr>
              <a:t>Possible Solution</a:t>
            </a:r>
            <a:endParaRPr lang="fr-FR" sz="3600" kern="0" dirty="0">
              <a:solidFill>
                <a:srgbClr val="121029"/>
              </a:solidFill>
              <a:latin typeface="Franklin Gothic Demi" panose="020B0703020102020204" pitchFamily="34" charset="0"/>
            </a:endParaRPr>
          </a:p>
        </p:txBody>
      </p:sp>
      <p:grpSp>
        <p:nvGrpSpPr>
          <p:cNvPr id="34" name="Groupe 33"/>
          <p:cNvGrpSpPr/>
          <p:nvPr/>
        </p:nvGrpSpPr>
        <p:grpSpPr>
          <a:xfrm>
            <a:off x="3794740" y="1800638"/>
            <a:ext cx="1858703" cy="1203487"/>
            <a:chOff x="3794740" y="2004764"/>
            <a:chExt cx="1858703" cy="1203487"/>
          </a:xfrm>
        </p:grpSpPr>
        <p:sp>
          <p:nvSpPr>
            <p:cNvPr id="25" name="object 9"/>
            <p:cNvSpPr/>
            <p:nvPr/>
          </p:nvSpPr>
          <p:spPr>
            <a:xfrm>
              <a:off x="3794740" y="2364278"/>
              <a:ext cx="1858703" cy="843973"/>
            </a:xfrm>
            <a:custGeom>
              <a:avLst/>
              <a:gdLst/>
              <a:ahLst/>
              <a:cxnLst/>
              <a:rect l="l" t="t" r="r" b="b"/>
              <a:pathLst>
                <a:path w="1804035" h="819150">
                  <a:moveTo>
                    <a:pt x="1667129" y="0"/>
                  </a:moveTo>
                  <a:lnTo>
                    <a:pt x="136525" y="0"/>
                  </a:lnTo>
                  <a:lnTo>
                    <a:pt x="93372" y="6960"/>
                  </a:lnTo>
                  <a:lnTo>
                    <a:pt x="55895" y="26341"/>
                  </a:lnTo>
                  <a:lnTo>
                    <a:pt x="26341" y="55895"/>
                  </a:lnTo>
                  <a:lnTo>
                    <a:pt x="6960" y="93372"/>
                  </a:lnTo>
                  <a:lnTo>
                    <a:pt x="0" y="136525"/>
                  </a:lnTo>
                  <a:lnTo>
                    <a:pt x="0" y="682612"/>
                  </a:lnTo>
                  <a:lnTo>
                    <a:pt x="6960" y="725770"/>
                  </a:lnTo>
                  <a:lnTo>
                    <a:pt x="26341" y="763251"/>
                  </a:lnTo>
                  <a:lnTo>
                    <a:pt x="55895" y="792807"/>
                  </a:lnTo>
                  <a:lnTo>
                    <a:pt x="93372" y="812189"/>
                  </a:lnTo>
                  <a:lnTo>
                    <a:pt x="136525" y="819150"/>
                  </a:lnTo>
                  <a:lnTo>
                    <a:pt x="1667129" y="819150"/>
                  </a:lnTo>
                  <a:lnTo>
                    <a:pt x="1710281" y="812189"/>
                  </a:lnTo>
                  <a:lnTo>
                    <a:pt x="1747758" y="792807"/>
                  </a:lnTo>
                  <a:lnTo>
                    <a:pt x="1777312" y="763251"/>
                  </a:lnTo>
                  <a:lnTo>
                    <a:pt x="1796693" y="725770"/>
                  </a:lnTo>
                  <a:lnTo>
                    <a:pt x="1803654" y="682612"/>
                  </a:lnTo>
                  <a:lnTo>
                    <a:pt x="1803654" y="136525"/>
                  </a:lnTo>
                  <a:lnTo>
                    <a:pt x="1796693" y="93372"/>
                  </a:lnTo>
                  <a:lnTo>
                    <a:pt x="1777312" y="55895"/>
                  </a:lnTo>
                  <a:lnTo>
                    <a:pt x="1747758" y="26341"/>
                  </a:lnTo>
                  <a:lnTo>
                    <a:pt x="1710281" y="6960"/>
                  </a:lnTo>
                  <a:lnTo>
                    <a:pt x="1667129" y="0"/>
                  </a:lnTo>
                  <a:close/>
                </a:path>
              </a:pathLst>
            </a:custGeom>
            <a:solidFill>
              <a:srgbClr val="7A1216"/>
            </a:solidFill>
          </p:spPr>
          <p:txBody>
            <a:bodyPr wrap="square" lIns="0" tIns="0" rIns="0" bIns="0" rtlCol="0"/>
            <a:lstStyle/>
            <a:p>
              <a:endParaRPr sz="1855"/>
            </a:p>
          </p:txBody>
        </p:sp>
        <p:sp>
          <p:nvSpPr>
            <p:cNvPr id="11" name="object 11"/>
            <p:cNvSpPr txBox="1"/>
            <p:nvPr/>
          </p:nvSpPr>
          <p:spPr>
            <a:xfrm>
              <a:off x="4036402" y="2627344"/>
              <a:ext cx="1375378" cy="266808"/>
            </a:xfrm>
            <a:prstGeom prst="rect">
              <a:avLst/>
            </a:prstGeom>
          </p:spPr>
          <p:txBody>
            <a:bodyPr vert="horz" wrap="square" lIns="0" tIns="13085" rIns="0" bIns="0" rtlCol="0">
              <a:spAutoFit/>
            </a:bodyPr>
            <a:lstStyle/>
            <a:p>
              <a:pPr marL="13085">
                <a:spcBef>
                  <a:spcPts val="103"/>
                </a:spcBef>
              </a:pPr>
              <a:r>
                <a:rPr sz="1648" spc="-5" dirty="0">
                  <a:solidFill>
                    <a:srgbClr val="FFFFFF"/>
                  </a:solidFill>
                  <a:latin typeface="Franklin Gothic Demi" panose="020B0703020102020204" pitchFamily="34" charset="0"/>
                  <a:cs typeface="Calibri"/>
                </a:rPr>
                <a:t>Correspondent</a:t>
              </a:r>
              <a:endParaRPr sz="1648" dirty="0">
                <a:latin typeface="Franklin Gothic Demi" panose="020B0703020102020204" pitchFamily="34" charset="0"/>
                <a:cs typeface="Calibri"/>
              </a:endParaRPr>
            </a:p>
          </p:txBody>
        </p:sp>
        <p:cxnSp>
          <p:nvCxnSpPr>
            <p:cNvPr id="28" name="Connecteur droit avec flèche 27"/>
            <p:cNvCxnSpPr/>
            <p:nvPr/>
          </p:nvCxnSpPr>
          <p:spPr>
            <a:xfrm>
              <a:off x="4181163" y="2004764"/>
              <a:ext cx="542928" cy="327310"/>
            </a:xfrm>
            <a:prstGeom prst="straightConnector1">
              <a:avLst/>
            </a:prstGeom>
            <a:ln w="38100">
              <a:solidFill>
                <a:srgbClr val="7A121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1740941" y="1814540"/>
            <a:ext cx="1858048" cy="1190368"/>
            <a:chOff x="1740941" y="2018666"/>
            <a:chExt cx="1858048" cy="1190368"/>
          </a:xfrm>
        </p:grpSpPr>
        <p:sp>
          <p:nvSpPr>
            <p:cNvPr id="26" name="object 6"/>
            <p:cNvSpPr/>
            <p:nvPr/>
          </p:nvSpPr>
          <p:spPr>
            <a:xfrm>
              <a:off x="1740941" y="2365061"/>
              <a:ext cx="1858048" cy="843973"/>
            </a:xfrm>
            <a:custGeom>
              <a:avLst/>
              <a:gdLst/>
              <a:ahLst/>
              <a:cxnLst/>
              <a:rect l="l" t="t" r="r" b="b"/>
              <a:pathLst>
                <a:path w="1803400" h="819150">
                  <a:moveTo>
                    <a:pt x="1666367" y="0"/>
                  </a:moveTo>
                  <a:lnTo>
                    <a:pt x="136525" y="0"/>
                  </a:lnTo>
                  <a:lnTo>
                    <a:pt x="93372" y="6960"/>
                  </a:lnTo>
                  <a:lnTo>
                    <a:pt x="55895" y="26341"/>
                  </a:lnTo>
                  <a:lnTo>
                    <a:pt x="26341" y="55895"/>
                  </a:lnTo>
                  <a:lnTo>
                    <a:pt x="6960" y="93372"/>
                  </a:lnTo>
                  <a:lnTo>
                    <a:pt x="0" y="136525"/>
                  </a:lnTo>
                  <a:lnTo>
                    <a:pt x="0" y="682625"/>
                  </a:lnTo>
                  <a:lnTo>
                    <a:pt x="6960" y="725777"/>
                  </a:lnTo>
                  <a:lnTo>
                    <a:pt x="26341" y="763254"/>
                  </a:lnTo>
                  <a:lnTo>
                    <a:pt x="55895" y="792808"/>
                  </a:lnTo>
                  <a:lnTo>
                    <a:pt x="93372" y="812189"/>
                  </a:lnTo>
                  <a:lnTo>
                    <a:pt x="136525" y="819150"/>
                  </a:lnTo>
                  <a:lnTo>
                    <a:pt x="1666367" y="819150"/>
                  </a:lnTo>
                  <a:lnTo>
                    <a:pt x="1709519" y="812189"/>
                  </a:lnTo>
                  <a:lnTo>
                    <a:pt x="1746996" y="792808"/>
                  </a:lnTo>
                  <a:lnTo>
                    <a:pt x="1776550" y="763254"/>
                  </a:lnTo>
                  <a:lnTo>
                    <a:pt x="1795931" y="725777"/>
                  </a:lnTo>
                  <a:lnTo>
                    <a:pt x="1802892" y="682625"/>
                  </a:lnTo>
                  <a:lnTo>
                    <a:pt x="1802892" y="136525"/>
                  </a:lnTo>
                  <a:lnTo>
                    <a:pt x="1795931" y="93372"/>
                  </a:lnTo>
                  <a:lnTo>
                    <a:pt x="1776550" y="55895"/>
                  </a:lnTo>
                  <a:lnTo>
                    <a:pt x="1746996" y="26341"/>
                  </a:lnTo>
                  <a:lnTo>
                    <a:pt x="1709519" y="6960"/>
                  </a:lnTo>
                  <a:lnTo>
                    <a:pt x="1666367" y="0"/>
                  </a:lnTo>
                  <a:close/>
                </a:path>
              </a:pathLst>
            </a:custGeom>
            <a:solidFill>
              <a:srgbClr val="121029"/>
            </a:solidFill>
          </p:spPr>
          <p:txBody>
            <a:bodyPr wrap="square" lIns="0" tIns="0" rIns="0" bIns="0" rtlCol="0"/>
            <a:lstStyle/>
            <a:p>
              <a:endParaRPr sz="1855"/>
            </a:p>
          </p:txBody>
        </p:sp>
        <p:sp>
          <p:nvSpPr>
            <p:cNvPr id="8" name="object 8"/>
            <p:cNvSpPr txBox="1"/>
            <p:nvPr/>
          </p:nvSpPr>
          <p:spPr>
            <a:xfrm>
              <a:off x="2231194" y="2645874"/>
              <a:ext cx="855039" cy="266808"/>
            </a:xfrm>
            <a:prstGeom prst="rect">
              <a:avLst/>
            </a:prstGeom>
          </p:spPr>
          <p:txBody>
            <a:bodyPr vert="horz" wrap="square" lIns="0" tIns="13085" rIns="0" bIns="0" rtlCol="0">
              <a:spAutoFit/>
            </a:bodyPr>
            <a:lstStyle/>
            <a:p>
              <a:pPr marL="13085">
                <a:spcBef>
                  <a:spcPts val="103"/>
                </a:spcBef>
              </a:pPr>
              <a:r>
                <a:rPr sz="1648" spc="-5" dirty="0">
                  <a:solidFill>
                    <a:srgbClr val="FFFFFF"/>
                  </a:solidFill>
                  <a:latin typeface="Franklin Gothic Demi" panose="020B0703020102020204" pitchFamily="34" charset="0"/>
                  <a:cs typeface="Calibri"/>
                </a:rPr>
                <a:t>Brokered</a:t>
              </a:r>
              <a:endParaRPr sz="1648" dirty="0">
                <a:latin typeface="Franklin Gothic Demi" panose="020B0703020102020204" pitchFamily="34" charset="0"/>
                <a:cs typeface="Calibri"/>
              </a:endParaRPr>
            </a:p>
          </p:txBody>
        </p:sp>
        <p:cxnSp>
          <p:nvCxnSpPr>
            <p:cNvPr id="31" name="Connecteur droit avec flèche 30"/>
            <p:cNvCxnSpPr/>
            <p:nvPr/>
          </p:nvCxnSpPr>
          <p:spPr>
            <a:xfrm flipH="1">
              <a:off x="2667000" y="2018666"/>
              <a:ext cx="542928" cy="327310"/>
            </a:xfrm>
            <a:prstGeom prst="straightConnector1">
              <a:avLst/>
            </a:prstGeom>
            <a:ln w="38100">
              <a:solidFill>
                <a:srgbClr val="121029"/>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3499" y="1140160"/>
            <a:ext cx="2535189" cy="277465"/>
          </a:xfrm>
          <a:prstGeom prst="rect">
            <a:avLst/>
          </a:prstGeom>
        </p:spPr>
        <p:txBody>
          <a:bodyPr vert="horz" wrap="square" lIns="0" tIns="15702" rIns="0" bIns="0" rtlCol="0">
            <a:spAutoFit/>
          </a:bodyPr>
          <a:lstStyle/>
          <a:p>
            <a:pPr marL="484126" indent="-471041">
              <a:spcBef>
                <a:spcPts val="124"/>
              </a:spcBef>
              <a:buClr>
                <a:srgbClr val="7A1216"/>
              </a:buClr>
              <a:buSzPct val="95652"/>
              <a:buFont typeface="Symbol"/>
              <a:buChar char=""/>
              <a:tabLst>
                <a:tab pos="483472" algn="l"/>
                <a:tab pos="484126" algn="l"/>
              </a:tabLst>
            </a:pPr>
            <a:r>
              <a:rPr sz="1700" i="1" spc="-31" dirty="0">
                <a:latin typeface="Franklin Gothic Book"/>
                <a:cs typeface="Franklin Gothic Book"/>
              </a:rPr>
              <a:t>If</a:t>
            </a:r>
            <a:r>
              <a:rPr sz="1700" i="1" spc="-103" dirty="0">
                <a:latin typeface="Franklin Gothic Book"/>
                <a:cs typeface="Franklin Gothic Book"/>
              </a:rPr>
              <a:t> </a:t>
            </a:r>
            <a:r>
              <a:rPr sz="1700" i="1" spc="-52" dirty="0">
                <a:solidFill>
                  <a:srgbClr val="7A1216"/>
                </a:solidFill>
                <a:latin typeface="Franklin Gothic Demi" panose="020B0703020102020204" pitchFamily="34" charset="0"/>
                <a:cs typeface="Franklin Gothic Book"/>
              </a:rPr>
              <a:t>Correspondent</a:t>
            </a:r>
            <a:r>
              <a:rPr lang="fr-FR" sz="1700" i="1" spc="-52" dirty="0">
                <a:latin typeface="Franklin Gothic Book"/>
                <a:cs typeface="Franklin Gothic Book"/>
              </a:rPr>
              <a:t> :</a:t>
            </a:r>
            <a:endParaRPr sz="1700" dirty="0">
              <a:latin typeface="Franklin Gothic Book"/>
              <a:cs typeface="Franklin Gothic Book"/>
            </a:endParaRPr>
          </a:p>
        </p:txBody>
      </p:sp>
      <p:sp>
        <p:nvSpPr>
          <p:cNvPr id="3" name="object 3"/>
          <p:cNvSpPr txBox="1"/>
          <p:nvPr/>
        </p:nvSpPr>
        <p:spPr>
          <a:xfrm>
            <a:off x="693497" y="5029200"/>
            <a:ext cx="7981758" cy="635384"/>
          </a:xfrm>
          <a:prstGeom prst="rect">
            <a:avLst/>
          </a:prstGeom>
        </p:spPr>
        <p:txBody>
          <a:bodyPr vert="horz" wrap="square" lIns="0" tIns="15702" rIns="0" bIns="0" rtlCol="0">
            <a:spAutoFit/>
          </a:bodyPr>
          <a:lstStyle/>
          <a:p>
            <a:pPr marL="484126" indent="-471041">
              <a:spcBef>
                <a:spcPts val="124"/>
              </a:spcBef>
              <a:buClr>
                <a:srgbClr val="7A1216"/>
              </a:buClr>
              <a:buSzPct val="95652"/>
              <a:buFont typeface="Symbol"/>
              <a:buChar char=""/>
              <a:tabLst>
                <a:tab pos="483472" algn="l"/>
                <a:tab pos="484126" algn="l"/>
              </a:tabLst>
            </a:pPr>
            <a:r>
              <a:rPr sz="1700" i="1" spc="-52" dirty="0">
                <a:latin typeface="Franklin Gothic Book"/>
                <a:cs typeface="Franklin Gothic Book"/>
              </a:rPr>
              <a:t>Discount </a:t>
            </a:r>
            <a:r>
              <a:rPr sz="1700" i="1" spc="-46" dirty="0">
                <a:latin typeface="Franklin Gothic Book"/>
                <a:cs typeface="Franklin Gothic Book"/>
              </a:rPr>
              <a:t>Points </a:t>
            </a:r>
            <a:r>
              <a:rPr sz="1700" i="1" spc="-52" dirty="0">
                <a:latin typeface="Franklin Gothic Book"/>
                <a:cs typeface="Franklin Gothic Book"/>
              </a:rPr>
              <a:t>are paid for </a:t>
            </a:r>
            <a:r>
              <a:rPr sz="1700" i="1" spc="-46" dirty="0">
                <a:latin typeface="Franklin Gothic Book"/>
                <a:cs typeface="Franklin Gothic Book"/>
              </a:rPr>
              <a:t>the rate</a:t>
            </a:r>
            <a:r>
              <a:rPr sz="1700" i="1" spc="124" dirty="0">
                <a:latin typeface="Franklin Gothic Book"/>
                <a:cs typeface="Franklin Gothic Book"/>
              </a:rPr>
              <a:t> </a:t>
            </a:r>
            <a:r>
              <a:rPr sz="1700" i="1" spc="-52" dirty="0">
                <a:latin typeface="Franklin Gothic Book"/>
                <a:cs typeface="Franklin Gothic Book"/>
              </a:rPr>
              <a:t>chosen.</a:t>
            </a:r>
            <a:endParaRPr sz="1700" dirty="0">
              <a:latin typeface="Franklin Gothic Book"/>
              <a:cs typeface="Franklin Gothic Book"/>
            </a:endParaRPr>
          </a:p>
          <a:p>
            <a:pPr marL="484126" marR="5234" indent="-471041">
              <a:lnSpc>
                <a:spcPts val="2772"/>
              </a:lnSpc>
              <a:spcBef>
                <a:spcPts val="283"/>
              </a:spcBef>
              <a:buClr>
                <a:srgbClr val="7A1216"/>
              </a:buClr>
              <a:buSzPct val="95652"/>
              <a:buFont typeface="Symbol"/>
              <a:buChar char=""/>
              <a:tabLst>
                <a:tab pos="483472" algn="l"/>
                <a:tab pos="484126" algn="l"/>
              </a:tabLst>
            </a:pPr>
            <a:r>
              <a:rPr sz="1700" i="1" spc="-93" dirty="0">
                <a:latin typeface="Franklin Gothic Book"/>
                <a:cs typeface="Franklin Gothic Book"/>
              </a:rPr>
              <a:t>VA </a:t>
            </a:r>
            <a:r>
              <a:rPr sz="1700" i="1" spc="-62" dirty="0">
                <a:latin typeface="Franklin Gothic Book"/>
                <a:cs typeface="Franklin Gothic Book"/>
              </a:rPr>
              <a:t>deems </a:t>
            </a:r>
            <a:r>
              <a:rPr sz="1700" i="1" spc="-52" dirty="0">
                <a:latin typeface="Franklin Gothic Book"/>
                <a:cs typeface="Franklin Gothic Book"/>
              </a:rPr>
              <a:t>upto </a:t>
            </a:r>
            <a:r>
              <a:rPr sz="1700" i="1" spc="-134" dirty="0">
                <a:latin typeface="Franklin Gothic Book"/>
                <a:cs typeface="Franklin Gothic Book"/>
              </a:rPr>
              <a:t>2% </a:t>
            </a:r>
            <a:r>
              <a:rPr sz="1700" i="1" spc="-52" dirty="0">
                <a:latin typeface="Franklin Gothic Book"/>
                <a:cs typeface="Franklin Gothic Book"/>
              </a:rPr>
              <a:t>Discount </a:t>
            </a:r>
            <a:r>
              <a:rPr sz="1700" i="1" spc="-46" dirty="0">
                <a:latin typeface="Franklin Gothic Book"/>
                <a:cs typeface="Franklin Gothic Book"/>
              </a:rPr>
              <a:t>Points </a:t>
            </a:r>
            <a:r>
              <a:rPr sz="1700" i="1" spc="-52" dirty="0">
                <a:latin typeface="Franklin Gothic Book"/>
                <a:cs typeface="Franklin Gothic Book"/>
              </a:rPr>
              <a:t>as </a:t>
            </a:r>
            <a:r>
              <a:rPr sz="1700" i="1" spc="-57" dirty="0">
                <a:latin typeface="Franklin Gothic Book"/>
                <a:cs typeface="Franklin Gothic Book"/>
              </a:rPr>
              <a:t>customary and </a:t>
            </a:r>
            <a:r>
              <a:rPr sz="1700" i="1" spc="-67" dirty="0">
                <a:latin typeface="Franklin Gothic Book"/>
                <a:cs typeface="Franklin Gothic Book"/>
              </a:rPr>
              <a:t>NOT an  </a:t>
            </a:r>
            <a:r>
              <a:rPr sz="1700" i="1" spc="-52" dirty="0">
                <a:latin typeface="Franklin Gothic Book"/>
                <a:cs typeface="Franklin Gothic Book"/>
              </a:rPr>
              <a:t>Origination</a:t>
            </a:r>
            <a:r>
              <a:rPr sz="1700" i="1" spc="-15" dirty="0">
                <a:latin typeface="Franklin Gothic Book"/>
                <a:cs typeface="Franklin Gothic Book"/>
              </a:rPr>
              <a:t> </a:t>
            </a:r>
            <a:r>
              <a:rPr sz="1700" i="1" spc="-52" dirty="0">
                <a:latin typeface="Franklin Gothic Book"/>
                <a:cs typeface="Franklin Gothic Book"/>
              </a:rPr>
              <a:t>Fee/Charge.</a:t>
            </a:r>
            <a:endParaRPr sz="1700" dirty="0">
              <a:latin typeface="Franklin Gothic Book"/>
              <a:cs typeface="Franklin Gothic Book"/>
            </a:endParaRPr>
          </a:p>
        </p:txBody>
      </p:sp>
      <p:sp>
        <p:nvSpPr>
          <p:cNvPr id="4" name="object 4"/>
          <p:cNvSpPr/>
          <p:nvPr/>
        </p:nvSpPr>
        <p:spPr>
          <a:xfrm>
            <a:off x="838200" y="1564567"/>
            <a:ext cx="7759002" cy="3078731"/>
          </a:xfrm>
          <a:prstGeom prst="rect">
            <a:avLst/>
          </a:prstGeom>
          <a:blipFill>
            <a:blip r:embed="rId2" cstate="print"/>
            <a:stretch>
              <a:fillRect/>
            </a:stretch>
          </a:blipFill>
        </p:spPr>
        <p:txBody>
          <a:bodyPr wrap="square" lIns="0" tIns="0" rIns="0" bIns="0" rtlCol="0"/>
          <a:lstStyle/>
          <a:p>
            <a:endParaRPr sz="1855"/>
          </a:p>
        </p:txBody>
      </p:sp>
      <p:sp>
        <p:nvSpPr>
          <p:cNvPr id="11" name="object 5"/>
          <p:cNvSpPr/>
          <p:nvPr/>
        </p:nvSpPr>
        <p:spPr>
          <a:xfrm>
            <a:off x="4258686" y="6430237"/>
            <a:ext cx="1845829" cy="890421"/>
          </a:xfrm>
          <a:prstGeom prst="rect">
            <a:avLst/>
          </a:prstGeom>
          <a:blipFill>
            <a:blip r:embed="rId3" cstate="print"/>
            <a:stretch>
              <a:fillRect/>
            </a:stretch>
          </a:blipFill>
        </p:spPr>
        <p:txBody>
          <a:bodyPr wrap="square" lIns="0" tIns="0" rIns="0" bIns="0" rtlCol="0"/>
          <a:lstStyle/>
          <a:p>
            <a:endParaRPr sz="1855"/>
          </a:p>
        </p:txBody>
      </p:sp>
      <p:sp>
        <p:nvSpPr>
          <p:cNvPr id="12" name="Rectangle 11"/>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228600" y="1511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bject 2"/>
          <p:cNvSpPr txBox="1">
            <a:spLocks/>
          </p:cNvSpPr>
          <p:nvPr/>
        </p:nvSpPr>
        <p:spPr>
          <a:xfrm>
            <a:off x="685800" y="304800"/>
            <a:ext cx="5947064"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a:solidFill>
                  <a:srgbClr val="121029"/>
                </a:solidFill>
                <a:latin typeface="Franklin Gothic Demi" panose="020B0703020102020204" pitchFamily="34" charset="0"/>
              </a:rPr>
              <a:t>Possible Solution</a:t>
            </a:r>
            <a:endParaRPr lang="fr-FR" sz="3600" kern="0" dirty="0">
              <a:solidFill>
                <a:srgbClr val="121029"/>
              </a:solidFill>
              <a:latin typeface="Franklin Gothic Demi" panose="020B07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78712" y="1870448"/>
            <a:ext cx="9317066" cy="2572072"/>
          </a:xfrm>
          <a:prstGeom prst="rect">
            <a:avLst/>
          </a:prstGeom>
        </p:spPr>
        <p:txBody>
          <a:bodyPr vert="horz" wrap="square" lIns="0" tIns="7197" rIns="0" bIns="0" rtlCol="0">
            <a:spAutoFit/>
          </a:bodyPr>
          <a:lstStyle/>
          <a:p>
            <a:pPr marL="13085" marR="5234">
              <a:spcBef>
                <a:spcPts val="57"/>
              </a:spcBef>
            </a:pPr>
            <a:r>
              <a:rPr sz="2000" spc="-5" dirty="0">
                <a:latin typeface="Franklin Gothic Demi" panose="020B0703020102020204" pitchFamily="34" charset="0"/>
                <a:cs typeface="Franklin Gothic Book"/>
              </a:rPr>
              <a:t>CALVET</a:t>
            </a:r>
            <a:r>
              <a:rPr sz="2000" spc="-5" dirty="0">
                <a:latin typeface="Franklin Gothic Book"/>
                <a:cs typeface="Franklin Gothic Book"/>
              </a:rPr>
              <a:t> </a:t>
            </a:r>
            <a:r>
              <a:rPr sz="2000" dirty="0">
                <a:latin typeface="Franklin Gothic Book"/>
                <a:cs typeface="Franklin Gothic Book"/>
              </a:rPr>
              <a:t>loans </a:t>
            </a:r>
            <a:r>
              <a:rPr sz="2000" spc="-5" dirty="0">
                <a:latin typeface="Franklin Gothic Book"/>
                <a:cs typeface="Franklin Gothic Book"/>
              </a:rPr>
              <a:t>always have </a:t>
            </a:r>
            <a:r>
              <a:rPr sz="2000" dirty="0">
                <a:latin typeface="Franklin Gothic Book"/>
                <a:cs typeface="Franklin Gothic Book"/>
              </a:rPr>
              <a:t>a </a:t>
            </a:r>
            <a:r>
              <a:rPr sz="2000" spc="-5" dirty="0">
                <a:latin typeface="Franklin Gothic Book"/>
                <a:cs typeface="Franklin Gothic Book"/>
              </a:rPr>
              <a:t>1% Borrower paid charge. </a:t>
            </a:r>
            <a:r>
              <a:rPr sz="2000" dirty="0">
                <a:latin typeface="Franklin Gothic Book"/>
                <a:cs typeface="Franklin Gothic Book"/>
              </a:rPr>
              <a:t>So </a:t>
            </a:r>
            <a:r>
              <a:rPr sz="2000" spc="-5" dirty="0">
                <a:latin typeface="Franklin Gothic Book"/>
                <a:cs typeface="Franklin Gothic Book"/>
              </a:rPr>
              <a:t>Non Allowables </a:t>
            </a:r>
            <a:r>
              <a:rPr sz="2000" dirty="0">
                <a:latin typeface="Franklin Gothic Book"/>
                <a:cs typeface="Franklin Gothic Book"/>
              </a:rPr>
              <a:t>are </a:t>
            </a:r>
            <a:r>
              <a:rPr sz="2000" spc="-5" dirty="0">
                <a:latin typeface="Franklin Gothic Book"/>
                <a:cs typeface="Franklin Gothic Book"/>
              </a:rPr>
              <a:t>always </a:t>
            </a:r>
            <a:r>
              <a:rPr sz="2000" dirty="0">
                <a:latin typeface="Franklin Gothic Book"/>
                <a:cs typeface="Franklin Gothic Book"/>
              </a:rPr>
              <a:t>an </a:t>
            </a:r>
            <a:r>
              <a:rPr sz="2000" spc="-5" dirty="0">
                <a:latin typeface="Franklin Gothic Book"/>
                <a:cs typeface="Franklin Gothic Book"/>
              </a:rPr>
              <a:t>issue  </a:t>
            </a:r>
            <a:r>
              <a:rPr sz="2000" dirty="0">
                <a:latin typeface="Franklin Gothic Book"/>
                <a:cs typeface="Franklin Gothic Book"/>
              </a:rPr>
              <a:t>if </a:t>
            </a:r>
            <a:r>
              <a:rPr sz="2000" spc="-5" dirty="0">
                <a:latin typeface="Franklin Gothic Book"/>
                <a:cs typeface="Franklin Gothic Book"/>
              </a:rPr>
              <a:t>there’s </a:t>
            </a:r>
            <a:r>
              <a:rPr sz="2000" dirty="0">
                <a:latin typeface="Franklin Gothic Book"/>
                <a:cs typeface="Franklin Gothic Book"/>
              </a:rPr>
              <a:t>no </a:t>
            </a:r>
            <a:r>
              <a:rPr sz="2000" spc="-5" dirty="0">
                <a:latin typeface="Franklin Gothic Book"/>
                <a:cs typeface="Franklin Gothic Book"/>
              </a:rPr>
              <a:t>Seller credit. CALVET moves fees around to solve this</a:t>
            </a:r>
            <a:r>
              <a:rPr sz="2000" spc="46" dirty="0">
                <a:latin typeface="Franklin Gothic Book"/>
                <a:cs typeface="Franklin Gothic Book"/>
              </a:rPr>
              <a:t> </a:t>
            </a:r>
            <a:r>
              <a:rPr sz="2000" spc="-5" dirty="0">
                <a:latin typeface="Franklin Gothic Book"/>
                <a:cs typeface="Franklin Gothic Book"/>
              </a:rPr>
              <a:t>problem:</a:t>
            </a:r>
            <a:br>
              <a:rPr lang="fr-FR" sz="2000" spc="-5" dirty="0">
                <a:latin typeface="Franklin Gothic Book"/>
                <a:cs typeface="Franklin Gothic Book"/>
              </a:rPr>
            </a:br>
            <a:endParaRPr sz="2000" dirty="0">
              <a:latin typeface="Franklin Gothic Book"/>
              <a:cs typeface="Franklin Gothic Book"/>
            </a:endParaRPr>
          </a:p>
          <a:p>
            <a:pPr marL="705805" marR="111872" indent="-457200">
              <a:spcBef>
                <a:spcPts val="824"/>
              </a:spcBef>
              <a:buClr>
                <a:srgbClr val="7A1216"/>
              </a:buClr>
              <a:buFont typeface="+mj-lt"/>
              <a:buAutoNum type="arabicPeriod"/>
              <a:tabLst>
                <a:tab pos="484126" algn="l"/>
                <a:tab pos="4981262" algn="l"/>
              </a:tabLst>
            </a:pPr>
            <a:r>
              <a:rPr sz="2000" spc="-5" dirty="0">
                <a:latin typeface="Franklin Gothic Book"/>
                <a:cs typeface="Franklin Gothic Book"/>
              </a:rPr>
              <a:t>Instead </a:t>
            </a:r>
            <a:r>
              <a:rPr sz="2000" dirty="0">
                <a:latin typeface="Franklin Gothic Book"/>
                <a:cs typeface="Franklin Gothic Book"/>
              </a:rPr>
              <a:t>of </a:t>
            </a:r>
            <a:r>
              <a:rPr sz="2000" spc="-5" dirty="0">
                <a:latin typeface="Franklin Gothic Book"/>
                <a:cs typeface="Franklin Gothic Book"/>
              </a:rPr>
              <a:t>Seller paying owners Title</a:t>
            </a:r>
            <a:r>
              <a:rPr sz="2000" spc="77" dirty="0">
                <a:latin typeface="Franklin Gothic Book"/>
                <a:cs typeface="Franklin Gothic Book"/>
              </a:rPr>
              <a:t> </a:t>
            </a:r>
            <a:r>
              <a:rPr sz="2000" spc="-5" dirty="0">
                <a:latin typeface="Franklin Gothic Book"/>
                <a:cs typeface="Franklin Gothic Book"/>
              </a:rPr>
              <a:t>Policy</a:t>
            </a:r>
            <a:r>
              <a:rPr lang="en-US" sz="2000" spc="-5" dirty="0">
                <a:latin typeface="Franklin Gothic Book"/>
                <a:cs typeface="Franklin Gothic Book"/>
              </a:rPr>
              <a:t> &amp; Transfer Taxes</a:t>
            </a:r>
            <a:r>
              <a:rPr sz="2000" spc="10" dirty="0">
                <a:latin typeface="Franklin Gothic Book"/>
                <a:cs typeface="Franklin Gothic Book"/>
              </a:rPr>
              <a:t> </a:t>
            </a:r>
            <a:r>
              <a:rPr sz="2000" dirty="0">
                <a:latin typeface="Franklin Gothic Book"/>
                <a:cs typeface="Franklin Gothic Book"/>
              </a:rPr>
              <a:t>-</a:t>
            </a:r>
            <a:r>
              <a:rPr lang="fr-FR" sz="2000" dirty="0">
                <a:latin typeface="Franklin Gothic Book"/>
                <a:cs typeface="Franklin Gothic Book"/>
              </a:rPr>
              <a:t> </a:t>
            </a:r>
            <a:r>
              <a:rPr lang="fr-FR" sz="2000" spc="-5" dirty="0">
                <a:latin typeface="Franklin Gothic Book"/>
                <a:cs typeface="Franklin Gothic Book"/>
              </a:rPr>
              <a:t>T</a:t>
            </a:r>
            <a:r>
              <a:rPr sz="2000" spc="-5" dirty="0">
                <a:latin typeface="Franklin Gothic Book"/>
                <a:cs typeface="Franklin Gothic Book"/>
              </a:rPr>
              <a:t>hey have Veteran pay it, </a:t>
            </a:r>
            <a:r>
              <a:rPr sz="2000" dirty="0">
                <a:latin typeface="Franklin Gothic Book"/>
                <a:cs typeface="Franklin Gothic Book"/>
              </a:rPr>
              <a:t>and </a:t>
            </a:r>
            <a:r>
              <a:rPr sz="2000" spc="-5" dirty="0">
                <a:latin typeface="Franklin Gothic Book"/>
                <a:cs typeface="Franklin Gothic Book"/>
              </a:rPr>
              <a:t>have Seller agree to pay </a:t>
            </a:r>
            <a:r>
              <a:rPr sz="2000" dirty="0">
                <a:latin typeface="Franklin Gothic Book"/>
                <a:cs typeface="Franklin Gothic Book"/>
              </a:rPr>
              <a:t>non</a:t>
            </a:r>
            <a:r>
              <a:rPr sz="2000" spc="10" dirty="0">
                <a:latin typeface="Franklin Gothic Book"/>
                <a:cs typeface="Franklin Gothic Book"/>
              </a:rPr>
              <a:t> </a:t>
            </a:r>
            <a:r>
              <a:rPr sz="2000" spc="-5" dirty="0" err="1">
                <a:latin typeface="Franklin Gothic Book"/>
                <a:cs typeface="Franklin Gothic Book"/>
              </a:rPr>
              <a:t>allowables</a:t>
            </a:r>
            <a:r>
              <a:rPr lang="fr-FR" sz="2000" spc="-5" dirty="0">
                <a:latin typeface="Franklin Gothic Book"/>
                <a:cs typeface="Franklin Gothic Book"/>
              </a:rPr>
              <a:t>.</a:t>
            </a:r>
            <a:br>
              <a:rPr lang="fr-FR" sz="2000" spc="-5" dirty="0">
                <a:latin typeface="Franklin Gothic Book"/>
                <a:cs typeface="Franklin Gothic Book"/>
              </a:rPr>
            </a:br>
            <a:endParaRPr sz="2000" dirty="0">
              <a:latin typeface="Franklin Gothic Book"/>
              <a:cs typeface="Franklin Gothic Book"/>
            </a:endParaRPr>
          </a:p>
          <a:p>
            <a:pPr marL="705805" marR="172061" indent="-457200">
              <a:spcBef>
                <a:spcPts val="10"/>
              </a:spcBef>
              <a:buClr>
                <a:srgbClr val="7A1216"/>
              </a:buClr>
              <a:buFont typeface="+mj-lt"/>
              <a:buAutoNum type="arabicPeriod"/>
              <a:tabLst>
                <a:tab pos="484126" algn="l"/>
              </a:tabLst>
            </a:pPr>
            <a:r>
              <a:rPr sz="2000" spc="-5" dirty="0">
                <a:latin typeface="Franklin Gothic Book"/>
                <a:cs typeface="Franklin Gothic Book"/>
              </a:rPr>
              <a:t>CALVET </a:t>
            </a:r>
            <a:r>
              <a:rPr sz="2000" dirty="0">
                <a:latin typeface="Franklin Gothic Book"/>
                <a:cs typeface="Franklin Gothic Book"/>
              </a:rPr>
              <a:t>loans </a:t>
            </a:r>
            <a:r>
              <a:rPr sz="2000" spc="-5" dirty="0">
                <a:latin typeface="Franklin Gothic Book"/>
                <a:cs typeface="Franklin Gothic Book"/>
              </a:rPr>
              <a:t>don’t require Lenders Title insurance </a:t>
            </a:r>
            <a:r>
              <a:rPr sz="2000" dirty="0">
                <a:latin typeface="Franklin Gothic Book"/>
                <a:cs typeface="Franklin Gothic Book"/>
              </a:rPr>
              <a:t>– </a:t>
            </a:r>
            <a:r>
              <a:rPr sz="2000" spc="-5" dirty="0">
                <a:latin typeface="Franklin Gothic Book"/>
                <a:cs typeface="Franklin Gothic Book"/>
              </a:rPr>
              <a:t>so Veteran has some funds left to pay</a:t>
            </a:r>
            <a:r>
              <a:rPr lang="fr-FR" sz="2000" spc="-5" dirty="0">
                <a:latin typeface="Franklin Gothic Book"/>
                <a:cs typeface="Franklin Gothic Book"/>
              </a:rPr>
              <a:t>.</a:t>
            </a:r>
            <a:endParaRPr sz="2000" dirty="0">
              <a:latin typeface="Franklin Gothic Book"/>
              <a:cs typeface="Franklin Gothic Book"/>
            </a:endParaRPr>
          </a:p>
        </p:txBody>
      </p:sp>
      <p:sp>
        <p:nvSpPr>
          <p:cNvPr id="7" name="object 5"/>
          <p:cNvSpPr/>
          <p:nvPr/>
        </p:nvSpPr>
        <p:spPr>
          <a:xfrm>
            <a:off x="4258686" y="6430237"/>
            <a:ext cx="1845829" cy="890421"/>
          </a:xfrm>
          <a:prstGeom prst="rect">
            <a:avLst/>
          </a:prstGeom>
          <a:blipFill>
            <a:blip r:embed="rId2" cstate="print"/>
            <a:stretch>
              <a:fillRect/>
            </a:stretch>
          </a:blipFill>
        </p:spPr>
        <p:txBody>
          <a:bodyPr wrap="square" lIns="0" tIns="0" rIns="0" bIns="0" rtlCol="0"/>
          <a:lstStyle/>
          <a:p>
            <a:endParaRPr sz="1855"/>
          </a:p>
        </p:txBody>
      </p:sp>
      <p:sp>
        <p:nvSpPr>
          <p:cNvPr id="8" name="Rectangle 7"/>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2"/>
          <p:cNvSpPr txBox="1">
            <a:spLocks/>
          </p:cNvSpPr>
          <p:nvPr/>
        </p:nvSpPr>
        <p:spPr>
          <a:xfrm>
            <a:off x="685800" y="457200"/>
            <a:ext cx="5947064"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err="1">
                <a:solidFill>
                  <a:srgbClr val="121029"/>
                </a:solidFill>
                <a:latin typeface="Franklin Gothic Demi" panose="020B0703020102020204" pitchFamily="34" charset="0"/>
              </a:rPr>
              <a:t>CALVET’s</a:t>
            </a:r>
            <a:r>
              <a:rPr lang="fr-FR" sz="3600" kern="0" spc="-5" dirty="0">
                <a:solidFill>
                  <a:srgbClr val="121029"/>
                </a:solidFill>
                <a:latin typeface="Franklin Gothic Demi" panose="020B0703020102020204" pitchFamily="34" charset="0"/>
              </a:rPr>
              <a:t> Solution</a:t>
            </a:r>
            <a:endParaRPr lang="fr-FR" sz="3600" kern="0" dirty="0">
              <a:solidFill>
                <a:srgbClr val="121029"/>
              </a:solidFill>
              <a:latin typeface="Franklin Gothic Demi" panose="020B0703020102020204" pitchFamily="34" charset="0"/>
            </a:endParaRPr>
          </a:p>
        </p:txBody>
      </p:sp>
      <p:sp>
        <p:nvSpPr>
          <p:cNvPr id="11" name="Rectangle 10"/>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5947064" cy="567211"/>
          </a:xfrm>
          <a:prstGeom prst="rect">
            <a:avLst/>
          </a:prstGeom>
        </p:spPr>
        <p:txBody>
          <a:bodyPr vert="horz" wrap="square" lIns="0" tIns="13085" rIns="0" bIns="0" rtlCol="0">
            <a:spAutoFit/>
          </a:bodyPr>
          <a:lstStyle/>
          <a:p>
            <a:pPr marL="13085">
              <a:spcBef>
                <a:spcPts val="103"/>
              </a:spcBef>
            </a:pPr>
            <a:r>
              <a:rPr sz="3600" spc="-5" dirty="0">
                <a:solidFill>
                  <a:srgbClr val="121029"/>
                </a:solidFill>
                <a:latin typeface="Franklin Gothic Demi" panose="020B0703020102020204" pitchFamily="34" charset="0"/>
              </a:rPr>
              <a:t>Why </a:t>
            </a:r>
            <a:r>
              <a:rPr sz="3600" dirty="0">
                <a:solidFill>
                  <a:srgbClr val="121029"/>
                </a:solidFill>
                <a:latin typeface="Franklin Gothic Demi" panose="020B0703020102020204" pitchFamily="34" charset="0"/>
              </a:rPr>
              <a:t>Is this</a:t>
            </a:r>
            <a:r>
              <a:rPr sz="3600" spc="-31" dirty="0">
                <a:solidFill>
                  <a:srgbClr val="121029"/>
                </a:solidFill>
                <a:latin typeface="Franklin Gothic Demi" panose="020B0703020102020204" pitchFamily="34" charset="0"/>
              </a:rPr>
              <a:t> </a:t>
            </a:r>
            <a:r>
              <a:rPr sz="3600" spc="-5" dirty="0">
                <a:solidFill>
                  <a:srgbClr val="121029"/>
                </a:solidFill>
                <a:latin typeface="Franklin Gothic Demi" panose="020B0703020102020204" pitchFamily="34" charset="0"/>
              </a:rPr>
              <a:t>Important?</a:t>
            </a:r>
            <a:endParaRPr sz="3600" dirty="0">
              <a:solidFill>
                <a:srgbClr val="121029"/>
              </a:solidFill>
              <a:latin typeface="Franklin Gothic Demi" panose="020B0703020102020204" pitchFamily="34" charset="0"/>
            </a:endParaRPr>
          </a:p>
        </p:txBody>
      </p:sp>
      <p:sp>
        <p:nvSpPr>
          <p:cNvPr id="3" name="object 3"/>
          <p:cNvSpPr txBox="1"/>
          <p:nvPr/>
        </p:nvSpPr>
        <p:spPr>
          <a:xfrm>
            <a:off x="685800" y="1524000"/>
            <a:ext cx="8038021" cy="3683673"/>
          </a:xfrm>
          <a:prstGeom prst="rect">
            <a:avLst/>
          </a:prstGeom>
        </p:spPr>
        <p:txBody>
          <a:bodyPr vert="horz" wrap="square" lIns="0" tIns="124306" rIns="0" bIns="0" rtlCol="0">
            <a:spAutoFit/>
          </a:bodyPr>
          <a:lstStyle/>
          <a:p>
            <a:pPr marL="13085">
              <a:spcBef>
                <a:spcPts val="979"/>
              </a:spcBef>
            </a:pPr>
            <a:r>
              <a:rPr sz="2200" spc="-5" dirty="0">
                <a:latin typeface="Franklin Gothic Demi" panose="020B0703020102020204" pitchFamily="34" charset="0"/>
                <a:cs typeface="Franklin Gothic Book"/>
              </a:rPr>
              <a:t>We Want:</a:t>
            </a:r>
            <a:endParaRPr lang="fr-FR" sz="2200" dirty="0">
              <a:latin typeface="Franklin Gothic Demi" panose="020B0703020102020204" pitchFamily="34" charset="0"/>
              <a:cs typeface="Franklin Gothic Book"/>
            </a:endParaRPr>
          </a:p>
          <a:p>
            <a:pPr marL="470285" indent="-457200">
              <a:spcBef>
                <a:spcPts val="979"/>
              </a:spcBef>
              <a:buFont typeface="+mj-lt"/>
              <a:buAutoNum type="arabicPeriod"/>
            </a:pPr>
            <a:r>
              <a:rPr sz="2200" spc="-5" dirty="0">
                <a:latin typeface="Franklin Gothic Book"/>
                <a:cs typeface="Franklin Gothic Book"/>
              </a:rPr>
              <a:t>To consistently adhere to VA rules, as</a:t>
            </a:r>
            <a:r>
              <a:rPr sz="2200" spc="31" dirty="0">
                <a:latin typeface="Franklin Gothic Book"/>
                <a:cs typeface="Franklin Gothic Book"/>
              </a:rPr>
              <a:t> </a:t>
            </a:r>
            <a:r>
              <a:rPr sz="2200" spc="-5" dirty="0">
                <a:latin typeface="Franklin Gothic Book"/>
                <a:cs typeface="Franklin Gothic Book"/>
              </a:rPr>
              <a:t>Professionals</a:t>
            </a:r>
            <a:r>
              <a:rPr lang="fr-FR" sz="2200" spc="-5" dirty="0">
                <a:latin typeface="Franklin Gothic Book"/>
                <a:cs typeface="Franklin Gothic Book"/>
              </a:rPr>
              <a:t>.</a:t>
            </a:r>
            <a:endParaRPr lang="fr-FR" sz="2200" dirty="0">
              <a:latin typeface="Franklin Gothic Book"/>
              <a:cs typeface="Franklin Gothic Book"/>
            </a:endParaRPr>
          </a:p>
          <a:p>
            <a:pPr marL="470285" indent="-457200">
              <a:spcBef>
                <a:spcPts val="979"/>
              </a:spcBef>
              <a:buFont typeface="+mj-lt"/>
              <a:buAutoNum type="arabicPeriod"/>
            </a:pPr>
            <a:r>
              <a:rPr lang="fr-FR" sz="2200" dirty="0">
                <a:latin typeface="Franklin Gothic Book"/>
                <a:cs typeface="Franklin Gothic Book"/>
              </a:rPr>
              <a:t>T</a:t>
            </a:r>
            <a:r>
              <a:rPr sz="2200" dirty="0">
                <a:latin typeface="Franklin Gothic Book"/>
                <a:cs typeface="Franklin Gothic Book"/>
              </a:rPr>
              <a:t>o </a:t>
            </a:r>
            <a:r>
              <a:rPr sz="2200" spc="-5" dirty="0">
                <a:latin typeface="Franklin Gothic Book"/>
                <a:cs typeface="Franklin Gothic Book"/>
              </a:rPr>
              <a:t>help prevent VA </a:t>
            </a:r>
            <a:r>
              <a:rPr sz="2200" dirty="0">
                <a:latin typeface="Franklin Gothic Book"/>
                <a:cs typeface="Franklin Gothic Book"/>
              </a:rPr>
              <a:t>offers </a:t>
            </a:r>
            <a:r>
              <a:rPr sz="2200" spc="-5" dirty="0">
                <a:latin typeface="Franklin Gothic Book"/>
                <a:cs typeface="Franklin Gothic Book"/>
              </a:rPr>
              <a:t>from being dismissed because </a:t>
            </a:r>
            <a:r>
              <a:rPr sz="2200" dirty="0">
                <a:latin typeface="Franklin Gothic Book"/>
                <a:cs typeface="Franklin Gothic Book"/>
              </a:rPr>
              <a:t>of  </a:t>
            </a:r>
            <a:r>
              <a:rPr sz="2200" spc="-5" dirty="0">
                <a:latin typeface="Franklin Gothic Book"/>
                <a:cs typeface="Franklin Gothic Book"/>
              </a:rPr>
              <a:t>misconceptions </a:t>
            </a:r>
            <a:r>
              <a:rPr sz="2200" dirty="0">
                <a:latin typeface="Franklin Gothic Book"/>
                <a:cs typeface="Franklin Gothic Book"/>
              </a:rPr>
              <a:t>&amp;</a:t>
            </a:r>
            <a:r>
              <a:rPr sz="2200" spc="-10" dirty="0">
                <a:latin typeface="Franklin Gothic Book"/>
                <a:cs typeface="Franklin Gothic Book"/>
              </a:rPr>
              <a:t> </a:t>
            </a:r>
            <a:r>
              <a:rPr sz="2200" spc="-5" dirty="0">
                <a:latin typeface="Franklin Gothic Book"/>
                <a:cs typeface="Franklin Gothic Book"/>
              </a:rPr>
              <a:t>misinformation.</a:t>
            </a:r>
            <a:endParaRPr lang="fr-FR" sz="2200" spc="-5" dirty="0">
              <a:latin typeface="Franklin Gothic Book"/>
              <a:cs typeface="Franklin Gothic Book"/>
            </a:endParaRPr>
          </a:p>
          <a:p>
            <a:pPr marL="470285" indent="-457200">
              <a:spcBef>
                <a:spcPts val="979"/>
              </a:spcBef>
              <a:buFont typeface="+mj-lt"/>
              <a:buAutoNum type="arabicPeriod"/>
            </a:pPr>
            <a:r>
              <a:rPr lang="en-US" sz="2200" dirty="0">
                <a:latin typeface="Franklin Gothic Book"/>
                <a:cs typeface="Franklin Gothic Book"/>
              </a:rPr>
              <a:t>To </a:t>
            </a:r>
            <a:r>
              <a:rPr lang="en-US" sz="2200" spc="-5" dirty="0">
                <a:latin typeface="Franklin Gothic Book"/>
                <a:cs typeface="Franklin Gothic Book"/>
              </a:rPr>
              <a:t>avoid having our hard-earned compensation cut because </a:t>
            </a:r>
            <a:r>
              <a:rPr lang="en-US" sz="2200" dirty="0">
                <a:latin typeface="Franklin Gothic Book"/>
                <a:cs typeface="Franklin Gothic Book"/>
              </a:rPr>
              <a:t>of</a:t>
            </a:r>
            <a:r>
              <a:rPr lang="en-US" sz="2200" spc="62" dirty="0">
                <a:latin typeface="Franklin Gothic Book"/>
                <a:cs typeface="Franklin Gothic Book"/>
              </a:rPr>
              <a:t> </a:t>
            </a:r>
            <a:r>
              <a:rPr lang="en-US" sz="2200" dirty="0">
                <a:latin typeface="Franklin Gothic Book"/>
                <a:cs typeface="Franklin Gothic Book"/>
              </a:rPr>
              <a:t>a </a:t>
            </a:r>
            <a:r>
              <a:rPr lang="en-US" sz="2200" spc="-5" dirty="0">
                <a:latin typeface="Franklin Gothic Book"/>
                <a:cs typeface="Franklin Gothic Book"/>
              </a:rPr>
              <a:t>technicality.</a:t>
            </a:r>
            <a:endParaRPr lang="en-US" sz="2200" dirty="0">
              <a:latin typeface="Franklin Gothic Book"/>
              <a:cs typeface="Franklin Gothic Book"/>
            </a:endParaRPr>
          </a:p>
          <a:p>
            <a:pPr marL="470285" indent="-457200">
              <a:spcBef>
                <a:spcPts val="979"/>
              </a:spcBef>
              <a:buFont typeface="+mj-lt"/>
              <a:buAutoNum type="arabicPeriod"/>
            </a:pPr>
            <a:r>
              <a:rPr lang="en-US" sz="2200" spc="-5" dirty="0">
                <a:latin typeface="Franklin Gothic Book"/>
                <a:cs typeface="Franklin Gothic Book"/>
              </a:rPr>
              <a:t>Smooth transactions | Escrows, with no</a:t>
            </a:r>
            <a:r>
              <a:rPr lang="en-US" sz="2200" spc="52" dirty="0">
                <a:latin typeface="Franklin Gothic Book"/>
                <a:cs typeface="Franklin Gothic Book"/>
              </a:rPr>
              <a:t> </a:t>
            </a:r>
            <a:r>
              <a:rPr lang="en-US" sz="2200" spc="-5" dirty="0">
                <a:latin typeface="Franklin Gothic Book"/>
                <a:cs typeface="Franklin Gothic Book"/>
              </a:rPr>
              <a:t>surprises.</a:t>
            </a:r>
          </a:p>
          <a:p>
            <a:pPr marL="13085">
              <a:spcBef>
                <a:spcPts val="103"/>
              </a:spcBef>
            </a:pPr>
            <a:endParaRPr lang="en-US" sz="2200" dirty="0">
              <a:latin typeface="Franklin Gothic Book"/>
              <a:cs typeface="Franklin Gothic Book"/>
            </a:endParaRPr>
          </a:p>
          <a:p>
            <a:pPr marL="248605" marR="5234">
              <a:lnSpc>
                <a:spcPct val="101800"/>
              </a:lnSpc>
              <a:spcBef>
                <a:spcPts val="10"/>
              </a:spcBef>
              <a:tabLst>
                <a:tab pos="955167" algn="l"/>
                <a:tab pos="955821" algn="l"/>
              </a:tabLst>
            </a:pPr>
            <a:endParaRPr sz="2200" dirty="0">
              <a:latin typeface="Franklin Gothic Book"/>
              <a:cs typeface="Franklin Gothic Book"/>
            </a:endParaRPr>
          </a:p>
        </p:txBody>
      </p:sp>
      <p:sp>
        <p:nvSpPr>
          <p:cNvPr id="7" name="object 5"/>
          <p:cNvSpPr/>
          <p:nvPr/>
        </p:nvSpPr>
        <p:spPr>
          <a:xfrm>
            <a:off x="4258686" y="6430237"/>
            <a:ext cx="1845829" cy="890421"/>
          </a:xfrm>
          <a:prstGeom prst="rect">
            <a:avLst/>
          </a:prstGeom>
          <a:blipFill>
            <a:blip r:embed="rId2" cstate="print"/>
            <a:stretch>
              <a:fillRect/>
            </a:stretch>
          </a:blipFill>
        </p:spPr>
        <p:txBody>
          <a:bodyPr wrap="square" lIns="0" tIns="0" rIns="0" bIns="0" rtlCol="0"/>
          <a:lstStyle/>
          <a:p>
            <a:endParaRPr sz="1855"/>
          </a:p>
        </p:txBody>
      </p:sp>
      <p:sp>
        <p:nvSpPr>
          <p:cNvPr id="8" name="Rectangle 7"/>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e 14"/>
          <p:cNvGrpSpPr/>
          <p:nvPr/>
        </p:nvGrpSpPr>
        <p:grpSpPr>
          <a:xfrm>
            <a:off x="641498" y="2623776"/>
            <a:ext cx="8164944" cy="1932893"/>
            <a:chOff x="1192554" y="2623776"/>
            <a:chExt cx="8164944" cy="1932893"/>
          </a:xfrm>
        </p:grpSpPr>
        <p:sp>
          <p:nvSpPr>
            <p:cNvPr id="4" name="object 4"/>
            <p:cNvSpPr/>
            <p:nvPr/>
          </p:nvSpPr>
          <p:spPr>
            <a:xfrm>
              <a:off x="1192554" y="2623776"/>
              <a:ext cx="8164944" cy="1932893"/>
            </a:xfrm>
            <a:prstGeom prst="rect">
              <a:avLst/>
            </a:prstGeom>
            <a:blipFill>
              <a:blip r:embed="rId2" cstate="print"/>
              <a:stretch>
                <a:fillRect/>
              </a:stretch>
            </a:blipFill>
          </p:spPr>
          <p:txBody>
            <a:bodyPr wrap="square" lIns="0" tIns="0" rIns="0" bIns="0" rtlCol="0"/>
            <a:lstStyle/>
            <a:p>
              <a:endParaRPr sz="1855"/>
            </a:p>
          </p:txBody>
        </p:sp>
        <p:sp>
          <p:nvSpPr>
            <p:cNvPr id="5" name="object 5"/>
            <p:cNvSpPr/>
            <p:nvPr/>
          </p:nvSpPr>
          <p:spPr>
            <a:xfrm>
              <a:off x="1273417" y="2649685"/>
              <a:ext cx="8058171" cy="1826120"/>
            </a:xfrm>
            <a:prstGeom prst="rect">
              <a:avLst/>
            </a:prstGeom>
            <a:blipFill>
              <a:blip r:embed="rId3" cstate="print"/>
              <a:stretch>
                <a:fillRect/>
              </a:stretch>
            </a:blipFill>
          </p:spPr>
          <p:txBody>
            <a:bodyPr wrap="square" lIns="0" tIns="0" rIns="0" bIns="0" rtlCol="0"/>
            <a:lstStyle/>
            <a:p>
              <a:endParaRPr sz="1855"/>
            </a:p>
          </p:txBody>
        </p:sp>
      </p:grpSp>
      <p:sp>
        <p:nvSpPr>
          <p:cNvPr id="9" name="object 5"/>
          <p:cNvSpPr/>
          <p:nvPr/>
        </p:nvSpPr>
        <p:spPr>
          <a:xfrm>
            <a:off x="4258686" y="6430237"/>
            <a:ext cx="1845829" cy="890421"/>
          </a:xfrm>
          <a:prstGeom prst="rect">
            <a:avLst/>
          </a:prstGeom>
          <a:blipFill>
            <a:blip r:embed="rId4" cstate="print"/>
            <a:stretch>
              <a:fillRect/>
            </a:stretch>
          </a:blipFill>
        </p:spPr>
        <p:txBody>
          <a:bodyPr wrap="square" lIns="0" tIns="0" rIns="0" bIns="0" rtlCol="0"/>
          <a:lstStyle/>
          <a:p>
            <a:endParaRPr sz="1855"/>
          </a:p>
        </p:txBody>
      </p:sp>
      <p:sp>
        <p:nvSpPr>
          <p:cNvPr id="10" name="Rectangle 9"/>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bject 2"/>
          <p:cNvSpPr txBox="1">
            <a:spLocks/>
          </p:cNvSpPr>
          <p:nvPr/>
        </p:nvSpPr>
        <p:spPr>
          <a:xfrm>
            <a:off x="685800" y="457200"/>
            <a:ext cx="5947064"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err="1">
                <a:solidFill>
                  <a:srgbClr val="121029"/>
                </a:solidFill>
                <a:latin typeface="Franklin Gothic Demi" panose="020B0703020102020204" pitchFamily="34" charset="0"/>
              </a:rPr>
              <a:t>Where</a:t>
            </a:r>
            <a:r>
              <a:rPr lang="fr-FR" sz="3600" kern="0" spc="-5" dirty="0">
                <a:solidFill>
                  <a:srgbClr val="121029"/>
                </a:solidFill>
                <a:latin typeface="Franklin Gothic Demi" panose="020B0703020102020204" pitchFamily="34" charset="0"/>
              </a:rPr>
              <a:t> do </a:t>
            </a:r>
            <a:r>
              <a:rPr lang="fr-FR" sz="3600" kern="0" spc="-5" dirty="0" err="1">
                <a:solidFill>
                  <a:srgbClr val="121029"/>
                </a:solidFill>
                <a:latin typeface="Franklin Gothic Demi" panose="020B0703020102020204" pitchFamily="34" charset="0"/>
              </a:rPr>
              <a:t>We</a:t>
            </a:r>
            <a:r>
              <a:rPr lang="fr-FR" sz="3600" kern="0" spc="-5" dirty="0">
                <a:solidFill>
                  <a:srgbClr val="121029"/>
                </a:solidFill>
                <a:latin typeface="Franklin Gothic Demi" panose="020B0703020102020204" pitchFamily="34" charset="0"/>
              </a:rPr>
              <a:t> Begin?</a:t>
            </a:r>
            <a:endParaRPr lang="fr-FR" sz="3600" kern="0" dirty="0">
              <a:solidFill>
                <a:srgbClr val="121029"/>
              </a:solidFill>
              <a:latin typeface="Franklin Gothic Demi" panose="020B0703020102020204" pitchFamily="34" charset="0"/>
            </a:endParaRPr>
          </a:p>
        </p:txBody>
      </p:sp>
      <p:sp>
        <p:nvSpPr>
          <p:cNvPr id="14" name="Rectangle 13"/>
          <p:cNvSpPr/>
          <p:nvPr/>
        </p:nvSpPr>
        <p:spPr>
          <a:xfrm>
            <a:off x="609600" y="1721923"/>
            <a:ext cx="4714432" cy="430887"/>
          </a:xfrm>
          <a:prstGeom prst="rect">
            <a:avLst/>
          </a:prstGeom>
        </p:spPr>
        <p:txBody>
          <a:bodyPr wrap="none">
            <a:spAutoFit/>
          </a:bodyPr>
          <a:lstStyle/>
          <a:p>
            <a:pPr marL="484126" indent="-471041">
              <a:spcBef>
                <a:spcPts val="103"/>
              </a:spcBef>
              <a:buClr>
                <a:srgbClr val="7A1216"/>
              </a:buClr>
              <a:buSzPct val="130000"/>
              <a:buFont typeface="Arial" panose="020B0604020202020204" pitchFamily="34" charset="0"/>
              <a:buChar char="•"/>
              <a:tabLst>
                <a:tab pos="484126" algn="l"/>
              </a:tabLst>
            </a:pPr>
            <a:r>
              <a:rPr lang="fr-FR" sz="2200" dirty="0">
                <a:latin typeface="Franklin Gothic Demi" panose="020B0703020102020204" pitchFamily="34" charset="0"/>
                <a:cs typeface="Franklin Gothic Book"/>
              </a:rPr>
              <a:t>VA </a:t>
            </a:r>
            <a:r>
              <a:rPr lang="fr-FR" sz="2200" spc="-5" dirty="0" err="1">
                <a:latin typeface="Franklin Gothic Demi" panose="020B0703020102020204" pitchFamily="34" charset="0"/>
                <a:cs typeface="Franklin Gothic Book"/>
              </a:rPr>
              <a:t>Lender’s</a:t>
            </a:r>
            <a:r>
              <a:rPr lang="fr-FR" sz="2200" spc="-5" dirty="0">
                <a:latin typeface="Franklin Gothic Demi" panose="020B0703020102020204" pitchFamily="34" charset="0"/>
                <a:cs typeface="Franklin Gothic Book"/>
              </a:rPr>
              <a:t> </a:t>
            </a:r>
            <a:r>
              <a:rPr lang="fr-FR" sz="2200" spc="-5" dirty="0" err="1">
                <a:latin typeface="Franklin Gothic Demi" panose="020B0703020102020204" pitchFamily="34" charset="0"/>
                <a:cs typeface="Franklin Gothic Book"/>
              </a:rPr>
              <a:t>Handbook</a:t>
            </a:r>
            <a:r>
              <a:rPr lang="fr-FR" sz="2200" spc="-5" dirty="0">
                <a:latin typeface="Franklin Gothic Demi" panose="020B0703020102020204" pitchFamily="34" charset="0"/>
                <a:cs typeface="Franklin Gothic Book"/>
              </a:rPr>
              <a:t> </a:t>
            </a:r>
            <a:r>
              <a:rPr lang="fr-FR" sz="2200" spc="-5" dirty="0" err="1">
                <a:latin typeface="Franklin Gothic Demi" panose="020B0703020102020204" pitchFamily="34" charset="0"/>
                <a:cs typeface="Franklin Gothic Book"/>
              </a:rPr>
              <a:t>Chapter</a:t>
            </a:r>
            <a:r>
              <a:rPr lang="fr-FR" sz="2200" dirty="0">
                <a:latin typeface="Franklin Gothic Demi" panose="020B0703020102020204" pitchFamily="34" charset="0"/>
                <a:cs typeface="Franklin Gothic Book"/>
              </a:rPr>
              <a:t> 8</a:t>
            </a:r>
          </a:p>
        </p:txBody>
      </p:sp>
      <p:sp>
        <p:nvSpPr>
          <p:cNvPr id="16" name="Rectangle 15"/>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85800" y="2209800"/>
            <a:ext cx="2514600" cy="3434972"/>
          </a:xfrm>
          <a:prstGeom prst="rect">
            <a:avLst/>
          </a:prstGeom>
        </p:spPr>
        <p:txBody>
          <a:bodyPr vert="horz" wrap="square" lIns="0" tIns="66732" rIns="0" bIns="0" rtlCol="0">
            <a:spAutoFit/>
          </a:bodyPr>
          <a:lstStyle/>
          <a:p>
            <a:pPr marL="355985" marR="5234" indent="-342900">
              <a:spcBef>
                <a:spcPts val="524"/>
              </a:spcBef>
              <a:buClr>
                <a:srgbClr val="7A1216"/>
              </a:buClr>
              <a:buSzPct val="120000"/>
              <a:buFont typeface="Arial" panose="020B0604020202020204" pitchFamily="34" charset="0"/>
              <a:buChar char="•"/>
            </a:pPr>
            <a:r>
              <a:rPr sz="2200" spc="-5" dirty="0">
                <a:latin typeface="Franklin Gothic Book"/>
                <a:cs typeface="Franklin Gothic Book"/>
              </a:rPr>
              <a:t>Appraisal </a:t>
            </a:r>
            <a:endParaRPr lang="fr-FR" sz="2200" spc="-5" dirty="0">
              <a:latin typeface="Franklin Gothic Book"/>
              <a:cs typeface="Franklin Gothic Book"/>
            </a:endParaRPr>
          </a:p>
          <a:p>
            <a:pPr marL="355985" marR="5234" indent="-342900">
              <a:spcBef>
                <a:spcPts val="524"/>
              </a:spcBef>
              <a:buClr>
                <a:srgbClr val="7A1216"/>
              </a:buClr>
              <a:buSzPct val="120000"/>
              <a:buFont typeface="Arial" panose="020B0604020202020204" pitchFamily="34" charset="0"/>
              <a:buChar char="•"/>
            </a:pPr>
            <a:r>
              <a:rPr sz="2200" spc="-5" dirty="0">
                <a:latin typeface="Franklin Gothic Book"/>
                <a:cs typeface="Franklin Gothic Book"/>
              </a:rPr>
              <a:t>Recording fee  </a:t>
            </a:r>
            <a:endParaRPr lang="fr-FR" sz="2200" spc="-5" dirty="0">
              <a:latin typeface="Franklin Gothic Book"/>
              <a:cs typeface="Franklin Gothic Book"/>
            </a:endParaRPr>
          </a:p>
          <a:p>
            <a:pPr marL="355985" marR="5234" indent="-342900">
              <a:spcBef>
                <a:spcPts val="524"/>
              </a:spcBef>
              <a:buClr>
                <a:srgbClr val="7A1216"/>
              </a:buClr>
              <a:buSzPct val="120000"/>
              <a:buFont typeface="Arial" panose="020B0604020202020204" pitchFamily="34" charset="0"/>
              <a:buChar char="•"/>
            </a:pPr>
            <a:r>
              <a:rPr sz="2200" spc="-5" dirty="0">
                <a:latin typeface="Franklin Gothic Book"/>
                <a:cs typeface="Franklin Gothic Book"/>
              </a:rPr>
              <a:t>Credit report  </a:t>
            </a:r>
            <a:endParaRPr lang="fr-FR" sz="2200" spc="-5" dirty="0">
              <a:latin typeface="Franklin Gothic Book"/>
              <a:cs typeface="Franklin Gothic Book"/>
            </a:endParaRPr>
          </a:p>
          <a:p>
            <a:pPr marL="355985" marR="5234" indent="-342900">
              <a:spcBef>
                <a:spcPts val="524"/>
              </a:spcBef>
              <a:buClr>
                <a:srgbClr val="7A1216"/>
              </a:buClr>
              <a:buSzPct val="120000"/>
              <a:buFont typeface="Arial" panose="020B0604020202020204" pitchFamily="34" charset="0"/>
              <a:buChar char="•"/>
            </a:pPr>
            <a:r>
              <a:rPr sz="2200" spc="-5" dirty="0">
                <a:latin typeface="Franklin Gothic Book"/>
                <a:cs typeface="Franklin Gothic Book"/>
              </a:rPr>
              <a:t>Prepaid items  </a:t>
            </a:r>
            <a:endParaRPr lang="fr-FR" sz="2200" spc="-5" dirty="0">
              <a:latin typeface="Franklin Gothic Book"/>
              <a:cs typeface="Franklin Gothic Book"/>
            </a:endParaRPr>
          </a:p>
          <a:p>
            <a:pPr marL="355985" marR="5234" indent="-342900">
              <a:spcBef>
                <a:spcPts val="524"/>
              </a:spcBef>
              <a:buClr>
                <a:srgbClr val="7A1216"/>
              </a:buClr>
              <a:buSzPct val="120000"/>
              <a:buFont typeface="Arial" panose="020B0604020202020204" pitchFamily="34" charset="0"/>
              <a:buChar char="•"/>
            </a:pPr>
            <a:r>
              <a:rPr sz="2200" spc="-5" dirty="0">
                <a:latin typeface="Franklin Gothic Book"/>
                <a:cs typeface="Franklin Gothic Book"/>
              </a:rPr>
              <a:t>Hazard</a:t>
            </a:r>
            <a:r>
              <a:rPr sz="2200" spc="-46" dirty="0">
                <a:latin typeface="Franklin Gothic Book"/>
                <a:cs typeface="Franklin Gothic Book"/>
              </a:rPr>
              <a:t> </a:t>
            </a:r>
            <a:r>
              <a:rPr sz="2200" spc="-5" dirty="0">
                <a:latin typeface="Franklin Gothic Book"/>
                <a:cs typeface="Franklin Gothic Book"/>
              </a:rPr>
              <a:t>insurance  </a:t>
            </a:r>
            <a:endParaRPr lang="fr-FR" sz="2200" spc="-5" dirty="0">
              <a:latin typeface="Franklin Gothic Book"/>
              <a:cs typeface="Franklin Gothic Book"/>
            </a:endParaRPr>
          </a:p>
          <a:p>
            <a:pPr marL="355985" marR="5234" indent="-342900">
              <a:spcBef>
                <a:spcPts val="524"/>
              </a:spcBef>
              <a:buClr>
                <a:srgbClr val="7A1216"/>
              </a:buClr>
              <a:buSzPct val="120000"/>
              <a:buFont typeface="Arial" panose="020B0604020202020204" pitchFamily="34" charset="0"/>
              <a:buChar char="•"/>
            </a:pPr>
            <a:r>
              <a:rPr sz="2200" spc="-5" dirty="0">
                <a:latin typeface="Franklin Gothic Book"/>
                <a:cs typeface="Franklin Gothic Book"/>
              </a:rPr>
              <a:t>Flood</a:t>
            </a:r>
            <a:r>
              <a:rPr sz="2200" spc="-10" dirty="0">
                <a:latin typeface="Franklin Gothic Book"/>
                <a:cs typeface="Franklin Gothic Book"/>
              </a:rPr>
              <a:t> </a:t>
            </a:r>
            <a:r>
              <a:rPr sz="2200" spc="-5" dirty="0">
                <a:latin typeface="Franklin Gothic Book"/>
                <a:cs typeface="Franklin Gothic Book"/>
              </a:rPr>
              <a:t>cert</a:t>
            </a:r>
            <a:endParaRPr sz="2200" dirty="0">
              <a:latin typeface="Franklin Gothic Book"/>
              <a:cs typeface="Franklin Gothic Book"/>
            </a:endParaRPr>
          </a:p>
          <a:p>
            <a:pPr marL="355985" marR="357206" indent="-342900">
              <a:spcBef>
                <a:spcPts val="31"/>
              </a:spcBef>
              <a:buClr>
                <a:srgbClr val="7A1216"/>
              </a:buClr>
              <a:buSzPct val="120000"/>
              <a:buFont typeface="Arial" panose="020B0604020202020204" pitchFamily="34" charset="0"/>
              <a:buChar char="•"/>
            </a:pPr>
            <a:r>
              <a:rPr sz="2200" spc="-5" dirty="0">
                <a:latin typeface="Franklin Gothic Book"/>
                <a:cs typeface="Franklin Gothic Book"/>
              </a:rPr>
              <a:t>Title</a:t>
            </a:r>
            <a:r>
              <a:rPr sz="2200" spc="-62" dirty="0">
                <a:latin typeface="Franklin Gothic Book"/>
                <a:cs typeface="Franklin Gothic Book"/>
              </a:rPr>
              <a:t> </a:t>
            </a:r>
            <a:r>
              <a:rPr sz="2200" spc="-5" dirty="0">
                <a:latin typeface="Franklin Gothic Book"/>
                <a:cs typeface="Franklin Gothic Book"/>
              </a:rPr>
              <a:t>insurance  </a:t>
            </a:r>
            <a:endParaRPr lang="fr-FR" sz="2200" spc="-5" dirty="0">
              <a:latin typeface="Franklin Gothic Book"/>
              <a:cs typeface="Franklin Gothic Book"/>
            </a:endParaRPr>
          </a:p>
          <a:p>
            <a:pPr marL="355985" marR="357206" indent="-342900">
              <a:spcBef>
                <a:spcPts val="31"/>
              </a:spcBef>
              <a:buClr>
                <a:srgbClr val="7A1216"/>
              </a:buClr>
              <a:buSzPct val="120000"/>
              <a:buFont typeface="Arial" panose="020B0604020202020204" pitchFamily="34" charset="0"/>
              <a:buChar char="•"/>
            </a:pPr>
            <a:r>
              <a:rPr sz="2200" dirty="0">
                <a:latin typeface="Franklin Gothic Book"/>
                <a:cs typeface="Franklin Gothic Book"/>
              </a:rPr>
              <a:t>MERS</a:t>
            </a:r>
          </a:p>
          <a:p>
            <a:pPr marL="355985" indent="-342900">
              <a:buClr>
                <a:srgbClr val="7A1216"/>
              </a:buClr>
              <a:buSzPct val="120000"/>
              <a:buFont typeface="Arial" panose="020B0604020202020204" pitchFamily="34" charset="0"/>
              <a:buChar char="•"/>
            </a:pPr>
            <a:r>
              <a:rPr sz="2200" spc="-5" dirty="0">
                <a:latin typeface="Franklin Gothic Book"/>
                <a:cs typeface="Franklin Gothic Book"/>
              </a:rPr>
              <a:t>Funding</a:t>
            </a:r>
            <a:r>
              <a:rPr sz="2200" spc="-10" dirty="0">
                <a:latin typeface="Franklin Gothic Book"/>
                <a:cs typeface="Franklin Gothic Book"/>
              </a:rPr>
              <a:t> </a:t>
            </a:r>
            <a:r>
              <a:rPr sz="2200" spc="-5" dirty="0">
                <a:latin typeface="Franklin Gothic Book"/>
                <a:cs typeface="Franklin Gothic Book"/>
              </a:rPr>
              <a:t>fee</a:t>
            </a:r>
            <a:endParaRPr sz="2200" dirty="0">
              <a:latin typeface="Franklin Gothic Book"/>
              <a:cs typeface="Franklin Gothic Book"/>
            </a:endParaRPr>
          </a:p>
        </p:txBody>
      </p:sp>
      <p:sp>
        <p:nvSpPr>
          <p:cNvPr id="7" name="object 5"/>
          <p:cNvSpPr/>
          <p:nvPr/>
        </p:nvSpPr>
        <p:spPr>
          <a:xfrm>
            <a:off x="4258686" y="6430237"/>
            <a:ext cx="1845829" cy="890421"/>
          </a:xfrm>
          <a:prstGeom prst="rect">
            <a:avLst/>
          </a:prstGeom>
          <a:blipFill>
            <a:blip r:embed="rId2" cstate="print"/>
            <a:stretch>
              <a:fillRect/>
            </a:stretch>
          </a:blipFill>
        </p:spPr>
        <p:txBody>
          <a:bodyPr wrap="square" lIns="0" tIns="0" rIns="0" bIns="0" rtlCol="0"/>
          <a:lstStyle/>
          <a:p>
            <a:endParaRPr sz="1855"/>
          </a:p>
        </p:txBody>
      </p:sp>
      <p:sp>
        <p:nvSpPr>
          <p:cNvPr id="8" name="Rectangle 7"/>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2"/>
          <p:cNvSpPr txBox="1">
            <a:spLocks/>
          </p:cNvSpPr>
          <p:nvPr/>
        </p:nvSpPr>
        <p:spPr>
          <a:xfrm>
            <a:off x="685800" y="457200"/>
            <a:ext cx="8686800" cy="1121208"/>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en-US" sz="3600" kern="0" spc="-5" dirty="0">
                <a:solidFill>
                  <a:srgbClr val="121029"/>
                </a:solidFill>
                <a:latin typeface="Franklin Gothic Demi" panose="020B0703020102020204" pitchFamily="34" charset="0"/>
              </a:rPr>
              <a:t>What are Itemized Fees &amp; Charges designated by VA?</a:t>
            </a:r>
            <a:endParaRPr lang="fr-FR" sz="3600" kern="0" dirty="0">
              <a:solidFill>
                <a:srgbClr val="121029"/>
              </a:solidFill>
              <a:latin typeface="Franklin Gothic Demi" panose="020B0703020102020204" pitchFamily="34" charset="0"/>
            </a:endParaRPr>
          </a:p>
        </p:txBody>
      </p:sp>
      <p:sp>
        <p:nvSpPr>
          <p:cNvPr id="11" name="Rectangle 10"/>
          <p:cNvSpPr/>
          <p:nvPr/>
        </p:nvSpPr>
        <p:spPr>
          <a:xfrm>
            <a:off x="228600" y="303584"/>
            <a:ext cx="304800" cy="13728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3497" y="4114800"/>
            <a:ext cx="9156777" cy="1262155"/>
          </a:xfrm>
          <a:prstGeom prst="rect">
            <a:avLst/>
          </a:prstGeom>
        </p:spPr>
        <p:txBody>
          <a:bodyPr vert="horz" wrap="square" lIns="0" tIns="30748" rIns="0" bIns="0" rtlCol="0">
            <a:spAutoFit/>
          </a:bodyPr>
          <a:lstStyle/>
          <a:p>
            <a:pPr marL="483472" marR="5234" indent="-470387">
              <a:spcBef>
                <a:spcPts val="241"/>
              </a:spcBef>
              <a:buClr>
                <a:srgbClr val="7A1216"/>
              </a:buClr>
              <a:buFont typeface="Symbol"/>
              <a:buChar char=""/>
              <a:tabLst>
                <a:tab pos="483472" algn="l"/>
                <a:tab pos="484126" algn="l"/>
              </a:tabLst>
            </a:pPr>
            <a:r>
              <a:rPr sz="2000" spc="-5" dirty="0">
                <a:latin typeface="Franklin Gothic"/>
                <a:cs typeface="Franklin Gothic Book"/>
              </a:rPr>
              <a:t>The lender’s flat charge is intended to cover all of the lender’s costs and services which are not reimbursable as  “itemized fees and</a:t>
            </a:r>
            <a:r>
              <a:rPr sz="2000" spc="10" dirty="0">
                <a:latin typeface="Franklin Gothic"/>
                <a:cs typeface="Franklin Gothic Book"/>
              </a:rPr>
              <a:t> </a:t>
            </a:r>
            <a:r>
              <a:rPr sz="2000" spc="-5" dirty="0">
                <a:latin typeface="Franklin Gothic"/>
                <a:cs typeface="Franklin Gothic Book"/>
              </a:rPr>
              <a:t>charges.”</a:t>
            </a:r>
            <a:endParaRPr sz="2000" dirty="0">
              <a:latin typeface="Franklin Gothic"/>
              <a:cs typeface="Franklin Gothic Book"/>
            </a:endParaRPr>
          </a:p>
          <a:p>
            <a:pPr>
              <a:spcBef>
                <a:spcPts val="31"/>
              </a:spcBef>
              <a:buClr>
                <a:srgbClr val="7A1216"/>
              </a:buClr>
              <a:buFont typeface="Symbol"/>
              <a:buChar char=""/>
            </a:pPr>
            <a:endParaRPr sz="2000" dirty="0">
              <a:latin typeface="Franklin Gothic"/>
              <a:cs typeface="Times New Roman"/>
            </a:endParaRPr>
          </a:p>
          <a:p>
            <a:pPr marL="483472" indent="-470387">
              <a:buClr>
                <a:srgbClr val="7A1216"/>
              </a:buClr>
              <a:buFont typeface="Symbol"/>
              <a:buChar char=""/>
              <a:tabLst>
                <a:tab pos="483472" algn="l"/>
                <a:tab pos="484126" algn="l"/>
              </a:tabLst>
            </a:pPr>
            <a:r>
              <a:rPr sz="2000" spc="-5" dirty="0">
                <a:latin typeface="Franklin Gothic"/>
                <a:cs typeface="Franklin Gothic Book"/>
              </a:rPr>
              <a:t>Notice </a:t>
            </a:r>
            <a:r>
              <a:rPr sz="2000" dirty="0">
                <a:latin typeface="Franklin Gothic"/>
                <a:cs typeface="Franklin Gothic Book"/>
              </a:rPr>
              <a:t>they </a:t>
            </a:r>
            <a:r>
              <a:rPr sz="2000" spc="-5" dirty="0">
                <a:latin typeface="Franklin Gothic"/>
                <a:cs typeface="Franklin Gothic Book"/>
              </a:rPr>
              <a:t>call them Lender’s costs </a:t>
            </a:r>
            <a:r>
              <a:rPr sz="2000" dirty="0">
                <a:latin typeface="Franklin Gothic"/>
                <a:cs typeface="Franklin Gothic Book"/>
              </a:rPr>
              <a:t>and</a:t>
            </a:r>
            <a:r>
              <a:rPr sz="2000" spc="-5" dirty="0">
                <a:latin typeface="Franklin Gothic"/>
                <a:cs typeface="Franklin Gothic Book"/>
              </a:rPr>
              <a:t> services…</a:t>
            </a:r>
            <a:endParaRPr sz="2000" dirty="0">
              <a:latin typeface="Franklin Gothic"/>
              <a:cs typeface="Franklin Gothic Book"/>
            </a:endParaRPr>
          </a:p>
        </p:txBody>
      </p:sp>
      <p:sp>
        <p:nvSpPr>
          <p:cNvPr id="4" name="object 4"/>
          <p:cNvSpPr/>
          <p:nvPr/>
        </p:nvSpPr>
        <p:spPr>
          <a:xfrm>
            <a:off x="680484" y="1828800"/>
            <a:ext cx="8712793" cy="1861265"/>
          </a:xfrm>
          <a:prstGeom prst="rect">
            <a:avLst/>
          </a:prstGeom>
          <a:blipFill>
            <a:blip r:embed="rId2" cstate="print"/>
            <a:stretch>
              <a:fillRect/>
            </a:stretch>
          </a:blipFill>
          <a:effectLst>
            <a:outerShdw blurRad="177800" dist="38100" dir="10800000" algn="r" rotWithShape="0">
              <a:prstClr val="black">
                <a:alpha val="40000"/>
              </a:prstClr>
            </a:outerShdw>
          </a:effectLst>
        </p:spPr>
        <p:txBody>
          <a:bodyPr wrap="square" lIns="0" tIns="0" rIns="0" bIns="0" rtlCol="0"/>
          <a:lstStyle/>
          <a:p>
            <a:endParaRPr sz="1855"/>
          </a:p>
        </p:txBody>
      </p:sp>
      <p:sp>
        <p:nvSpPr>
          <p:cNvPr id="8" name="object 5"/>
          <p:cNvSpPr/>
          <p:nvPr/>
        </p:nvSpPr>
        <p:spPr>
          <a:xfrm>
            <a:off x="4258686" y="6430237"/>
            <a:ext cx="1845829" cy="890421"/>
          </a:xfrm>
          <a:prstGeom prst="rect">
            <a:avLst/>
          </a:prstGeom>
          <a:blipFill>
            <a:blip r:embed="rId3" cstate="print"/>
            <a:stretch>
              <a:fillRect/>
            </a:stretch>
          </a:blipFill>
        </p:spPr>
        <p:txBody>
          <a:bodyPr wrap="square" lIns="0" tIns="0" rIns="0" bIns="0" rtlCol="0"/>
          <a:lstStyle/>
          <a:p>
            <a:endParaRPr sz="1855"/>
          </a:p>
        </p:txBody>
      </p:sp>
      <p:sp>
        <p:nvSpPr>
          <p:cNvPr id="9" name="Rectangle 8"/>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bject 2"/>
          <p:cNvSpPr txBox="1">
            <a:spLocks/>
          </p:cNvSpPr>
          <p:nvPr/>
        </p:nvSpPr>
        <p:spPr>
          <a:xfrm>
            <a:off x="685800" y="457200"/>
            <a:ext cx="9525000"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err="1">
                <a:solidFill>
                  <a:srgbClr val="121029"/>
                </a:solidFill>
                <a:latin typeface="Franklin Gothic Demi" panose="020B0703020102020204" pitchFamily="34" charset="0"/>
              </a:rPr>
              <a:t>Lender</a:t>
            </a:r>
            <a:r>
              <a:rPr lang="fr-FR" sz="3600" kern="0" spc="-5" dirty="0">
                <a:solidFill>
                  <a:srgbClr val="121029"/>
                </a:solidFill>
                <a:latin typeface="Franklin Gothic Demi" panose="020B0703020102020204" pitchFamily="34" charset="0"/>
              </a:rPr>
              <a:t> 1% </a:t>
            </a:r>
            <a:r>
              <a:rPr lang="fr-FR" sz="3600" kern="0" spc="-5" dirty="0" err="1">
                <a:solidFill>
                  <a:srgbClr val="121029"/>
                </a:solidFill>
                <a:latin typeface="Franklin Gothic Demi" panose="020B0703020102020204" pitchFamily="34" charset="0"/>
              </a:rPr>
              <a:t>Origination</a:t>
            </a:r>
            <a:r>
              <a:rPr lang="fr-FR" sz="3600" kern="0" spc="-5" dirty="0">
                <a:solidFill>
                  <a:srgbClr val="121029"/>
                </a:solidFill>
                <a:latin typeface="Franklin Gothic Demi" panose="020B0703020102020204" pitchFamily="34" charset="0"/>
              </a:rPr>
              <a:t> </a:t>
            </a:r>
            <a:r>
              <a:rPr lang="fr-FR" sz="3600" kern="0" spc="-5" dirty="0" err="1">
                <a:solidFill>
                  <a:srgbClr val="121029"/>
                </a:solidFill>
                <a:latin typeface="Franklin Gothic Demi" panose="020B0703020102020204" pitchFamily="34" charset="0"/>
              </a:rPr>
              <a:t>fee</a:t>
            </a:r>
            <a:r>
              <a:rPr lang="fr-FR" sz="3600" kern="0" spc="-5" dirty="0">
                <a:solidFill>
                  <a:srgbClr val="121029"/>
                </a:solidFill>
                <a:latin typeface="Franklin Gothic Demi" panose="020B0703020102020204" pitchFamily="34" charset="0"/>
              </a:rPr>
              <a:t> charge</a:t>
            </a:r>
            <a:endParaRPr lang="fr-FR" sz="3600" kern="0" dirty="0">
              <a:solidFill>
                <a:srgbClr val="121029"/>
              </a:solidFill>
              <a:latin typeface="Franklin Gothic Demi" panose="020B0703020102020204" pitchFamily="34" charset="0"/>
            </a:endParaRPr>
          </a:p>
        </p:txBody>
      </p:sp>
      <p:sp>
        <p:nvSpPr>
          <p:cNvPr id="12" name="Rectangle 11"/>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85800" y="1671096"/>
            <a:ext cx="8839200" cy="2010613"/>
          </a:xfrm>
          <a:prstGeom prst="rect">
            <a:avLst/>
          </a:prstGeom>
        </p:spPr>
        <p:txBody>
          <a:bodyPr vert="horz" wrap="square" lIns="0" tIns="15048" rIns="0" bIns="0" rtlCol="0">
            <a:spAutoFit/>
          </a:bodyPr>
          <a:lstStyle/>
          <a:p>
            <a:pPr marL="298835" indent="-285750">
              <a:spcBef>
                <a:spcPts val="118"/>
              </a:spcBef>
              <a:buClr>
                <a:srgbClr val="7A1216"/>
              </a:buClr>
              <a:buSzPct val="150000"/>
              <a:buFont typeface="Arial" panose="020B0604020202020204" pitchFamily="34" charset="0"/>
              <a:buChar char="•"/>
              <a:tabLst>
                <a:tab pos="484126" algn="l"/>
              </a:tabLst>
            </a:pPr>
            <a:r>
              <a:rPr lang="en-US" sz="1600" spc="-36" dirty="0">
                <a:latin typeface="Franklin Gothic"/>
                <a:cs typeface="Franklin Gothic Book"/>
              </a:rPr>
              <a:t>We call these Non </a:t>
            </a:r>
            <a:r>
              <a:rPr lang="en-US" sz="1600" spc="-36" dirty="0" err="1">
                <a:latin typeface="Franklin Gothic"/>
                <a:cs typeface="Franklin Gothic Book"/>
              </a:rPr>
              <a:t>Allowables</a:t>
            </a:r>
            <a:r>
              <a:rPr lang="en-US" sz="1600" spc="-36" dirty="0">
                <a:latin typeface="Franklin Gothic"/>
                <a:cs typeface="Franklin Gothic Book"/>
              </a:rPr>
              <a:t>. Instead, the lender must cover any cost of these items out of its flat fee:</a:t>
            </a:r>
            <a:br>
              <a:rPr lang="en-US" sz="1600" spc="-36" dirty="0">
                <a:latin typeface="Franklin Gothic"/>
                <a:cs typeface="Franklin Gothic Book"/>
              </a:rPr>
            </a:br>
            <a:endParaRPr lang="en-US" sz="1600" spc="-36" dirty="0">
              <a:latin typeface="Franklin Gothic"/>
              <a:cs typeface="Franklin Gothic Book"/>
            </a:endParaRPr>
          </a:p>
          <a:p>
            <a:pPr marL="298835" indent="-285750">
              <a:spcBef>
                <a:spcPts val="118"/>
              </a:spcBef>
              <a:buClr>
                <a:srgbClr val="7A1216"/>
              </a:buClr>
              <a:buSzPct val="150000"/>
              <a:buFont typeface="Arial" panose="020B0604020202020204" pitchFamily="34" charset="0"/>
              <a:buChar char="•"/>
              <a:tabLst>
                <a:tab pos="484126" algn="l"/>
              </a:tabLst>
            </a:pPr>
            <a:r>
              <a:rPr lang="en-US" sz="1600" spc="-36" dirty="0">
                <a:latin typeface="Franklin Gothic"/>
                <a:cs typeface="Franklin Gothic Book"/>
              </a:rPr>
              <a:t>Example: </a:t>
            </a:r>
            <a:r>
              <a:rPr lang="en-US" sz="1600" i="1" spc="-36" dirty="0">
                <a:latin typeface="Franklin Gothic"/>
                <a:cs typeface="Franklin Gothic Book"/>
              </a:rPr>
              <a:t>$300,000 VA loan ; 1% Origination fee= $3,000</a:t>
            </a:r>
            <a:r>
              <a:rPr lang="en-US" sz="1600" spc="-36" dirty="0">
                <a:latin typeface="Franklin Gothic"/>
                <a:cs typeface="Franklin Gothic Book"/>
              </a:rPr>
              <a:t>. If settlement fee $700 then deducted from $3000 origination fee. Can you see a problem with this?</a:t>
            </a:r>
            <a:br>
              <a:rPr lang="en-US" sz="1600" spc="-36" dirty="0">
                <a:latin typeface="Franklin Gothic"/>
                <a:cs typeface="Franklin Gothic Book"/>
              </a:rPr>
            </a:br>
            <a:endParaRPr lang="en-US" sz="1600" spc="-36" dirty="0">
              <a:latin typeface="Franklin Gothic"/>
              <a:cs typeface="Franklin Gothic Book"/>
            </a:endParaRPr>
          </a:p>
          <a:p>
            <a:pPr marL="298835" indent="-285750">
              <a:spcBef>
                <a:spcPts val="118"/>
              </a:spcBef>
              <a:buClr>
                <a:srgbClr val="7A1216"/>
              </a:buClr>
              <a:buSzPct val="150000"/>
              <a:buFont typeface="Arial" panose="020B0604020202020204" pitchFamily="34" charset="0"/>
              <a:buChar char="•"/>
              <a:tabLst>
                <a:tab pos="484126" algn="l"/>
              </a:tabLst>
            </a:pPr>
            <a:r>
              <a:rPr lang="en-US" sz="1600" spc="-36" dirty="0">
                <a:latin typeface="Franklin Gothic"/>
                <a:cs typeface="Franklin Gothic Book"/>
              </a:rPr>
              <a:t>The following list provides examples of items that cannot be charged to the  veteran as “itemized fees and charges.” Instead, the lender must cover any  cost of these items out of its flat fee:</a:t>
            </a:r>
          </a:p>
        </p:txBody>
      </p:sp>
      <p:sp>
        <p:nvSpPr>
          <p:cNvPr id="8" name="object 5"/>
          <p:cNvSpPr/>
          <p:nvPr/>
        </p:nvSpPr>
        <p:spPr>
          <a:xfrm>
            <a:off x="4258686" y="6430237"/>
            <a:ext cx="1845829" cy="890421"/>
          </a:xfrm>
          <a:prstGeom prst="rect">
            <a:avLst/>
          </a:prstGeom>
          <a:blipFill>
            <a:blip r:embed="rId3" cstate="print"/>
            <a:stretch>
              <a:fillRect/>
            </a:stretch>
          </a:blipFill>
        </p:spPr>
        <p:txBody>
          <a:bodyPr wrap="square" lIns="0" tIns="0" rIns="0" bIns="0" rtlCol="0"/>
          <a:lstStyle/>
          <a:p>
            <a:endParaRPr sz="1855"/>
          </a:p>
        </p:txBody>
      </p:sp>
      <p:sp>
        <p:nvSpPr>
          <p:cNvPr id="9" name="Rectangle 8"/>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bject 2"/>
          <p:cNvSpPr txBox="1">
            <a:spLocks/>
          </p:cNvSpPr>
          <p:nvPr/>
        </p:nvSpPr>
        <p:spPr>
          <a:xfrm>
            <a:off x="685800" y="249426"/>
            <a:ext cx="8839200" cy="1121208"/>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en-US" sz="3600" kern="0" spc="-5" dirty="0">
                <a:solidFill>
                  <a:srgbClr val="121029"/>
                </a:solidFill>
                <a:latin typeface="Franklin Gothic Demi" panose="020B0703020102020204" pitchFamily="34" charset="0"/>
              </a:rPr>
              <a:t>Items that cannot be charged to the veteran as “itemized fees and charges</a:t>
            </a:r>
            <a:endParaRPr lang="fr-FR" sz="3600" kern="0" dirty="0">
              <a:solidFill>
                <a:srgbClr val="121029"/>
              </a:solidFill>
              <a:latin typeface="Franklin Gothic Demi" panose="020B0703020102020204" pitchFamily="34" charset="0"/>
            </a:endParaRPr>
          </a:p>
        </p:txBody>
      </p:sp>
      <p:sp>
        <p:nvSpPr>
          <p:cNvPr id="12" name="Rectangle 11"/>
          <p:cNvSpPr/>
          <p:nvPr/>
        </p:nvSpPr>
        <p:spPr>
          <a:xfrm>
            <a:off x="228600" y="95810"/>
            <a:ext cx="304800" cy="13728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0" y="3886200"/>
            <a:ext cx="5181600" cy="3008516"/>
          </a:xfrm>
          <a:prstGeom prst="rect">
            <a:avLst/>
          </a:prstGeom>
        </p:spPr>
        <p:txBody>
          <a:bodyPr wrap="square">
            <a:spAutoFit/>
          </a:bodyPr>
          <a:lstStyle/>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Lender’s appraisals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Lender’s inspections, except in construction loan cases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Loan closing or settlement fees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Document preparation fees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Preparing loan papers or conveyancing fees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Attorney’s services other than for title work</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Photographs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Interest rate lock-in fees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Postage and other mailing charges, stationery, telephone calls, and other overhead</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Amortization schedules, pass books, and membership or entrance fees</a:t>
            </a:r>
          </a:p>
        </p:txBody>
      </p:sp>
      <p:sp>
        <p:nvSpPr>
          <p:cNvPr id="14" name="Rectangle 13"/>
          <p:cNvSpPr/>
          <p:nvPr/>
        </p:nvSpPr>
        <p:spPr>
          <a:xfrm>
            <a:off x="4419600" y="3894329"/>
            <a:ext cx="5638800" cy="2551981"/>
          </a:xfrm>
          <a:prstGeom prst="rect">
            <a:avLst/>
          </a:prstGeom>
        </p:spPr>
        <p:txBody>
          <a:bodyPr wrap="square">
            <a:spAutoFit/>
          </a:bodyPr>
          <a:lstStyle/>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Escrow fees or charges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Notary fees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Commitment fees or marketing fees of any secondary purchaser of the  mortgage and preparation </a:t>
            </a:r>
            <a:br>
              <a:rPr lang="en-US" sz="1400" spc="-36" dirty="0">
                <a:latin typeface="Franklin Gothic Book"/>
                <a:cs typeface="Franklin Gothic Book"/>
              </a:rPr>
            </a:br>
            <a:r>
              <a:rPr lang="en-US" sz="1400" spc="-36" dirty="0">
                <a:latin typeface="Franklin Gothic Book"/>
                <a:cs typeface="Franklin Gothic Book"/>
              </a:rPr>
              <a:t>and recording of assignment of mortgage to such purchaser</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Trustee’s fees or charges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Loan application or processing fees</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Fees for preparation of truth-in-lending disclosure statement</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Fees charged by loan brokers, finders or other third parties whether affiliated  with the lender or not, and</a:t>
            </a:r>
          </a:p>
          <a:p>
            <a:pPr marL="1213235" lvl="2" indent="-285750">
              <a:spcBef>
                <a:spcPts val="118"/>
              </a:spcBef>
              <a:buClr>
                <a:srgbClr val="121029"/>
              </a:buClr>
              <a:buSzPct val="120000"/>
              <a:buFont typeface="Arial" panose="020B0604020202020204" pitchFamily="34" charset="0"/>
              <a:buChar char="•"/>
              <a:tabLst>
                <a:tab pos="484126" algn="l"/>
              </a:tabLst>
            </a:pPr>
            <a:r>
              <a:rPr lang="en-US" sz="1400" spc="-36" dirty="0">
                <a:latin typeface="Franklin Gothic Book"/>
                <a:cs typeface="Franklin Gothic Book"/>
              </a:rPr>
              <a:t>Tax service fees.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752600" y="1200355"/>
            <a:ext cx="6691351" cy="5050393"/>
          </a:xfrm>
          <a:prstGeom prst="rect">
            <a:avLst/>
          </a:prstGeom>
          <a:blipFill>
            <a:blip r:embed="rId2" cstate="print"/>
            <a:stretch>
              <a:fillRect/>
            </a:stretch>
          </a:blipFill>
        </p:spPr>
        <p:txBody>
          <a:bodyPr wrap="square" lIns="0" tIns="0" rIns="0" bIns="0" rtlCol="0"/>
          <a:lstStyle/>
          <a:p>
            <a:endParaRPr sz="1855"/>
          </a:p>
        </p:txBody>
      </p:sp>
      <p:sp>
        <p:nvSpPr>
          <p:cNvPr id="7" name="object 5"/>
          <p:cNvSpPr/>
          <p:nvPr/>
        </p:nvSpPr>
        <p:spPr>
          <a:xfrm>
            <a:off x="4258686" y="6430237"/>
            <a:ext cx="1845829" cy="890421"/>
          </a:xfrm>
          <a:prstGeom prst="rect">
            <a:avLst/>
          </a:prstGeom>
          <a:blipFill>
            <a:blip r:embed="rId3" cstate="print"/>
            <a:stretch>
              <a:fillRect/>
            </a:stretch>
          </a:blipFill>
        </p:spPr>
        <p:txBody>
          <a:bodyPr wrap="square" lIns="0" tIns="0" rIns="0" bIns="0" rtlCol="0"/>
          <a:lstStyle/>
          <a:p>
            <a:endParaRPr sz="1855"/>
          </a:p>
        </p:txBody>
      </p:sp>
      <p:sp>
        <p:nvSpPr>
          <p:cNvPr id="8" name="Rectangle 7"/>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2"/>
          <p:cNvSpPr txBox="1">
            <a:spLocks/>
          </p:cNvSpPr>
          <p:nvPr/>
        </p:nvSpPr>
        <p:spPr>
          <a:xfrm>
            <a:off x="685800" y="457200"/>
            <a:ext cx="9525000"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a:solidFill>
                  <a:srgbClr val="121029"/>
                </a:solidFill>
                <a:latin typeface="Franklin Gothic Demi" panose="020B0703020102020204" pitchFamily="34" charset="0"/>
              </a:rPr>
              <a:t>2014 Clarification by VA</a:t>
            </a:r>
            <a:endParaRPr lang="fr-FR" sz="3600" kern="0" dirty="0">
              <a:solidFill>
                <a:srgbClr val="121029"/>
              </a:solidFill>
              <a:latin typeface="Franklin Gothic Demi" panose="020B0703020102020204" pitchFamily="34" charset="0"/>
            </a:endParaRPr>
          </a:p>
        </p:txBody>
      </p:sp>
      <p:sp>
        <p:nvSpPr>
          <p:cNvPr id="11" name="Rectangle 10"/>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69851" y="1453008"/>
            <a:ext cx="9236149" cy="4222006"/>
          </a:xfrm>
          <a:prstGeom prst="rect">
            <a:avLst/>
          </a:prstGeom>
        </p:spPr>
        <p:txBody>
          <a:bodyPr vert="horz" wrap="square" lIns="0" tIns="123651" rIns="0" bIns="0" rtlCol="0">
            <a:spAutoFit/>
          </a:bodyPr>
          <a:lstStyle/>
          <a:p>
            <a:pPr marL="13085">
              <a:spcBef>
                <a:spcPts val="973"/>
              </a:spcBef>
            </a:pPr>
            <a:r>
              <a:rPr sz="2000" spc="-5" dirty="0">
                <a:latin typeface="Franklin Gothic Demi" panose="020B0703020102020204" pitchFamily="34" charset="0"/>
                <a:cs typeface="Franklin Gothic Book"/>
              </a:rPr>
              <a:t>Let’s Preview Calculation Worksheet</a:t>
            </a:r>
            <a:endParaRPr lang="fr-FR" sz="2000" dirty="0">
              <a:latin typeface="Franklin Gothic Demi" panose="020B0703020102020204" pitchFamily="34" charset="0"/>
              <a:cs typeface="Franklin Gothic Book"/>
            </a:endParaRPr>
          </a:p>
          <a:p>
            <a:pPr marL="13085">
              <a:spcBef>
                <a:spcPts val="973"/>
              </a:spcBef>
            </a:pPr>
            <a:r>
              <a:rPr sz="2000" dirty="0">
                <a:latin typeface="Franklin Gothic Demi" panose="020B0703020102020204" pitchFamily="34" charset="0"/>
                <a:cs typeface="Franklin Gothic Book"/>
              </a:rPr>
              <a:t>IF </a:t>
            </a:r>
            <a:r>
              <a:rPr sz="2000" spc="-5" dirty="0">
                <a:latin typeface="Franklin Gothic Demi" panose="020B0703020102020204" pitchFamily="34" charset="0"/>
                <a:cs typeface="Franklin Gothic Book"/>
              </a:rPr>
              <a:t>YOU charge </a:t>
            </a:r>
            <a:r>
              <a:rPr sz="2000" dirty="0">
                <a:latin typeface="Franklin Gothic Demi" panose="020B0703020102020204" pitchFamily="34" charset="0"/>
                <a:cs typeface="Franklin Gothic Book"/>
              </a:rPr>
              <a:t>an </a:t>
            </a:r>
            <a:r>
              <a:rPr sz="2000" spc="-5" dirty="0">
                <a:latin typeface="Franklin Gothic Demi" panose="020B0703020102020204" pitchFamily="34" charset="0"/>
                <a:cs typeface="Franklin Gothic Book"/>
              </a:rPr>
              <a:t>Origination fee </a:t>
            </a:r>
            <a:r>
              <a:rPr sz="2000" dirty="0">
                <a:latin typeface="Franklin Gothic Demi" panose="020B0703020102020204" pitchFamily="34" charset="0"/>
                <a:cs typeface="Franklin Gothic Book"/>
              </a:rPr>
              <a:t>of 1% </a:t>
            </a:r>
            <a:r>
              <a:rPr sz="2000" spc="-5" dirty="0">
                <a:latin typeface="Franklin Gothic Demi" panose="020B0703020102020204" pitchFamily="34" charset="0"/>
                <a:cs typeface="Franklin Gothic Book"/>
              </a:rPr>
              <a:t>then the Veteran cannot pay any non</a:t>
            </a:r>
            <a:r>
              <a:rPr lang="fr-FR" sz="2000" spc="-5" dirty="0">
                <a:latin typeface="Franklin Gothic Demi" panose="020B0703020102020204" pitchFamily="34" charset="0"/>
                <a:cs typeface="Franklin Gothic Book"/>
              </a:rPr>
              <a:t> </a:t>
            </a:r>
            <a:r>
              <a:rPr sz="2000" spc="-5" dirty="0">
                <a:latin typeface="Franklin Gothic Demi" panose="020B0703020102020204" pitchFamily="34" charset="0"/>
                <a:cs typeface="Franklin Gothic Book"/>
              </a:rPr>
              <a:t>Allowable fees.  </a:t>
            </a:r>
            <a:endParaRPr lang="fr-FR" sz="2000" spc="-5" dirty="0">
              <a:latin typeface="Franklin Gothic Demi" panose="020B0703020102020204" pitchFamily="34" charset="0"/>
              <a:cs typeface="Franklin Gothic Book"/>
            </a:endParaRPr>
          </a:p>
          <a:p>
            <a:pPr marL="13085">
              <a:spcBef>
                <a:spcPts val="973"/>
              </a:spcBef>
            </a:pPr>
            <a:r>
              <a:rPr sz="2000" spc="-5" dirty="0">
                <a:latin typeface="Franklin Gothic Demi" panose="020B0703020102020204" pitchFamily="34" charset="0"/>
                <a:cs typeface="Franklin Gothic Book"/>
              </a:rPr>
              <a:t>Who </a:t>
            </a:r>
            <a:r>
              <a:rPr sz="2000" spc="-5" dirty="0">
                <a:solidFill>
                  <a:schemeClr val="accent2"/>
                </a:solidFill>
                <a:latin typeface="Franklin Gothic Demi" panose="020B0703020102020204" pitchFamily="34" charset="0"/>
                <a:cs typeface="Franklin Gothic Book"/>
              </a:rPr>
              <a:t>can</a:t>
            </a:r>
            <a:r>
              <a:rPr sz="2000" spc="-5" dirty="0">
                <a:latin typeface="Franklin Gothic Demi" panose="020B0703020102020204" pitchFamily="34" charset="0"/>
                <a:cs typeface="Franklin Gothic Book"/>
              </a:rPr>
              <a:t> pay</a:t>
            </a:r>
            <a:r>
              <a:rPr sz="2000" spc="5" dirty="0">
                <a:latin typeface="Franklin Gothic Demi" panose="020B0703020102020204" pitchFamily="34" charset="0"/>
                <a:cs typeface="Franklin Gothic Book"/>
              </a:rPr>
              <a:t> </a:t>
            </a:r>
            <a:r>
              <a:rPr sz="2000" spc="-10" dirty="0">
                <a:latin typeface="Franklin Gothic Demi" panose="020B0703020102020204" pitchFamily="34" charset="0"/>
                <a:cs typeface="Franklin Gothic Book"/>
              </a:rPr>
              <a:t>them?</a:t>
            </a:r>
            <a:endParaRPr sz="2000" dirty="0">
              <a:latin typeface="Franklin Gothic Demi" panose="020B0703020102020204" pitchFamily="34" charset="0"/>
              <a:cs typeface="Franklin Gothic Book"/>
            </a:endParaRPr>
          </a:p>
          <a:p>
            <a:pPr marL="705805" indent="-457200">
              <a:spcBef>
                <a:spcPts val="865"/>
              </a:spcBef>
              <a:buClr>
                <a:srgbClr val="7A1216"/>
              </a:buClr>
              <a:buFont typeface="+mj-lt"/>
              <a:buAutoNum type="arabicPeriod"/>
              <a:tabLst>
                <a:tab pos="484126" algn="l"/>
              </a:tabLst>
            </a:pPr>
            <a:r>
              <a:rPr spc="-5" dirty="0">
                <a:latin typeface="Franklin Gothic Book"/>
                <a:cs typeface="Franklin Gothic Book"/>
              </a:rPr>
              <a:t>3</a:t>
            </a:r>
            <a:r>
              <a:rPr spc="-7" baseline="21739" dirty="0">
                <a:latin typeface="Franklin Gothic Book"/>
                <a:cs typeface="Franklin Gothic Book"/>
              </a:rPr>
              <a:t>rd </a:t>
            </a:r>
            <a:r>
              <a:rPr spc="-5" dirty="0">
                <a:latin typeface="Franklin Gothic Book"/>
                <a:cs typeface="Franklin Gothic Book"/>
              </a:rPr>
              <a:t>party- such </a:t>
            </a:r>
            <a:r>
              <a:rPr dirty="0">
                <a:latin typeface="Franklin Gothic Book"/>
                <a:cs typeface="Franklin Gothic Book"/>
              </a:rPr>
              <a:t>as a </a:t>
            </a:r>
            <a:r>
              <a:rPr spc="-5" dirty="0">
                <a:latin typeface="Franklin Gothic Book"/>
                <a:cs typeface="Franklin Gothic Book"/>
              </a:rPr>
              <a:t>Gift </a:t>
            </a:r>
            <a:r>
              <a:rPr dirty="0">
                <a:latin typeface="Franklin Gothic Book"/>
                <a:cs typeface="Franklin Gothic Book"/>
              </a:rPr>
              <a:t>from </a:t>
            </a:r>
            <a:r>
              <a:rPr spc="-5" dirty="0">
                <a:latin typeface="Franklin Gothic Book"/>
                <a:cs typeface="Franklin Gothic Book"/>
              </a:rPr>
              <a:t>fam</a:t>
            </a:r>
            <a:r>
              <a:rPr lang="en-US" spc="-5" dirty="0">
                <a:latin typeface="Franklin Gothic Book"/>
                <a:cs typeface="Franklin Gothic Book"/>
              </a:rPr>
              <a:t>ily</a:t>
            </a:r>
            <a:r>
              <a:rPr dirty="0">
                <a:latin typeface="Franklin Gothic Book"/>
                <a:cs typeface="Franklin Gothic Book"/>
              </a:rPr>
              <a:t> </a:t>
            </a:r>
          </a:p>
          <a:p>
            <a:pPr marL="705805" indent="-457200">
              <a:spcBef>
                <a:spcPts val="41"/>
              </a:spcBef>
              <a:buClr>
                <a:srgbClr val="7A1216"/>
              </a:buClr>
              <a:buFont typeface="+mj-lt"/>
              <a:buAutoNum type="arabicPeriod"/>
              <a:tabLst>
                <a:tab pos="484126" algn="l"/>
              </a:tabLst>
            </a:pPr>
            <a:r>
              <a:rPr spc="-5" dirty="0">
                <a:latin typeface="Franklin Gothic Book"/>
                <a:cs typeface="Franklin Gothic Book"/>
              </a:rPr>
              <a:t>Lender- out </a:t>
            </a:r>
            <a:r>
              <a:rPr dirty="0">
                <a:latin typeface="Franklin Gothic Book"/>
                <a:cs typeface="Franklin Gothic Book"/>
              </a:rPr>
              <a:t>of </a:t>
            </a:r>
            <a:r>
              <a:rPr spc="-5" dirty="0">
                <a:latin typeface="Franklin Gothic Book"/>
                <a:cs typeface="Franklin Gothic Book"/>
              </a:rPr>
              <a:t>their </a:t>
            </a:r>
            <a:r>
              <a:rPr dirty="0">
                <a:latin typeface="Franklin Gothic Book"/>
                <a:cs typeface="Franklin Gothic Book"/>
              </a:rPr>
              <a:t>1% </a:t>
            </a:r>
            <a:r>
              <a:rPr spc="-5" dirty="0">
                <a:latin typeface="Franklin Gothic Book"/>
                <a:cs typeface="Franklin Gothic Book"/>
              </a:rPr>
              <a:t>origination</a:t>
            </a:r>
            <a:r>
              <a:rPr spc="-15" dirty="0">
                <a:latin typeface="Franklin Gothic Book"/>
                <a:cs typeface="Franklin Gothic Book"/>
              </a:rPr>
              <a:t> </a:t>
            </a:r>
            <a:r>
              <a:rPr spc="-5" dirty="0">
                <a:latin typeface="Franklin Gothic Book"/>
                <a:cs typeface="Franklin Gothic Book"/>
              </a:rPr>
              <a:t>fee</a:t>
            </a:r>
            <a:endParaRPr dirty="0">
              <a:latin typeface="Franklin Gothic Book"/>
              <a:cs typeface="Franklin Gothic Book"/>
            </a:endParaRPr>
          </a:p>
          <a:p>
            <a:pPr marL="705805" indent="-457200">
              <a:spcBef>
                <a:spcPts val="52"/>
              </a:spcBef>
              <a:buClr>
                <a:srgbClr val="7A1216"/>
              </a:buClr>
              <a:buFont typeface="+mj-lt"/>
              <a:buAutoNum type="arabicPeriod"/>
              <a:tabLst>
                <a:tab pos="484126" algn="l"/>
              </a:tabLst>
            </a:pPr>
            <a:r>
              <a:rPr spc="-5" dirty="0">
                <a:latin typeface="Franklin Gothic Book"/>
                <a:cs typeface="Franklin Gothic Book"/>
              </a:rPr>
              <a:t>Seller</a:t>
            </a:r>
            <a:endParaRPr dirty="0">
              <a:latin typeface="Franklin Gothic Book"/>
              <a:cs typeface="Franklin Gothic Book"/>
            </a:endParaRPr>
          </a:p>
          <a:p>
            <a:pPr marL="705805" indent="-457200">
              <a:spcBef>
                <a:spcPts val="41"/>
              </a:spcBef>
              <a:buClr>
                <a:srgbClr val="7A1216"/>
              </a:buClr>
              <a:buFont typeface="+mj-lt"/>
              <a:buAutoNum type="arabicPeriod"/>
              <a:tabLst>
                <a:tab pos="484126" algn="l"/>
              </a:tabLst>
            </a:pPr>
            <a:r>
              <a:rPr spc="-5" dirty="0">
                <a:latin typeface="Franklin Gothic Book"/>
                <a:cs typeface="Franklin Gothic Book"/>
              </a:rPr>
              <a:t>Realtor</a:t>
            </a:r>
            <a:endParaRPr dirty="0">
              <a:latin typeface="Franklin Gothic Book"/>
              <a:cs typeface="Franklin Gothic Book"/>
            </a:endParaRPr>
          </a:p>
          <a:p>
            <a:pPr marL="13085" algn="just">
              <a:spcBef>
                <a:spcPts val="865"/>
              </a:spcBef>
            </a:pPr>
            <a:r>
              <a:rPr sz="2000" spc="-5" dirty="0">
                <a:latin typeface="Franklin Gothic Demi" panose="020B0703020102020204" pitchFamily="34" charset="0"/>
                <a:cs typeface="Franklin Gothic Book"/>
              </a:rPr>
              <a:t>What about lender credit via premium</a:t>
            </a:r>
            <a:r>
              <a:rPr sz="2000" spc="21" dirty="0">
                <a:latin typeface="Franklin Gothic Demi" panose="020B0703020102020204" pitchFamily="34" charset="0"/>
                <a:cs typeface="Franklin Gothic Book"/>
              </a:rPr>
              <a:t> </a:t>
            </a:r>
            <a:r>
              <a:rPr sz="2000" spc="-5" dirty="0">
                <a:latin typeface="Franklin Gothic Demi" panose="020B0703020102020204" pitchFamily="34" charset="0"/>
                <a:cs typeface="Franklin Gothic Book"/>
              </a:rPr>
              <a:t>pricing?</a:t>
            </a:r>
            <a:endParaRPr sz="2000" dirty="0">
              <a:latin typeface="Franklin Gothic Demi" panose="020B0703020102020204" pitchFamily="34" charset="0"/>
              <a:cs typeface="Franklin Gothic Book"/>
            </a:endParaRPr>
          </a:p>
          <a:p>
            <a:pPr marL="13085" marR="5234" algn="just">
              <a:lnSpc>
                <a:spcPct val="102099"/>
              </a:lnSpc>
              <a:spcBef>
                <a:spcPts val="819"/>
              </a:spcBef>
            </a:pPr>
            <a:r>
              <a:rPr dirty="0">
                <a:latin typeface="Franklin Gothic Book"/>
                <a:cs typeface="Franklin Gothic Book"/>
              </a:rPr>
              <a:t>If you </a:t>
            </a:r>
            <a:r>
              <a:rPr spc="-5" dirty="0">
                <a:latin typeface="Franklin Gothic Book"/>
                <a:cs typeface="Franklin Gothic Book"/>
              </a:rPr>
              <a:t>charge </a:t>
            </a:r>
            <a:r>
              <a:rPr dirty="0">
                <a:latin typeface="Franklin Gothic Book"/>
                <a:cs typeface="Franklin Gothic Book"/>
              </a:rPr>
              <a:t>1% </a:t>
            </a:r>
            <a:r>
              <a:rPr spc="-5" dirty="0">
                <a:latin typeface="Franklin Gothic Book"/>
                <a:cs typeface="Franklin Gothic Book"/>
              </a:rPr>
              <a:t>Origination fee </a:t>
            </a:r>
            <a:r>
              <a:rPr dirty="0">
                <a:latin typeface="Franklin Gothic Book"/>
                <a:cs typeface="Franklin Gothic Book"/>
              </a:rPr>
              <a:t>and </a:t>
            </a:r>
            <a:r>
              <a:rPr spc="-5" dirty="0">
                <a:latin typeface="Franklin Gothic Book"/>
                <a:cs typeface="Franklin Gothic Book"/>
              </a:rPr>
              <a:t>then charge the Veteran non allowable fees </a:t>
            </a:r>
            <a:r>
              <a:rPr dirty="0">
                <a:latin typeface="Franklin Gothic Book"/>
                <a:cs typeface="Franklin Gothic Book"/>
              </a:rPr>
              <a:t>and </a:t>
            </a:r>
            <a:r>
              <a:rPr spc="-5" dirty="0">
                <a:latin typeface="Franklin Gothic Book"/>
                <a:cs typeface="Franklin Gothic Book"/>
              </a:rPr>
              <a:t>raise the  rate to get Lender credit to cover those, </a:t>
            </a:r>
            <a:r>
              <a:rPr dirty="0">
                <a:latin typeface="Franklin Gothic Book"/>
                <a:cs typeface="Franklin Gothic Book"/>
              </a:rPr>
              <a:t>VA </a:t>
            </a:r>
            <a:r>
              <a:rPr spc="-5" dirty="0">
                <a:latin typeface="Franklin Gothic Book"/>
                <a:cs typeface="Franklin Gothic Book"/>
              </a:rPr>
              <a:t>considers that prohibited. Why? Because by means  </a:t>
            </a:r>
            <a:r>
              <a:rPr dirty="0">
                <a:latin typeface="Franklin Gothic Book"/>
                <a:cs typeface="Franklin Gothic Book"/>
              </a:rPr>
              <a:t>of </a:t>
            </a:r>
            <a:r>
              <a:rPr spc="-5" dirty="0">
                <a:latin typeface="Franklin Gothic Book"/>
                <a:cs typeface="Franklin Gothic Book"/>
              </a:rPr>
              <a:t>the raised rate, Veteran </a:t>
            </a:r>
            <a:r>
              <a:rPr dirty="0">
                <a:latin typeface="Franklin Gothic Book"/>
                <a:cs typeface="Franklin Gothic Book"/>
              </a:rPr>
              <a:t>is </a:t>
            </a:r>
            <a:r>
              <a:rPr spc="-5" dirty="0">
                <a:latin typeface="Franklin Gothic Book"/>
                <a:cs typeface="Franklin Gothic Book"/>
              </a:rPr>
              <a:t>paying for the cost </a:t>
            </a:r>
            <a:r>
              <a:rPr dirty="0">
                <a:latin typeface="Franklin Gothic Book"/>
                <a:cs typeface="Franklin Gothic Book"/>
              </a:rPr>
              <a:t>of </a:t>
            </a:r>
            <a:r>
              <a:rPr spc="-5" dirty="0">
                <a:latin typeface="Franklin Gothic Book"/>
                <a:cs typeface="Franklin Gothic Book"/>
              </a:rPr>
              <a:t>it. This </a:t>
            </a:r>
            <a:r>
              <a:rPr dirty="0">
                <a:latin typeface="Franklin Gothic Book"/>
                <a:cs typeface="Franklin Gothic Book"/>
              </a:rPr>
              <a:t>is</a:t>
            </a:r>
            <a:r>
              <a:rPr spc="26" dirty="0">
                <a:latin typeface="Franklin Gothic Book"/>
                <a:cs typeface="Franklin Gothic Book"/>
              </a:rPr>
              <a:t> </a:t>
            </a:r>
            <a:r>
              <a:rPr spc="-5" dirty="0">
                <a:latin typeface="Franklin Gothic Book"/>
                <a:cs typeface="Franklin Gothic Book"/>
              </a:rPr>
              <a:t>grey.</a:t>
            </a:r>
            <a:endParaRPr dirty="0">
              <a:latin typeface="Franklin Gothic Book"/>
              <a:cs typeface="Franklin Gothic Book"/>
            </a:endParaRPr>
          </a:p>
        </p:txBody>
      </p:sp>
      <p:sp>
        <p:nvSpPr>
          <p:cNvPr id="7" name="object 5"/>
          <p:cNvSpPr/>
          <p:nvPr/>
        </p:nvSpPr>
        <p:spPr>
          <a:xfrm>
            <a:off x="4258686" y="6430237"/>
            <a:ext cx="1845829" cy="890421"/>
          </a:xfrm>
          <a:prstGeom prst="rect">
            <a:avLst/>
          </a:prstGeom>
          <a:blipFill>
            <a:blip r:embed="rId2" cstate="print"/>
            <a:stretch>
              <a:fillRect/>
            </a:stretch>
          </a:blipFill>
        </p:spPr>
        <p:txBody>
          <a:bodyPr wrap="square" lIns="0" tIns="0" rIns="0" bIns="0" rtlCol="0"/>
          <a:lstStyle/>
          <a:p>
            <a:endParaRPr sz="1855"/>
          </a:p>
        </p:txBody>
      </p:sp>
      <p:sp>
        <p:nvSpPr>
          <p:cNvPr id="8" name="Rectangle 7"/>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bject 2"/>
          <p:cNvSpPr txBox="1">
            <a:spLocks/>
          </p:cNvSpPr>
          <p:nvPr/>
        </p:nvSpPr>
        <p:spPr>
          <a:xfrm>
            <a:off x="685800" y="457200"/>
            <a:ext cx="5947064"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err="1">
                <a:solidFill>
                  <a:srgbClr val="121029"/>
                </a:solidFill>
                <a:latin typeface="Franklin Gothic Demi" panose="020B0703020102020204" pitchFamily="34" charset="0"/>
              </a:rPr>
              <a:t>Summary</a:t>
            </a:r>
            <a:endParaRPr lang="fr-FR" sz="3600" kern="0" dirty="0">
              <a:solidFill>
                <a:srgbClr val="121029"/>
              </a:solidFill>
              <a:latin typeface="Franklin Gothic Demi" panose="020B0703020102020204" pitchFamily="34" charset="0"/>
            </a:endParaRPr>
          </a:p>
        </p:txBody>
      </p:sp>
      <p:sp>
        <p:nvSpPr>
          <p:cNvPr id="14" name="Rectangle 13"/>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4800" y="1758485"/>
            <a:ext cx="9906000" cy="2367159"/>
          </a:xfrm>
          <a:prstGeom prst="rect">
            <a:avLst/>
          </a:prstGeom>
        </p:spPr>
        <p:txBody>
          <a:bodyPr vert="horz" wrap="square" lIns="0" tIns="37946" rIns="0" bIns="0" rtlCol="0">
            <a:spAutoFit/>
          </a:bodyPr>
          <a:lstStyle/>
          <a:p>
            <a:pPr marL="484126" indent="-471041">
              <a:lnSpc>
                <a:spcPct val="150000"/>
              </a:lnSpc>
              <a:spcBef>
                <a:spcPts val="299"/>
              </a:spcBef>
              <a:buClr>
                <a:srgbClr val="7A1216"/>
              </a:buClr>
              <a:buFont typeface="Symbol"/>
              <a:buChar char=""/>
              <a:tabLst>
                <a:tab pos="484126" algn="l"/>
                <a:tab pos="484779" algn="l"/>
              </a:tabLst>
            </a:pPr>
            <a:r>
              <a:rPr sz="2000" spc="-5" dirty="0">
                <a:latin typeface="Franklin Gothic Book"/>
                <a:cs typeface="Franklin Gothic Book"/>
              </a:rPr>
              <a:t>An Unallowable fee is </a:t>
            </a:r>
            <a:r>
              <a:rPr sz="2000" dirty="0">
                <a:latin typeface="Franklin Gothic Book"/>
                <a:cs typeface="Franklin Gothic Book"/>
              </a:rPr>
              <a:t>only </a:t>
            </a:r>
            <a:r>
              <a:rPr sz="2000" spc="-5" dirty="0">
                <a:latin typeface="Franklin Gothic Book"/>
                <a:cs typeface="Franklin Gothic Book"/>
              </a:rPr>
              <a:t>an Unallowable f</a:t>
            </a:r>
            <a:r>
              <a:rPr lang="en-US" sz="2000" spc="-5" dirty="0">
                <a:latin typeface="Franklin Gothic Book"/>
                <a:cs typeface="Franklin Gothic Book"/>
              </a:rPr>
              <a:t>or Veteran to Pay</a:t>
            </a:r>
            <a:r>
              <a:rPr sz="2000" spc="-5" dirty="0">
                <a:latin typeface="Franklin Gothic Book"/>
                <a:cs typeface="Franklin Gothic Book"/>
              </a:rPr>
              <a:t> if </a:t>
            </a:r>
            <a:r>
              <a:rPr sz="2000" dirty="0">
                <a:latin typeface="Franklin Gothic Book"/>
                <a:cs typeface="Franklin Gothic Book"/>
              </a:rPr>
              <a:t>the </a:t>
            </a:r>
            <a:r>
              <a:rPr sz="2000" spc="-5" dirty="0">
                <a:latin typeface="Franklin Gothic Book"/>
                <a:cs typeface="Franklin Gothic Book"/>
              </a:rPr>
              <a:t>1% Origination fee </a:t>
            </a:r>
            <a:r>
              <a:rPr sz="2000" dirty="0">
                <a:latin typeface="Franklin Gothic Book"/>
                <a:cs typeface="Franklin Gothic Book"/>
              </a:rPr>
              <a:t>was</a:t>
            </a:r>
            <a:r>
              <a:rPr sz="2000" spc="67" dirty="0">
                <a:latin typeface="Franklin Gothic Book"/>
                <a:cs typeface="Franklin Gothic Book"/>
              </a:rPr>
              <a:t> </a:t>
            </a:r>
            <a:r>
              <a:rPr sz="2000" spc="-5" dirty="0">
                <a:latin typeface="Franklin Gothic Book"/>
                <a:cs typeface="Franklin Gothic Book"/>
              </a:rPr>
              <a:t>charged.</a:t>
            </a:r>
            <a:endParaRPr sz="2000" dirty="0">
              <a:latin typeface="Franklin Gothic Book"/>
              <a:cs typeface="Franklin Gothic Book"/>
            </a:endParaRPr>
          </a:p>
          <a:p>
            <a:pPr marL="484126" indent="-471041">
              <a:lnSpc>
                <a:spcPct val="150000"/>
              </a:lnSpc>
              <a:spcBef>
                <a:spcPts val="196"/>
              </a:spcBef>
              <a:buClr>
                <a:srgbClr val="7A1216"/>
              </a:buClr>
              <a:buFont typeface="Symbol"/>
              <a:buChar char=""/>
              <a:tabLst>
                <a:tab pos="484126" algn="l"/>
                <a:tab pos="484779" algn="l"/>
              </a:tabLst>
            </a:pPr>
            <a:r>
              <a:rPr sz="2000" spc="-5" dirty="0">
                <a:latin typeface="Franklin Gothic Book"/>
                <a:cs typeface="Franklin Gothic Book"/>
              </a:rPr>
              <a:t>There are Fees </a:t>
            </a:r>
            <a:r>
              <a:rPr sz="2000" dirty="0">
                <a:latin typeface="Franklin Gothic Book"/>
                <a:cs typeface="Franklin Gothic Book"/>
              </a:rPr>
              <a:t>that </a:t>
            </a:r>
            <a:r>
              <a:rPr sz="2000" spc="-5" dirty="0">
                <a:latin typeface="Franklin Gothic Book"/>
                <a:cs typeface="Franklin Gothic Book"/>
              </a:rPr>
              <a:t>can ALWAYS be charged &amp; </a:t>
            </a:r>
            <a:r>
              <a:rPr sz="2000" dirty="0">
                <a:latin typeface="Franklin Gothic Book"/>
                <a:cs typeface="Franklin Gothic Book"/>
              </a:rPr>
              <a:t>paid </a:t>
            </a:r>
            <a:r>
              <a:rPr sz="2000" spc="-5" dirty="0">
                <a:latin typeface="Franklin Gothic Book"/>
                <a:cs typeface="Franklin Gothic Book"/>
              </a:rPr>
              <a:t>by Veteran–</a:t>
            </a:r>
            <a:r>
              <a:rPr sz="2000" spc="82" dirty="0">
                <a:latin typeface="Franklin Gothic Book"/>
                <a:cs typeface="Franklin Gothic Book"/>
              </a:rPr>
              <a:t> </a:t>
            </a:r>
            <a:r>
              <a:rPr sz="2000" spc="-5" dirty="0">
                <a:latin typeface="Franklin Gothic Book"/>
                <a:cs typeface="Franklin Gothic Book"/>
              </a:rPr>
              <a:t>itemized/Reimbursable</a:t>
            </a:r>
            <a:endParaRPr sz="2000" dirty="0">
              <a:latin typeface="Franklin Gothic Book"/>
              <a:cs typeface="Franklin Gothic Book"/>
            </a:endParaRPr>
          </a:p>
          <a:p>
            <a:pPr marL="483472" indent="-470387">
              <a:lnSpc>
                <a:spcPct val="150000"/>
              </a:lnSpc>
              <a:spcBef>
                <a:spcPts val="196"/>
              </a:spcBef>
              <a:buClr>
                <a:srgbClr val="7A1216"/>
              </a:buClr>
              <a:buFont typeface="Symbol"/>
              <a:buChar char=""/>
              <a:tabLst>
                <a:tab pos="483472" algn="l"/>
                <a:tab pos="484126" algn="l"/>
              </a:tabLst>
            </a:pPr>
            <a:r>
              <a:rPr sz="2000" spc="-5" dirty="0">
                <a:latin typeface="Franklin Gothic Book"/>
                <a:cs typeface="Franklin Gothic Book"/>
              </a:rPr>
              <a:t>There are Fees </a:t>
            </a:r>
            <a:r>
              <a:rPr sz="2000" dirty="0">
                <a:latin typeface="Franklin Gothic Book"/>
                <a:cs typeface="Franklin Gothic Book"/>
              </a:rPr>
              <a:t>that </a:t>
            </a:r>
            <a:r>
              <a:rPr sz="2000" spc="-5" dirty="0">
                <a:latin typeface="Franklin Gothic Book"/>
                <a:cs typeface="Franklin Gothic Book"/>
              </a:rPr>
              <a:t>can be charged and paid by Veteran under certain</a:t>
            </a:r>
            <a:r>
              <a:rPr sz="2000" spc="77" dirty="0">
                <a:latin typeface="Franklin Gothic Book"/>
                <a:cs typeface="Franklin Gothic Book"/>
              </a:rPr>
              <a:t> </a:t>
            </a:r>
            <a:r>
              <a:rPr sz="2000" spc="-5" dirty="0">
                <a:latin typeface="Franklin Gothic Book"/>
                <a:cs typeface="Franklin Gothic Book"/>
              </a:rPr>
              <a:t>circumstances.</a:t>
            </a:r>
            <a:endParaRPr sz="2000" dirty="0">
              <a:latin typeface="Franklin Gothic Book"/>
              <a:cs typeface="Franklin Gothic Book"/>
            </a:endParaRPr>
          </a:p>
          <a:p>
            <a:pPr marL="483472" indent="-470387">
              <a:lnSpc>
                <a:spcPct val="150000"/>
              </a:lnSpc>
              <a:spcBef>
                <a:spcPts val="206"/>
              </a:spcBef>
              <a:buClr>
                <a:srgbClr val="7A1216"/>
              </a:buClr>
              <a:buFont typeface="Symbol"/>
              <a:buChar char=""/>
              <a:tabLst>
                <a:tab pos="483472" algn="l"/>
                <a:tab pos="484126" algn="l"/>
              </a:tabLst>
            </a:pPr>
            <a:r>
              <a:rPr sz="2000" spc="-5" dirty="0">
                <a:latin typeface="Franklin Gothic Book"/>
                <a:cs typeface="Franklin Gothic Book"/>
              </a:rPr>
              <a:t>There are Fees </a:t>
            </a:r>
            <a:r>
              <a:rPr sz="2000" dirty="0">
                <a:latin typeface="Franklin Gothic Book"/>
                <a:cs typeface="Franklin Gothic Book"/>
              </a:rPr>
              <a:t>that </a:t>
            </a:r>
            <a:r>
              <a:rPr sz="2000" spc="-5" dirty="0">
                <a:latin typeface="Franklin Gothic Book"/>
                <a:cs typeface="Franklin Gothic Book"/>
              </a:rPr>
              <a:t>can NEVER be charged to </a:t>
            </a:r>
            <a:r>
              <a:rPr sz="2000" dirty="0">
                <a:latin typeface="Franklin Gothic Book"/>
                <a:cs typeface="Franklin Gothic Book"/>
              </a:rPr>
              <a:t>the </a:t>
            </a:r>
            <a:r>
              <a:rPr sz="2000" spc="-5" dirty="0">
                <a:latin typeface="Franklin Gothic Book"/>
                <a:cs typeface="Franklin Gothic Book"/>
              </a:rPr>
              <a:t>Veteran. What are</a:t>
            </a:r>
            <a:r>
              <a:rPr sz="2000" spc="21" dirty="0">
                <a:latin typeface="Franklin Gothic Book"/>
                <a:cs typeface="Franklin Gothic Book"/>
              </a:rPr>
              <a:t> </a:t>
            </a:r>
            <a:r>
              <a:rPr sz="2000" spc="-5" dirty="0">
                <a:latin typeface="Franklin Gothic Book"/>
                <a:cs typeface="Franklin Gothic Book"/>
              </a:rPr>
              <a:t>they?</a:t>
            </a:r>
            <a:endParaRPr sz="2000" dirty="0">
              <a:latin typeface="Franklin Gothic Book"/>
              <a:cs typeface="Franklin Gothic Book"/>
            </a:endParaRPr>
          </a:p>
        </p:txBody>
      </p:sp>
      <p:sp>
        <p:nvSpPr>
          <p:cNvPr id="7" name="object 5"/>
          <p:cNvSpPr/>
          <p:nvPr/>
        </p:nvSpPr>
        <p:spPr>
          <a:xfrm>
            <a:off x="4258686" y="6430237"/>
            <a:ext cx="1845829" cy="890421"/>
          </a:xfrm>
          <a:prstGeom prst="rect">
            <a:avLst/>
          </a:prstGeom>
          <a:blipFill>
            <a:blip r:embed="rId2" cstate="print"/>
            <a:stretch>
              <a:fillRect/>
            </a:stretch>
          </a:blipFill>
        </p:spPr>
        <p:txBody>
          <a:bodyPr wrap="square" lIns="0" tIns="0" rIns="0" bIns="0" rtlCol="0"/>
          <a:lstStyle/>
          <a:p>
            <a:endParaRPr sz="1855"/>
          </a:p>
        </p:txBody>
      </p:sp>
      <p:sp>
        <p:nvSpPr>
          <p:cNvPr id="8" name="Rectangle 7"/>
          <p:cNvSpPr/>
          <p:nvPr/>
        </p:nvSpPr>
        <p:spPr>
          <a:xfrm>
            <a:off x="0" y="7467600"/>
            <a:ext cx="10363200" cy="304800"/>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9"/>
          <p:cNvSpPr/>
          <p:nvPr/>
        </p:nvSpPr>
        <p:spPr>
          <a:xfrm>
            <a:off x="4876800" y="7467600"/>
            <a:ext cx="5486400" cy="304800"/>
          </a:xfrm>
          <a:custGeom>
            <a:avLst/>
            <a:gdLst>
              <a:gd name="connsiteX0" fmla="*/ 0 w 5334000"/>
              <a:gd name="connsiteY0" fmla="*/ 0 h 304800"/>
              <a:gd name="connsiteX1" fmla="*/ 5334000 w 5334000"/>
              <a:gd name="connsiteY1" fmla="*/ 0 h 304800"/>
              <a:gd name="connsiteX2" fmla="*/ 5334000 w 5334000"/>
              <a:gd name="connsiteY2" fmla="*/ 304800 h 304800"/>
              <a:gd name="connsiteX3" fmla="*/ 0 w 5334000"/>
              <a:gd name="connsiteY3" fmla="*/ 304800 h 304800"/>
              <a:gd name="connsiteX4" fmla="*/ 0 w 5334000"/>
              <a:gd name="connsiteY4" fmla="*/ 0 h 304800"/>
              <a:gd name="connsiteX0" fmla="*/ 487680 w 5334000"/>
              <a:gd name="connsiteY0" fmla="*/ 0 h 314960"/>
              <a:gd name="connsiteX1" fmla="*/ 5334000 w 5334000"/>
              <a:gd name="connsiteY1" fmla="*/ 10160 h 314960"/>
              <a:gd name="connsiteX2" fmla="*/ 5334000 w 5334000"/>
              <a:gd name="connsiteY2" fmla="*/ 314960 h 314960"/>
              <a:gd name="connsiteX3" fmla="*/ 0 w 5334000"/>
              <a:gd name="connsiteY3" fmla="*/ 314960 h 314960"/>
              <a:gd name="connsiteX4" fmla="*/ 487680 w 5334000"/>
              <a:gd name="connsiteY4" fmla="*/ 0 h 314960"/>
              <a:gd name="connsiteX0" fmla="*/ 426311 w 5334000"/>
              <a:gd name="connsiteY0" fmla="*/ 8250 h 304800"/>
              <a:gd name="connsiteX1" fmla="*/ 5334000 w 5334000"/>
              <a:gd name="connsiteY1" fmla="*/ 0 h 304800"/>
              <a:gd name="connsiteX2" fmla="*/ 5334000 w 5334000"/>
              <a:gd name="connsiteY2" fmla="*/ 304800 h 304800"/>
              <a:gd name="connsiteX3" fmla="*/ 0 w 5334000"/>
              <a:gd name="connsiteY3" fmla="*/ 304800 h 304800"/>
              <a:gd name="connsiteX4" fmla="*/ 426311 w 5334000"/>
              <a:gd name="connsiteY4" fmla="*/ 8250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74147 w 5334000"/>
              <a:gd name="connsiteY0" fmla="*/ 5181 h 304800"/>
              <a:gd name="connsiteX1" fmla="*/ 5334000 w 5334000"/>
              <a:gd name="connsiteY1" fmla="*/ 0 h 304800"/>
              <a:gd name="connsiteX2" fmla="*/ 5334000 w 5334000"/>
              <a:gd name="connsiteY2" fmla="*/ 304800 h 304800"/>
              <a:gd name="connsiteX3" fmla="*/ 0 w 5334000"/>
              <a:gd name="connsiteY3" fmla="*/ 304800 h 304800"/>
              <a:gd name="connsiteX4" fmla="*/ 374147 w 5334000"/>
              <a:gd name="connsiteY4" fmla="*/ 5181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 name="connsiteX0" fmla="*/ 346531 w 5334000"/>
              <a:gd name="connsiteY0" fmla="*/ 2112 h 304800"/>
              <a:gd name="connsiteX1" fmla="*/ 5334000 w 5334000"/>
              <a:gd name="connsiteY1" fmla="*/ 0 h 304800"/>
              <a:gd name="connsiteX2" fmla="*/ 5334000 w 5334000"/>
              <a:gd name="connsiteY2" fmla="*/ 304800 h 304800"/>
              <a:gd name="connsiteX3" fmla="*/ 0 w 5334000"/>
              <a:gd name="connsiteY3" fmla="*/ 304800 h 304800"/>
              <a:gd name="connsiteX4" fmla="*/ 346531 w 5334000"/>
              <a:gd name="connsiteY4" fmla="*/ 2112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304800">
                <a:moveTo>
                  <a:pt x="346531" y="2112"/>
                </a:moveTo>
                <a:lnTo>
                  <a:pt x="5334000" y="0"/>
                </a:lnTo>
                <a:lnTo>
                  <a:pt x="5334000" y="304800"/>
                </a:lnTo>
                <a:lnTo>
                  <a:pt x="0" y="304800"/>
                </a:lnTo>
                <a:cubicBezTo>
                  <a:pt x="136990" y="183448"/>
                  <a:pt x="49981" y="267682"/>
                  <a:pt x="346531" y="2112"/>
                </a:cubicBezTo>
                <a:close/>
              </a:path>
            </a:pathLst>
          </a:custGeom>
          <a:solidFill>
            <a:srgbClr val="121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bject 2"/>
          <p:cNvSpPr txBox="1">
            <a:spLocks/>
          </p:cNvSpPr>
          <p:nvPr/>
        </p:nvSpPr>
        <p:spPr>
          <a:xfrm>
            <a:off x="685800" y="457200"/>
            <a:ext cx="5947064" cy="567211"/>
          </a:xfrm>
          <a:prstGeom prst="rect">
            <a:avLst/>
          </a:prstGeom>
        </p:spPr>
        <p:txBody>
          <a:bodyPr vert="horz" wrap="square" lIns="0" tIns="13085" rIns="0" bIns="0" rtlCol="0">
            <a:spAutoFit/>
          </a:bodyPr>
          <a:lstStyle>
            <a:lvl1pPr>
              <a:defRPr sz="2061" b="0" i="0">
                <a:solidFill>
                  <a:schemeClr val="tx1"/>
                </a:solidFill>
                <a:latin typeface="Franklin Gothic Book"/>
                <a:ea typeface="+mj-ea"/>
                <a:cs typeface="Franklin Gothic Book"/>
              </a:defRPr>
            </a:lvl1pPr>
          </a:lstStyle>
          <a:p>
            <a:pPr marL="13085">
              <a:spcBef>
                <a:spcPts val="103"/>
              </a:spcBef>
            </a:pPr>
            <a:r>
              <a:rPr lang="fr-FR" sz="3600" kern="0" spc="-5" dirty="0">
                <a:solidFill>
                  <a:srgbClr val="121029"/>
                </a:solidFill>
                <a:latin typeface="Franklin Gothic Demi" panose="020B0703020102020204" pitchFamily="34" charset="0"/>
              </a:rPr>
              <a:t>Play on </a:t>
            </a:r>
            <a:r>
              <a:rPr lang="fr-FR" sz="3600" kern="0" spc="-5" dirty="0" err="1">
                <a:solidFill>
                  <a:srgbClr val="121029"/>
                </a:solidFill>
                <a:latin typeface="Franklin Gothic Demi" panose="020B0703020102020204" pitchFamily="34" charset="0"/>
              </a:rPr>
              <a:t>Words</a:t>
            </a:r>
            <a:endParaRPr lang="fr-FR" sz="3600" kern="0" dirty="0">
              <a:solidFill>
                <a:srgbClr val="121029"/>
              </a:solidFill>
              <a:latin typeface="Franklin Gothic Demi" panose="020B0703020102020204" pitchFamily="34" charset="0"/>
            </a:endParaRPr>
          </a:p>
        </p:txBody>
      </p:sp>
      <p:sp>
        <p:nvSpPr>
          <p:cNvPr id="11" name="Rectangle 10"/>
          <p:cNvSpPr/>
          <p:nvPr/>
        </p:nvSpPr>
        <p:spPr>
          <a:xfrm>
            <a:off x="228600" y="303584"/>
            <a:ext cx="304800" cy="839416"/>
          </a:xfrm>
          <a:prstGeom prst="rect">
            <a:avLst/>
          </a:prstGeom>
          <a:solidFill>
            <a:srgbClr val="7A1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389</TotalTime>
  <Words>1024</Words>
  <Application>Microsoft Office PowerPoint</Application>
  <PresentationFormat>Custom</PresentationFormat>
  <Paragraphs>101</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Franklin Gothic</vt:lpstr>
      <vt:lpstr>Franklin Gothic Book</vt:lpstr>
      <vt:lpstr>Franklin Gothic Demi</vt:lpstr>
      <vt:lpstr>Symbol</vt:lpstr>
      <vt:lpstr>Times New Roman</vt:lpstr>
      <vt:lpstr>Office Theme</vt:lpstr>
      <vt:lpstr>The VA 1% Rule &amp;  How to Deal with it</vt:lpstr>
      <vt:lpstr>Why Is this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 1% Rule &amp;  How to Deal with it</dc:title>
  <dc:creator>Charles Vamadeva</dc:creator>
  <cp:lastModifiedBy>Charles Vamadeva</cp:lastModifiedBy>
  <cp:revision>23</cp:revision>
  <dcterms:created xsi:type="dcterms:W3CDTF">2023-01-23T10:43:38Z</dcterms:created>
  <dcterms:modified xsi:type="dcterms:W3CDTF">2023-01-24T06:51:09Z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2023-01-23T00:00:00Z</vt:filetime>
  </property>
  <property fmtid="{D5CDD505-2E9C-101B-9397-08002B2CF9AE}" pid="3" name="Creator">
    <vt:lpwstr>Acrobat PDFMaker 19 pour Word</vt:lpwstr>
  </property>
  <property fmtid="{D5CDD505-2E9C-101B-9397-08002B2CF9AE}" pid="4" name="LastSaved">
    <vt:filetime>2023-01-23T00:00:00Z</vt:filetime>
  </property>
</Properties>
</file>