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9.xml" ContentType="application/vnd.openxmlformats-officedocument.presentationml.notesSlide+xml"/>
  <Override PartName="/ppt/tags/tag59.xml" ContentType="application/vnd.openxmlformats-officedocument.presentationml.tags+xml"/>
  <Override PartName="/ppt/notesSlides/notesSlide3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1.xml" ContentType="application/vnd.openxmlformats-officedocument.presentationml.notesSlide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3"/>
  </p:notesMasterIdLst>
  <p:sldIdLst>
    <p:sldId id="256" r:id="rId2"/>
    <p:sldId id="258" r:id="rId3"/>
    <p:sldId id="257" r:id="rId4"/>
    <p:sldId id="408" r:id="rId5"/>
    <p:sldId id="409" r:id="rId6"/>
    <p:sldId id="407" r:id="rId7"/>
    <p:sldId id="383" r:id="rId8"/>
    <p:sldId id="265" r:id="rId9"/>
    <p:sldId id="311" r:id="rId10"/>
    <p:sldId id="320" r:id="rId11"/>
    <p:sldId id="385" r:id="rId12"/>
    <p:sldId id="386" r:id="rId13"/>
    <p:sldId id="387" r:id="rId14"/>
    <p:sldId id="402" r:id="rId15"/>
    <p:sldId id="403" r:id="rId16"/>
    <p:sldId id="388" r:id="rId17"/>
    <p:sldId id="389" r:id="rId18"/>
    <p:sldId id="390" r:id="rId19"/>
    <p:sldId id="391" r:id="rId20"/>
    <p:sldId id="259" r:id="rId21"/>
    <p:sldId id="404" r:id="rId22"/>
    <p:sldId id="394" r:id="rId23"/>
    <p:sldId id="393" r:id="rId24"/>
    <p:sldId id="395" r:id="rId25"/>
    <p:sldId id="396" r:id="rId26"/>
    <p:sldId id="397" r:id="rId27"/>
    <p:sldId id="398" r:id="rId28"/>
    <p:sldId id="399" r:id="rId29"/>
    <p:sldId id="380" r:id="rId30"/>
    <p:sldId id="401" r:id="rId31"/>
    <p:sldId id="381" r:id="rId32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528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8" autoAdjust="0"/>
    <p:restoredTop sz="94778" autoAdjust="0"/>
  </p:normalViewPr>
  <p:slideViewPr>
    <p:cSldViewPr snapToGrid="0">
      <p:cViewPr varScale="1">
        <p:scale>
          <a:sx n="59" d="100"/>
          <a:sy n="59" d="100"/>
        </p:scale>
        <p:origin x="14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550D63-459D-48E3-875C-F47C92AE806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716CB0-F5AA-40FD-BEAC-B9F3AB865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6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5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7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72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9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6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9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04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5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65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87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48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96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2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07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46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43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en-US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18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03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64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17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9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58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90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1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3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02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7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9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1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9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3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9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CB0-F5AA-40FD-BEAC-B9F3AB865E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5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AF8F-0643-9FAF-BF71-9E2D2C734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9C181-8362-9A4F-0EC1-40A823BB9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97978-C6F0-DB4A-D407-FE747E4A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3B7D9-7B88-061C-D65A-2371DFA9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02E3D-650F-80B9-FE86-CC06F0CD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0A573-8197-F428-19E6-2E7523B2B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5A71-F50B-6145-171E-FA340F88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D6F0A-B4A6-ADBA-496C-9B490CB3D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54D6D-996B-9436-1EB1-F8081792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C950D-D579-48E3-F9C8-67867F12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26CF9-A482-B288-2389-DE413F4B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7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392EE-7556-447B-4777-025318EC0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F85C9-69DE-C765-8FBC-3A1C825DB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C0C65-820E-043D-908A-AC41E981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2A63C-E06C-8D33-1650-E255D44C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2506-7F8B-160D-7AD7-C5A1F20F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6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F1A4-2B19-36E1-10B8-40085AFE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40659-FB18-670E-F5EB-6A89DE502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F3CB9-7D73-3708-7C31-18630186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8A5C8-7845-97A5-7CA2-FC744D5C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1CC6-5878-57F4-3485-A52A3C09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3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5B1A-FE1B-04D2-44D6-201F2CA7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71BA1-E485-3650-9C71-0005032A0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151B-BC3E-3A9A-1BE7-4815BA5C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01E44-82AB-BC69-8E27-0D7F144E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A0D5-B3CF-5680-B4F4-B05DFDE1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5448E-C34D-F29B-1153-F485C5FD3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46C0-CD24-702C-A083-810E6C68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FEB35-3467-1287-165A-47B5544BC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B3AE4-DDD2-9405-0EBE-F051B4D2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64105-DDDE-7C62-E41B-BF5AAA1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B321D-233E-FD36-90EB-F23126C7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A1B07-A4D1-14FC-E7FA-B868C92D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2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E5BF-5ABC-23FF-A2C0-8FE2FBAC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D8913-5FB2-1338-ADD5-C3DC4D79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45924-C711-E4ED-EE01-CCEF66944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AAA2A-E2F7-A128-21BB-80029638E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A3E6D-F2DD-3636-75B8-E38095A73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16D35-DF3E-8DD7-3C0C-15C9DF47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4EDCC-3C8B-222B-5F5F-B3578C98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89F38-B0E0-D572-87AC-93D81A98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4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9EE-105D-91A5-4726-930289D0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0BE1A-1792-7DC8-8975-77495344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92405-18D0-82E4-CCFB-3769732A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2D348-2E9F-A74A-6364-A7D13DBE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4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DB705-3585-DD6B-1B4E-F9FDA949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C5641-D11E-2491-E897-1FEF1CE5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EC947-D1F8-F78A-3A10-3DAEA7E4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7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1DFB-3004-951B-EA1C-B8C1E756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71F8D-90A2-97F3-8F8A-6310FC5A0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7EE15-41B9-D5D0-5CC7-79F217189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0DC85-BD05-29B7-C161-4288D7DA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F7BC-9C3E-8269-242F-A6E64705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169A1-88D9-BD17-0B1E-2DE68969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4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4DAC-27A4-4DD3-41AE-A362CADE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07271-50D2-5A8E-A57F-4AF66B367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0024A-7ADB-EDE4-7F11-222D642BB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84351-83FD-4B84-D614-F02DC58F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2AB-351A-4D9B-8CB1-D537CC473DD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F2CCA-D9E2-FBF9-F8F1-0A767867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1965E-B580-6F0E-5A10-5B0C715F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60FC-48F7-4C43-9691-D2AA2B585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8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877A4E-D66C-705D-6506-F2C49FCB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F8EC1-A13B-A6C0-1D52-80054D6F5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72695-984D-DECA-C7D5-54E0101C5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562AB-351A-4D9B-8CB1-D537CC473DD1}" type="datetimeFigureOut">
              <a:rPr lang="en-US" smtClean="0"/>
              <a:t>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D84A-9C4D-304E-C76D-E13C16D13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A20C-940D-28BA-DE6F-C36FD526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69589-16B5-828F-F752-AC3A29DA18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"/>
            <a:ext cx="9144000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8DE387-F5F9-EEF0-B4BA-B35D557E9E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2" y="878539"/>
            <a:ext cx="3599848" cy="372855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 Home Loans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40" y="4774013"/>
            <a:ext cx="3599849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Refinance Program Updates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60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4086A3-59B5-53A7-6E70-DBD0C46B2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Loan-To-Value (LTV)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maximum LTV for Cash-Out Refinances may not exceed 100% </a:t>
            </a:r>
            <a:r>
              <a:rPr lang="en-US" sz="3200" b="1" u="sng" dirty="0">
                <a:solidFill>
                  <a:srgbClr val="FF0000"/>
                </a:solidFill>
              </a:rPr>
              <a:t>INCLUDING</a:t>
            </a:r>
            <a:r>
              <a:rPr lang="en-US" sz="3200" dirty="0"/>
              <a:t> the VA Funding Fee.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b="1" i="1" dirty="0">
                <a:solidFill>
                  <a:srgbClr val="345528"/>
                </a:solidFill>
              </a:rPr>
              <a:t>Calculation:</a:t>
            </a:r>
            <a:r>
              <a:rPr lang="en-US" sz="3200" i="1" dirty="0">
                <a:solidFill>
                  <a:srgbClr val="345528"/>
                </a:solidFill>
              </a:rPr>
              <a:t> Divide the total loan amount (including VA funding fee) by the reasonable value on the NOV.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20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7F555-EC44-3745-DC49-02747C03B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 (NTB)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All Cash-Out loans must pass the Net Tangible Benefit (NTB) Test. In addition, the lender must provide a NTB disclosure at time of initial disclosure and again at time of closing.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000" b="1" i="1" dirty="0">
                <a:solidFill>
                  <a:srgbClr val="345528"/>
                </a:solidFill>
              </a:rPr>
              <a:t>NOTE: </a:t>
            </a:r>
            <a:r>
              <a:rPr lang="en-US" sz="3000" i="1" dirty="0">
                <a:solidFill>
                  <a:srgbClr val="345528"/>
                </a:solidFill>
              </a:rPr>
              <a:t>The VA is not creating a new disclosure form. Lenders must create their own disclosure that meets VA Requirements.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24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6A544D-7E87-0471-1B38-DD3AA5F69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 (NTB)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45528"/>
                </a:solidFill>
              </a:rPr>
              <a:t>The Lender must disclose: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The actual Net Tangible Benefit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A comparison of the existing loan and the  new loan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An estimate of the home equity being removed and an explanation of how this may  impact the Veteran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68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E9142-DD6A-2BC6-7F46-62BC4C7D3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 (NTB)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loan must satisfy at least one of the following eight benefits: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[1] </a:t>
            </a:r>
            <a:r>
              <a:rPr lang="en-US" dirty="0"/>
              <a:t>The new loan eliminates monthly mortgage insurance, whether public or private, or monthly guaranty insurance;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[2] </a:t>
            </a:r>
            <a:r>
              <a:rPr lang="en-US" dirty="0"/>
              <a:t>The term of the new loan is shorter than the term of the loan being refinanced;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71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631739-A335-6BC6-4DC9-CDFA2ECD3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 (NTB)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(continued)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[3]</a:t>
            </a:r>
            <a:r>
              <a:rPr lang="en-US" dirty="0">
                <a:solidFill>
                  <a:srgbClr val="345528"/>
                </a:solidFill>
              </a:rPr>
              <a:t> </a:t>
            </a:r>
            <a:r>
              <a:rPr lang="en-US" dirty="0"/>
              <a:t>The interest rate on the new loan is lower than the interest rate on the loan being refinanced;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[4]</a:t>
            </a:r>
            <a:r>
              <a:rPr lang="en-US" dirty="0">
                <a:solidFill>
                  <a:srgbClr val="345528"/>
                </a:solidFill>
              </a:rPr>
              <a:t> </a:t>
            </a:r>
            <a:r>
              <a:rPr lang="en-US" dirty="0"/>
              <a:t>The payment on the new loan is lower than the payment on the loan being refinanced;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[5]</a:t>
            </a:r>
            <a:r>
              <a:rPr lang="en-US" dirty="0">
                <a:solidFill>
                  <a:srgbClr val="345528"/>
                </a:solidFill>
              </a:rPr>
              <a:t> </a:t>
            </a:r>
            <a:r>
              <a:rPr lang="en-US" dirty="0"/>
              <a:t>The new loan results in an increase in the borrower’s monthly residual income;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09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6BDEE-C24B-04D4-D2F6-A9BE8C67E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 (NTB)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(continued)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[6] </a:t>
            </a:r>
            <a:r>
              <a:rPr lang="en-US" dirty="0"/>
              <a:t>The new loan refinances an interim loan to construct, alter, or repair the home;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[7] </a:t>
            </a:r>
            <a:r>
              <a:rPr lang="en-US" dirty="0"/>
              <a:t>The new loan amount is equal to or less than 90 percent of the reasonable value of the home, or;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345528"/>
                </a:solidFill>
              </a:rPr>
              <a:t>[8] </a:t>
            </a:r>
            <a:r>
              <a:rPr lang="en-US" dirty="0"/>
              <a:t>The new loan refinances an adjustable rate loan to a fixed rate loan.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50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1FBF7-B7FC-3F14-7B20-5E2E6CBB6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497"/>
            <a:ext cx="7886700" cy="4757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Lender must provide the Veteran a Loan Comparison that compares key characteristics of the new loan versus the characteristics on the existing loan: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 New loan amount vs. payoff amount</a:t>
            </a:r>
          </a:p>
          <a:p>
            <a:r>
              <a:rPr lang="en-US" dirty="0"/>
              <a:t> New loan type vs. existing loan type</a:t>
            </a:r>
          </a:p>
          <a:p>
            <a:r>
              <a:rPr lang="en-US" dirty="0"/>
              <a:t> New Interest rate vs. existing interest rate</a:t>
            </a:r>
          </a:p>
          <a:p>
            <a:r>
              <a:rPr lang="en-US" dirty="0"/>
              <a:t> New loan term vs. existing loan term</a:t>
            </a:r>
          </a:p>
          <a:p>
            <a:r>
              <a:rPr lang="en-US" dirty="0"/>
              <a:t> Total amount paid over the life the of the loan for the new loan vs. the existing loan</a:t>
            </a:r>
          </a:p>
          <a:p>
            <a:r>
              <a:rPr lang="en-US" dirty="0"/>
              <a:t> New LTV vs. the existing LTV</a:t>
            </a:r>
          </a:p>
          <a:p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683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55773-0D7D-F52D-5264-18D3332B4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Lender must provide the Veteran an estimate of the home equity being removed.  The Lender must also include a statement that explains how the removal of this home equity may impact the veteran.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115" y="4427608"/>
            <a:ext cx="3352801" cy="1787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108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A9B34-471F-6028-F56E-D6C26426B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Loan Seasoning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When paying off an existing VA Guaranteed Home Loan, the existing loan must be seasoned.  A loan is considered seasoned by meeting the later of the following dates: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b="1" dirty="0">
                <a:solidFill>
                  <a:srgbClr val="345528"/>
                </a:solidFill>
              </a:rPr>
              <a:t>210 days after the 1</a:t>
            </a:r>
            <a:r>
              <a:rPr lang="en-US" b="1" baseline="30000" dirty="0">
                <a:solidFill>
                  <a:srgbClr val="345528"/>
                </a:solidFill>
              </a:rPr>
              <a:t>st</a:t>
            </a:r>
            <a:r>
              <a:rPr lang="en-US" b="1" dirty="0">
                <a:solidFill>
                  <a:srgbClr val="345528"/>
                </a:solidFill>
              </a:rPr>
              <a:t> monthly payment is made; </a:t>
            </a:r>
          </a:p>
          <a:p>
            <a:r>
              <a:rPr lang="en-US" b="1" dirty="0">
                <a:solidFill>
                  <a:srgbClr val="345528"/>
                </a:solidFill>
              </a:rPr>
              <a:t>After 6 monthly payments have been made.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320" y="5145827"/>
            <a:ext cx="3553359" cy="130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19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3814A-218A-7821-D5E7-B1A34B705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 Recoupment – Type I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For new TYPE I Cash-Out Refinances paying off an existing VA Guaranteed Home Loan, the Lender must certify that the fee recoupment period does not exceed 36 months.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b="1" i="1" dirty="0">
                <a:solidFill>
                  <a:srgbClr val="345528"/>
                </a:solidFill>
              </a:rPr>
              <a:t>Calculation: </a:t>
            </a:r>
            <a:r>
              <a:rPr lang="en-US" sz="2400" i="1" dirty="0">
                <a:solidFill>
                  <a:srgbClr val="345528"/>
                </a:solidFill>
              </a:rPr>
              <a:t>Take the total of all fees, closing costs, expenses, and incurred costs (excluding typical prepaid items) and divide by the dollar amount the monthly  P&amp;I payment is being reduced by.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36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547187-B9B7-08BF-A5F7-D073C3880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5190"/>
            <a:ext cx="7886700" cy="4411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Overview of VA Refinance Products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Review changes to VA Cash-Out Refinances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Review changes to VA IRRRLs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057" y="3778996"/>
            <a:ext cx="4667791" cy="2534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40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E108D7-FE41-24FD-C03C-D4FBDDAF1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IRRRL Refinances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Policy Changes Announced In:</a:t>
            </a:r>
            <a:br>
              <a:rPr lang="en-US" i="1" dirty="0">
                <a:solidFill>
                  <a:srgbClr val="FF00FF"/>
                </a:solidFill>
              </a:rPr>
            </a:br>
            <a:r>
              <a:rPr lang="en-US" i="1" dirty="0"/>
              <a:t>VA Circular 26-18-13</a:t>
            </a:r>
            <a:br>
              <a:rPr lang="en-US" i="1" dirty="0">
                <a:solidFill>
                  <a:srgbClr val="FF00FF"/>
                </a:solidFill>
              </a:rPr>
            </a:br>
            <a:r>
              <a:rPr lang="en-US" i="1" dirty="0"/>
              <a:t>VA Circular 26-18-1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73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F7624-56E0-F184-BFF0-07CFB820E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 Circular 26-18-13 Implements requirements of The Economic Growth, Regulatory Relief, and Consumer Protection Act for VA IRRRL Refinances.</a:t>
            </a:r>
          </a:p>
          <a:p>
            <a:endParaRPr lang="en-US" dirty="0"/>
          </a:p>
          <a:p>
            <a:r>
              <a:rPr lang="en-US" dirty="0"/>
              <a:t>The changes went into effect for all loan applications taken on or after May 25, 2018.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776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9CAAB-2633-F115-0769-5AAE26470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44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Net Tangible Benefit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Discount Points &amp; LTV Restrictions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Appraisal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Seasoning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Fee Recoupment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Loan Comparison Disclosure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31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C012DC-1A1C-4B50-E6DC-6EB440F59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Tangible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IRRRL Refinance must provide the Veteran one of the following Net Tangible Benefits: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b="1" u="sng" dirty="0">
                <a:solidFill>
                  <a:srgbClr val="345528"/>
                </a:solidFill>
              </a:rPr>
              <a:t>Fixed Rate to Fixed Rate</a:t>
            </a:r>
            <a:r>
              <a:rPr lang="en-US" b="1" dirty="0">
                <a:solidFill>
                  <a:srgbClr val="345528"/>
                </a:solidFill>
              </a:rPr>
              <a:t>: </a:t>
            </a:r>
            <a:r>
              <a:rPr lang="en-US" dirty="0"/>
              <a:t>the interest rate on the new loan must be lower by 0.50% or more</a:t>
            </a:r>
          </a:p>
          <a:p>
            <a:endParaRPr lang="en-US" sz="1800" dirty="0"/>
          </a:p>
          <a:p>
            <a:r>
              <a:rPr lang="en-US" b="1" u="sng" dirty="0">
                <a:solidFill>
                  <a:srgbClr val="345528"/>
                </a:solidFill>
              </a:rPr>
              <a:t>Fixed Rate to Adjustable Rate</a:t>
            </a:r>
            <a:r>
              <a:rPr lang="en-US" b="1" dirty="0">
                <a:solidFill>
                  <a:srgbClr val="345528"/>
                </a:solidFill>
              </a:rPr>
              <a:t>: </a:t>
            </a:r>
            <a:r>
              <a:rPr lang="en-US" dirty="0"/>
              <a:t>the interest rate on the new loan must be lower by 2.00% or more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486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89A4BB-A536-7B5A-AC8B-BBAFA932A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Discount Points &amp; LTV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lower interest rate must not be produced from paying discount points. If discount points are charged they must be paid at closing, and: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If discounts points are less than or equal to 1.00,  the LTV may not exceed 100%</a:t>
            </a:r>
          </a:p>
          <a:p>
            <a:endParaRPr lang="en-US" sz="1200" dirty="0"/>
          </a:p>
          <a:p>
            <a:r>
              <a:rPr lang="en-US" dirty="0"/>
              <a:t>If the discount points are greater than 1.00, the LTV may not exceed 90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00" dirty="0"/>
          </a:p>
          <a:p>
            <a:pPr marL="0" indent="0">
              <a:buNone/>
            </a:pPr>
            <a:r>
              <a:rPr lang="en-US" sz="2200" b="1" i="1" dirty="0">
                <a:solidFill>
                  <a:srgbClr val="345528"/>
                </a:solidFill>
              </a:rPr>
              <a:t>Note: </a:t>
            </a:r>
            <a:r>
              <a:rPr lang="en-US" sz="2200" i="1" dirty="0">
                <a:solidFill>
                  <a:srgbClr val="345528"/>
                </a:solidFill>
              </a:rPr>
              <a:t>Calculate LTV by dividing the base loan amount (excluding the funding fee) by the new appraised value.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678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F933A0-6394-BBDA-0B30-F86513C45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Appraisal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discount points are being charged, an new appraisal report must be obtained and used to determine the LTV.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Lenders are to use their own AMC to obtain the appraisal.  Appraisal orders for IRRRL Refinances </a:t>
            </a:r>
            <a:r>
              <a:rPr lang="en-US" b="1" u="sng" dirty="0">
                <a:solidFill>
                  <a:srgbClr val="345528"/>
                </a:solidFill>
              </a:rPr>
              <a:t>SHOULD NOT</a:t>
            </a:r>
            <a:r>
              <a:rPr lang="en-US" b="1" dirty="0">
                <a:solidFill>
                  <a:srgbClr val="345528"/>
                </a:solidFill>
              </a:rPr>
              <a:t> </a:t>
            </a:r>
            <a:r>
              <a:rPr lang="en-US" dirty="0"/>
              <a:t>be placed through the LGY system.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b="1" i="1" dirty="0">
                <a:solidFill>
                  <a:srgbClr val="345528"/>
                </a:solidFill>
              </a:rPr>
              <a:t>Note:</a:t>
            </a:r>
            <a:r>
              <a:rPr lang="en-US" sz="2400" i="1" dirty="0">
                <a:solidFill>
                  <a:srgbClr val="345528"/>
                </a:solidFill>
              </a:rPr>
              <a:t> Refer to Exhibit A of VA Circular 26-18-13 for a list of acceptable appraisal forms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62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3628E-DA4A-0AE5-94A1-D764E560F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Loan Seasoning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existing VA Guaranteed Home Loan being refinanced must be seasoned. A loan is considered seasoned by meeting the later of the following dates: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b="1" dirty="0">
                <a:solidFill>
                  <a:srgbClr val="345528"/>
                </a:solidFill>
              </a:rPr>
              <a:t>210 days after the 1</a:t>
            </a:r>
            <a:r>
              <a:rPr lang="en-US" b="1" baseline="30000" dirty="0">
                <a:solidFill>
                  <a:srgbClr val="345528"/>
                </a:solidFill>
              </a:rPr>
              <a:t>st</a:t>
            </a:r>
            <a:r>
              <a:rPr lang="en-US" b="1" dirty="0">
                <a:solidFill>
                  <a:srgbClr val="345528"/>
                </a:solidFill>
              </a:rPr>
              <a:t> monthly payment is made;</a:t>
            </a:r>
            <a:endParaRPr lang="en-US" sz="1000" b="1" dirty="0">
              <a:solidFill>
                <a:srgbClr val="345528"/>
              </a:solidFill>
            </a:endParaRPr>
          </a:p>
          <a:p>
            <a:r>
              <a:rPr lang="en-US" b="1" dirty="0">
                <a:solidFill>
                  <a:srgbClr val="345528"/>
                </a:solidFill>
              </a:rPr>
              <a:t>After 6 monthly payments have been made.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852" y="4762650"/>
            <a:ext cx="3553359" cy="130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7426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295DA6-936E-281B-FB42-1561901CC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 Recoupment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Lender must certify that the fee recoupment period does not exceed 36 months.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b="1" i="1" dirty="0">
                <a:solidFill>
                  <a:srgbClr val="345528"/>
                </a:solidFill>
              </a:rPr>
              <a:t>Calculation: </a:t>
            </a:r>
            <a:r>
              <a:rPr lang="en-US" i="1" dirty="0">
                <a:solidFill>
                  <a:srgbClr val="345528"/>
                </a:solidFill>
              </a:rPr>
              <a:t>Take the total of all fees, closing costs, expenses, and incurred costs (excluding typical prepaid items) and divide by the dollar amount the monthly  P&amp;I payment is being reduced by.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758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93D0A1-C2D5-5C39-F20E-692F33A7C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Loan Comparison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VA has clarified that Lender’s must now provide the Veteran a Refinance Loan Comparison and Lender Certification disclosure at time of initial disclosure and again at time of closing.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b="1" i="1" dirty="0"/>
              <a:t>Note: </a:t>
            </a:r>
            <a:r>
              <a:rPr lang="en-US" sz="2400" i="1" dirty="0"/>
              <a:t>Refer to Exhibit A of VA Circular 26-18-1, Change 1 for VA FAQs regarding the specifics of the disclosure and timing requirements.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018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E3FC2D-602E-7F23-70B5-E774486E3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Comments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Additional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20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86915-A67F-13AA-4C70-C625A0E6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 Refinance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Overview &amp; 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86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CA5C1-4F41-AA31-76E7-680BFA0A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VA Circular 26-17-12</a:t>
            </a:r>
            <a:r>
              <a:rPr lang="en-US" sz="3200" dirty="0">
                <a:solidFill>
                  <a:srgbClr val="345528"/>
                </a:solidFill>
              </a:rPr>
              <a:t>: </a:t>
            </a:r>
            <a:r>
              <a:rPr lang="en-US" sz="3200" dirty="0"/>
              <a:t>Instructions for completing the IRRRL Worksheet {VA Form 26-8923}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VA Circular 26-17-11</a:t>
            </a:r>
            <a:r>
              <a:rPr lang="en-US" sz="3200" b="1" dirty="0">
                <a:solidFill>
                  <a:srgbClr val="345528"/>
                </a:solidFill>
              </a:rPr>
              <a:t>: </a:t>
            </a:r>
            <a:r>
              <a:rPr lang="en-US" sz="3200" dirty="0"/>
              <a:t>Instructions regarding how to document fees on the Loan Estimate and Closing Disclosure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274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4736F-7DBF-A39D-5CBB-DC0C70A6A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VA Home Loans General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https://www.benefits.va.gov/homeloans/index.asp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VA Lenders Page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https://www.benefits.va.gov/homeloans/lenders.asp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92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25924-E39E-E028-C29C-80E1E1665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 Refinance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5190"/>
            <a:ext cx="7886700" cy="4411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Chapter 6, of the VA Lender Handbook provides guidance for two types of Refinance products: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200" dirty="0">
                <a:solidFill>
                  <a:srgbClr val="345528"/>
                </a:solidFill>
              </a:rPr>
              <a:t> </a:t>
            </a:r>
            <a:r>
              <a:rPr lang="en-US" sz="3200" b="1" dirty="0">
                <a:solidFill>
                  <a:srgbClr val="345528"/>
                </a:solidFill>
              </a:rPr>
              <a:t>Cash-Out Refinancing Loans</a:t>
            </a:r>
          </a:p>
          <a:p>
            <a:r>
              <a:rPr lang="en-US" sz="3200" dirty="0"/>
              <a:t> </a:t>
            </a:r>
            <a:r>
              <a:rPr lang="en-US" sz="3200" b="1" dirty="0">
                <a:solidFill>
                  <a:srgbClr val="345528"/>
                </a:solidFill>
              </a:rPr>
              <a:t>Interest Rate Reduction Refinancing Loans (IRRRL)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98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7083B-7BE8-A2CB-631B-C0606E2A4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 Refinance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5190"/>
            <a:ext cx="7886700" cy="4411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May 2018, </a:t>
            </a:r>
            <a:r>
              <a:rPr lang="en-US" sz="3200" b="1" i="1" dirty="0">
                <a:solidFill>
                  <a:srgbClr val="345528"/>
                </a:solidFill>
              </a:rPr>
              <a:t>The Economic Growth, Regulatory Relief, and Consumer Protection Act</a:t>
            </a:r>
            <a:r>
              <a:rPr lang="en-US" sz="3200" b="1" dirty="0"/>
              <a:t> </a:t>
            </a:r>
            <a:r>
              <a:rPr lang="en-US" sz="3200" dirty="0"/>
              <a:t>was signed into federal law.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law includes </a:t>
            </a:r>
            <a:r>
              <a:rPr lang="en-US" sz="3200" b="1" i="1" dirty="0">
                <a:solidFill>
                  <a:srgbClr val="345528"/>
                </a:solidFill>
              </a:rPr>
              <a:t>The Protecting Veterans From Predatory Lending Act of 2018</a:t>
            </a:r>
            <a:r>
              <a:rPr lang="en-US" sz="3200" dirty="0"/>
              <a:t>, designed to protect Veterans from “loan churning” or “serial refinancing”.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48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50B4C3-4F32-70CF-DB1B-CD4D252C2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 Cash-Out Refinances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Policy Changes Announced In: </a:t>
            </a:r>
            <a:br>
              <a:rPr lang="en-US" i="1" dirty="0">
                <a:solidFill>
                  <a:srgbClr val="FF00FF"/>
                </a:solidFill>
              </a:rPr>
            </a:br>
            <a:r>
              <a:rPr lang="en-US" i="1" dirty="0"/>
              <a:t>VA Circular 26-18-30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7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AAA4C1-2B03-2228-8437-E8C9FAC92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VA Circular 26-18-30 Implements requirements of </a:t>
            </a:r>
            <a:r>
              <a:rPr lang="en-US" sz="3200" b="1" i="1" dirty="0">
                <a:solidFill>
                  <a:srgbClr val="345528"/>
                </a:solidFill>
              </a:rPr>
              <a:t>The Economic Growth, Regulatory Relief, and Consumer Protection Act</a:t>
            </a:r>
            <a:r>
              <a:rPr lang="en-US" sz="3200" i="1" dirty="0"/>
              <a:t> </a:t>
            </a:r>
            <a:r>
              <a:rPr lang="en-US" sz="3200" dirty="0"/>
              <a:t>for VA Cash-Out Refinance Loans.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The changes are effective to all loan applications taken on or after </a:t>
            </a:r>
            <a:r>
              <a:rPr lang="en-US" sz="3200" b="1" u="sng" dirty="0">
                <a:solidFill>
                  <a:srgbClr val="345528"/>
                </a:solidFill>
              </a:rPr>
              <a:t>February 15, 2019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64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27EDD-CDE3-A1D7-D7CF-C03C1174D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44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New Cash-Out Refinance Categories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Changes to LTV Calculations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Net Tangible Benefit and Disclosure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  Seasoning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  Recoupment Period Requirements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66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F4D7C-3682-7E78-4DE5-711D6E1AB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Cash-Out Refinance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Type I Cash-Out Refinance</a:t>
            </a:r>
            <a:r>
              <a:rPr lang="en-US" sz="3200" dirty="0">
                <a:solidFill>
                  <a:srgbClr val="345528"/>
                </a:solidFill>
              </a:rPr>
              <a:t>: </a:t>
            </a:r>
            <a:r>
              <a:rPr lang="en-US" sz="3200" dirty="0"/>
              <a:t>The loan amount (including the VA funding fee) </a:t>
            </a:r>
            <a:r>
              <a:rPr lang="en-US" sz="3200" u="sng" dirty="0">
                <a:solidFill>
                  <a:srgbClr val="FF0000"/>
                </a:solidFill>
              </a:rPr>
              <a:t>DOES NOT EXCEED</a:t>
            </a:r>
            <a:r>
              <a:rPr lang="en-US" sz="3200" dirty="0"/>
              <a:t> the payoff amount of the loan being refinanced.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b="1" u="sng" dirty="0">
                <a:solidFill>
                  <a:srgbClr val="345528"/>
                </a:solidFill>
              </a:rPr>
              <a:t>Type II Cash-Out Refinance</a:t>
            </a:r>
            <a:r>
              <a:rPr lang="en-US" sz="3200" dirty="0">
                <a:solidFill>
                  <a:srgbClr val="345528"/>
                </a:solidFill>
              </a:rPr>
              <a:t>: </a:t>
            </a:r>
            <a:r>
              <a:rPr lang="en-US" sz="3200" dirty="0"/>
              <a:t>The loan amount (including the VA funding fee) </a:t>
            </a:r>
            <a:r>
              <a:rPr lang="en-US" sz="3200" u="sng" dirty="0">
                <a:solidFill>
                  <a:srgbClr val="FF0000"/>
                </a:solidFill>
              </a:rPr>
              <a:t>DOES EXCEED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the payoff amount of the loan being refinanced.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846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ICULATE_SLIDE_COUNT" val="33"/>
  <p:tag name="ARTICULATE_REFERENCE_ID" val="ea8d3933-2d61-4820-aed7-d8d2adf4236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492090-\\redcafs\conf$\angela perez\2019 webinars\va home loans - refinance  updates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9"/>
  <p:tag name="ARTICULATE_AUDIO_RECORDED" val="1"/>
  <p:tag name="ELAPSEDTIME" val="60.9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7"/>
  <p:tag name="ARTICULATE_AUDIO_RECORDED" val="1"/>
  <p:tag name="ELAPSEDTIME" val="17.4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ARTICULATE_AUDIO_RECORDED" val="1"/>
  <p:tag name="ELAPSEDTIME" val="21.2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31.2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64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56"/>
  <p:tag name="ARTICULATE_AUDIO_RECORDED" val="1"/>
  <p:tag name="ELAPSEDTIME" val="13.7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0"/>
  <p:tag name="ARTICULATE_AUDIO_RECORDED" val="1"/>
  <p:tag name="ELAPSEDTIME" val="33.4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ARTICULATE_AUDIO_RECORDED" val="1"/>
  <p:tag name="ELAPSEDTIME" val="39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ARTICULATE_AUDIO_RECORDED" val="1"/>
  <p:tag name="ELAPSEDTIME" val="24.6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7"/>
  <p:tag name="ARTICULATE_AUDIO_RECORDED" val="1"/>
  <p:tag name="ELAPSEDTIME" val="46.9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2"/>
  <p:tag name="ARTICULATE_AUDIO_RECORDED" val="1"/>
  <p:tag name="ELAPSEDTIME" val="44.3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3"/>
  <p:tag name="ARTICULATE_AUDIO_RECORDED" val="1"/>
  <p:tag name="ELAPSEDTIME" val="69.2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8"/>
  <p:tag name="ARTICULATE_AUDIO_RECORDED" val="1"/>
  <p:tag name="ELAPSEDTIME" val="31.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9"/>
  <p:tag name="ARTICULATE_AUDIO_RECORDED" val="1"/>
  <p:tag name="ELAPSEDTIME" val="32.6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0"/>
  <p:tag name="ARTICULATE_AUDIO_RECORDED" val="1"/>
  <p:tag name="ELAPSEDTIME" val="61.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1"/>
  <p:tag name="ARTICULATE_AUDIO_RECORDED" val="1"/>
  <p:tag name="ELAPSEDTIME" val="53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24.5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13.6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4"/>
  <p:tag name="ARTICULATE_AUDIO_RECORDED" val="1"/>
  <p:tag name="ELAPSEDTIME" val="21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4"/>
  <p:tag name="ARTICULATE_AUDIO_RECORDED" val="1"/>
  <p:tag name="ELAPSEDTIME" val="37.5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3"/>
  <p:tag name="ARTICULATE_AUDIO_RECORDED" val="1"/>
  <p:tag name="ELAPSEDTIME" val="29.4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5"/>
  <p:tag name="ARTICULATE_AUDIO_RECORDED" val="1"/>
  <p:tag name="ELAPSEDTIME" val="45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6"/>
  <p:tag name="ARTICULATE_AUDIO_RECORDED" val="1"/>
  <p:tag name="ELAPSEDTIME" val="46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7"/>
  <p:tag name="ARTICULATE_AUDIO_RECORDED" val="1"/>
  <p:tag name="ELAPSEDTIME" val="47.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8"/>
  <p:tag name="ARTICULATE_AUDIO_RECORDED" val="1"/>
  <p:tag name="ELAPSEDTIME" val="46.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9"/>
  <p:tag name="ARTICULATE_AUDIO_RECORDED" val="1"/>
  <p:tag name="ELAPSEDTIME" val="46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0"/>
  <p:tag name="ARTICULATE_AUDIO_RECORDED" val="1"/>
  <p:tag name="ELAPSEDTIME" val="15.3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1"/>
  <p:tag name="ARTICULATE_AUDIO_RECORDED" val="1"/>
  <p:tag name="ELAPSEDTIME" val="66.1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ELAPSEDTIME" val="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1"/>
  <p:tag name="ARTICULATE_AUDIO_RECORDED" val="1"/>
  <p:tag name="ELAPSEDTIME" val="35.8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8"/>
  <p:tag name="ARTICULATE_AUDIO_RECORDED" val="1"/>
  <p:tag name="ELAPSEDTIME" val="41.6"/>
  <p:tag name="ANNOTATION_COUNT" val="0"/>
  <p:tag name="ARTICULATE_NAV_LEVEL" val="1"/>
  <p:tag name="ARTICULATE_SLIDE_PRESENTER_GUID" val="849337b8-7e87-4d0f-89b5-f410304709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3204</TotalTime>
  <Words>1423</Words>
  <Application>Microsoft Office PowerPoint</Application>
  <PresentationFormat>On-screen Show (4:3)</PresentationFormat>
  <Paragraphs>176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VA Home Loans</vt:lpstr>
      <vt:lpstr>Agenda</vt:lpstr>
      <vt:lpstr>VA Refinance Products</vt:lpstr>
      <vt:lpstr>VA Refinance Products</vt:lpstr>
      <vt:lpstr>VA Refinance Products</vt:lpstr>
      <vt:lpstr>VA Cash-Out Refinances</vt:lpstr>
      <vt:lpstr>Overview</vt:lpstr>
      <vt:lpstr>Overview</vt:lpstr>
      <vt:lpstr>New Cash-Out Refinance Categories</vt:lpstr>
      <vt:lpstr>Loan-To-Value (LTV) Calculations</vt:lpstr>
      <vt:lpstr>Net Tangible Benefit (NTB)</vt:lpstr>
      <vt:lpstr>Net Tangible Benefit (NTB)</vt:lpstr>
      <vt:lpstr>Net Tangible Benefit (NTB)</vt:lpstr>
      <vt:lpstr>Net Tangible Benefit (NTB)</vt:lpstr>
      <vt:lpstr>Net Tangible Benefit (NTB)</vt:lpstr>
      <vt:lpstr>Net Tangible Benefit</vt:lpstr>
      <vt:lpstr>Net Tangible Benefit</vt:lpstr>
      <vt:lpstr>Loan Seasoning</vt:lpstr>
      <vt:lpstr>Fee Recoupment – Type I Only</vt:lpstr>
      <vt:lpstr>VA IRRRL Refinances</vt:lpstr>
      <vt:lpstr>Overview</vt:lpstr>
      <vt:lpstr>Overview</vt:lpstr>
      <vt:lpstr>Net Tangible Benefit</vt:lpstr>
      <vt:lpstr>Discount Points &amp; LTV </vt:lpstr>
      <vt:lpstr>Appraisal Requirements</vt:lpstr>
      <vt:lpstr>Loan Seasoning</vt:lpstr>
      <vt:lpstr>Fee Recoupment</vt:lpstr>
      <vt:lpstr>Loan Comparison Disclosure</vt:lpstr>
      <vt:lpstr>Closing Comments</vt:lpstr>
      <vt:lpstr>Additional Reference</vt:lpstr>
      <vt:lpstr>Additional References</vt:lpstr>
    </vt:vector>
  </TitlesOfParts>
  <Company>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Martell, Laura</dc:creator>
  <cp:lastModifiedBy>Charles Vamadeva</cp:lastModifiedBy>
  <cp:revision>245</cp:revision>
  <cp:lastPrinted>2018-05-23T22:24:52Z</cp:lastPrinted>
  <dcterms:created xsi:type="dcterms:W3CDTF">2017-09-19T23:55:42Z</dcterms:created>
  <dcterms:modified xsi:type="dcterms:W3CDTF">2023-01-14T22:19:53Z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0A25D3B7-F052-46D9-A73D-637FC2A75ABB</vt:lpwstr>
  </property>
  <property fmtid="{D5CDD505-2E9C-101B-9397-08002B2CF9AE}" pid="3" name="ArticulatePath">
    <vt:lpwstr>VA Home Loans - Refinance  Updates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\\redcafs\conf$\Angela Perez\2019 Webinars\VA Home Loans - Refinance  Updates.ppta</vt:lpwstr>
  </property>
</Properties>
</file>