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9" r:id="rId1"/>
  </p:sldMasterIdLst>
  <p:notesMasterIdLst>
    <p:notesMasterId r:id="rId11"/>
  </p:notesMasterIdLst>
  <p:handoutMasterIdLst>
    <p:handoutMasterId r:id="rId12"/>
  </p:handoutMasterIdLst>
  <p:sldIdLst>
    <p:sldId id="258" r:id="rId2"/>
    <p:sldId id="294" r:id="rId3"/>
    <p:sldId id="290" r:id="rId4"/>
    <p:sldId id="289" r:id="rId5"/>
    <p:sldId id="292" r:id="rId6"/>
    <p:sldId id="268" r:id="rId7"/>
    <p:sldId id="293" r:id="rId8"/>
    <p:sldId id="291" r:id="rId9"/>
    <p:sldId id="295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Titillium Web" panose="00000500000000000000" pitchFamily="2" charset="0"/>
      <p:regular r:id="rId25"/>
      <p:bold r:id="rId26"/>
      <p:italic r:id="rId27"/>
      <p:boldItalic r:id="rId28"/>
    </p:embeddedFont>
    <p:embeddedFont>
      <p:font typeface="United Sans Cd Bk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B65D3B7-B6FD-4D1F-8495-DDAB9CAC768D}">
          <p14:sldIdLst/>
        </p14:section>
        <p14:section name="Veteran Mortgage Advisor" id="{5C8DD403-ED5B-4888-8EE1-780A8F2EBA2B}">
          <p14:sldIdLst>
            <p14:sldId id="258"/>
            <p14:sldId id="294"/>
            <p14:sldId id="290"/>
            <p14:sldId id="289"/>
            <p14:sldId id="292"/>
            <p14:sldId id="268"/>
            <p14:sldId id="293"/>
            <p14:sldId id="291"/>
            <p14:sldId id="295"/>
          </p14:sldIdLst>
        </p14:section>
        <p14:section name="Outro" id="{28AC100F-6C35-4946-A26B-CF1B9A02BBBC}">
          <p14:sldIdLst/>
        </p14:section>
        <p14:section name="Appendix" id="{17A6F479-E455-4126-8DBA-EBE4AFBBA4B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C2C"/>
    <a:srgbClr val="68778A"/>
    <a:srgbClr val="128E9A"/>
    <a:srgbClr val="5BBFE3"/>
    <a:srgbClr val="434D59"/>
    <a:srgbClr val="38404A"/>
    <a:srgbClr val="1E3858"/>
    <a:srgbClr val="609FBB"/>
    <a:srgbClr val="27435B"/>
    <a:srgbClr val="E96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CEA7C-FE60-4D2C-BEC2-B2DC4F1EA057}" v="1" dt="2022-10-09T02:17:56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5799" autoAdjust="0"/>
  </p:normalViewPr>
  <p:slideViewPr>
    <p:cSldViewPr>
      <p:cViewPr varScale="1">
        <p:scale>
          <a:sx n="84" d="100"/>
          <a:sy n="84" d="100"/>
        </p:scale>
        <p:origin x="96" y="234"/>
      </p:cViewPr>
      <p:guideLst/>
    </p:cSldViewPr>
  </p:slideViewPr>
  <p:outlineViewPr>
    <p:cViewPr>
      <p:scale>
        <a:sx n="33" d="100"/>
        <a:sy n="33" d="100"/>
      </p:scale>
      <p:origin x="0" y="-53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226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ADB5A-6464-4627-9835-67DE661AC193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A6DACEA-25F0-4A97-960C-31B79E2053D8}">
      <dgm:prSet/>
      <dgm:spPr/>
      <dgm:t>
        <a:bodyPr/>
        <a:lstStyle/>
        <a:p>
          <a:r>
            <a:rPr lang="en-US" b="0" i="0"/>
            <a:t>Apply for your VA COE online via the Department of Veterans Affairs e-Benefits portal.</a:t>
          </a:r>
          <a:endParaRPr lang="en-US"/>
        </a:p>
      </dgm:t>
    </dgm:pt>
    <dgm:pt modelId="{BF49C786-F31C-43C6-B07B-15CCADDEE320}" type="parTrans" cxnId="{AA5135A3-8461-4E27-AACB-FEB333C2DF4C}">
      <dgm:prSet/>
      <dgm:spPr/>
      <dgm:t>
        <a:bodyPr/>
        <a:lstStyle/>
        <a:p>
          <a:endParaRPr lang="en-US"/>
        </a:p>
      </dgm:t>
    </dgm:pt>
    <dgm:pt modelId="{1DABEFE1-3F98-4A38-897A-C4CC1C48D133}" type="sibTrans" cxnId="{AA5135A3-8461-4E27-AACB-FEB333C2DF4C}">
      <dgm:prSet/>
      <dgm:spPr/>
      <dgm:t>
        <a:bodyPr/>
        <a:lstStyle/>
        <a:p>
          <a:endParaRPr lang="en-US"/>
        </a:p>
      </dgm:t>
    </dgm:pt>
    <dgm:pt modelId="{8A7FBD43-50D9-4F96-9826-2DF783EDEF4E}">
      <dgm:prSet/>
      <dgm:spPr/>
      <dgm:t>
        <a:bodyPr/>
        <a:lstStyle/>
        <a:p>
          <a:r>
            <a:rPr lang="en-US" b="0" i="0"/>
            <a:t>Use VA Form 26-1880 to apply via by mail. Mail in VA Form 26-1880 to: PO Box 100023</a:t>
          </a:r>
          <a:endParaRPr lang="en-US"/>
        </a:p>
      </dgm:t>
    </dgm:pt>
    <dgm:pt modelId="{07694C96-8D3B-4D4E-9083-CBFE1B318F18}" type="parTrans" cxnId="{7F035CC5-8941-44A9-8E4A-918E12D54E96}">
      <dgm:prSet/>
      <dgm:spPr/>
      <dgm:t>
        <a:bodyPr/>
        <a:lstStyle/>
        <a:p>
          <a:endParaRPr lang="en-US"/>
        </a:p>
      </dgm:t>
    </dgm:pt>
    <dgm:pt modelId="{E3D3520F-3FBF-42DE-BF1E-DE624857E656}" type="sibTrans" cxnId="{7F035CC5-8941-44A9-8E4A-918E12D54E96}">
      <dgm:prSet/>
      <dgm:spPr/>
      <dgm:t>
        <a:bodyPr/>
        <a:lstStyle/>
        <a:p>
          <a:endParaRPr lang="en-US"/>
        </a:p>
      </dgm:t>
    </dgm:pt>
    <dgm:pt modelId="{3B59CB78-5C09-4F40-B29D-86F6CB958A3F}">
      <dgm:prSet/>
      <dgm:spPr/>
      <dgm:t>
        <a:bodyPr/>
        <a:lstStyle/>
        <a:p>
          <a:r>
            <a:rPr lang="en-US" b="1" i="0" dirty="0"/>
            <a:t>***Veterans who have found an approved VA lender can ask their loan officer to request their COE electronically***</a:t>
          </a:r>
          <a:br>
            <a:rPr lang="en-US" b="1" i="0" dirty="0"/>
          </a:br>
          <a:br>
            <a:rPr lang="en-US" b="1" i="0" dirty="0"/>
          </a:br>
          <a:endParaRPr lang="en-US" dirty="0"/>
        </a:p>
      </dgm:t>
    </dgm:pt>
    <dgm:pt modelId="{46A7A5A2-978C-4099-861B-C19C9F9EC28D}" type="parTrans" cxnId="{8FB2CEA0-4603-4A43-914B-906EAEBC6B8B}">
      <dgm:prSet/>
      <dgm:spPr/>
      <dgm:t>
        <a:bodyPr/>
        <a:lstStyle/>
        <a:p>
          <a:endParaRPr lang="en-US"/>
        </a:p>
      </dgm:t>
    </dgm:pt>
    <dgm:pt modelId="{D8B1A71A-3A2F-41D7-B7A0-FF7BB4DE83F0}" type="sibTrans" cxnId="{8FB2CEA0-4603-4A43-914B-906EAEBC6B8B}">
      <dgm:prSet/>
      <dgm:spPr/>
      <dgm:t>
        <a:bodyPr/>
        <a:lstStyle/>
        <a:p>
          <a:endParaRPr lang="en-US"/>
        </a:p>
      </dgm:t>
    </dgm:pt>
    <dgm:pt modelId="{B430B4BB-C30B-4936-8D83-01BB628E4F16}" type="pres">
      <dgm:prSet presAssocID="{DC0ADB5A-6464-4627-9835-67DE661AC193}" presName="vert0" presStyleCnt="0">
        <dgm:presLayoutVars>
          <dgm:dir/>
          <dgm:animOne val="branch"/>
          <dgm:animLvl val="lvl"/>
        </dgm:presLayoutVars>
      </dgm:prSet>
      <dgm:spPr/>
    </dgm:pt>
    <dgm:pt modelId="{0FF5560D-15C5-4F8E-8EDF-02CEA7CD94C5}" type="pres">
      <dgm:prSet presAssocID="{DA6DACEA-25F0-4A97-960C-31B79E2053D8}" presName="thickLine" presStyleLbl="alignNode1" presStyleIdx="0" presStyleCnt="3"/>
      <dgm:spPr/>
    </dgm:pt>
    <dgm:pt modelId="{3A721A6B-2FD2-4B11-984D-AAA30512768F}" type="pres">
      <dgm:prSet presAssocID="{DA6DACEA-25F0-4A97-960C-31B79E2053D8}" presName="horz1" presStyleCnt="0"/>
      <dgm:spPr/>
    </dgm:pt>
    <dgm:pt modelId="{4FC741F4-56EE-4D00-9722-3ED07546DA24}" type="pres">
      <dgm:prSet presAssocID="{DA6DACEA-25F0-4A97-960C-31B79E2053D8}" presName="tx1" presStyleLbl="revTx" presStyleIdx="0" presStyleCnt="3"/>
      <dgm:spPr/>
    </dgm:pt>
    <dgm:pt modelId="{F9EAF9E2-65C3-4791-A5F2-376FC059C417}" type="pres">
      <dgm:prSet presAssocID="{DA6DACEA-25F0-4A97-960C-31B79E2053D8}" presName="vert1" presStyleCnt="0"/>
      <dgm:spPr/>
    </dgm:pt>
    <dgm:pt modelId="{8A0D12E1-9DCC-4BE7-AD6C-A3CD3DAA9894}" type="pres">
      <dgm:prSet presAssocID="{8A7FBD43-50D9-4F96-9826-2DF783EDEF4E}" presName="thickLine" presStyleLbl="alignNode1" presStyleIdx="1" presStyleCnt="3"/>
      <dgm:spPr/>
    </dgm:pt>
    <dgm:pt modelId="{CF471E5F-B635-40C1-9B3B-E542C68625EA}" type="pres">
      <dgm:prSet presAssocID="{8A7FBD43-50D9-4F96-9826-2DF783EDEF4E}" presName="horz1" presStyleCnt="0"/>
      <dgm:spPr/>
    </dgm:pt>
    <dgm:pt modelId="{0A515142-E219-4FC0-9210-096C54C38EDE}" type="pres">
      <dgm:prSet presAssocID="{8A7FBD43-50D9-4F96-9826-2DF783EDEF4E}" presName="tx1" presStyleLbl="revTx" presStyleIdx="1" presStyleCnt="3"/>
      <dgm:spPr/>
    </dgm:pt>
    <dgm:pt modelId="{0D461C4B-CBBF-42C5-AA62-7CB7140D59C1}" type="pres">
      <dgm:prSet presAssocID="{8A7FBD43-50D9-4F96-9826-2DF783EDEF4E}" presName="vert1" presStyleCnt="0"/>
      <dgm:spPr/>
    </dgm:pt>
    <dgm:pt modelId="{DDCD93AF-8A79-4CF7-80D5-1C4DF77EC211}" type="pres">
      <dgm:prSet presAssocID="{3B59CB78-5C09-4F40-B29D-86F6CB958A3F}" presName="thickLine" presStyleLbl="alignNode1" presStyleIdx="2" presStyleCnt="3"/>
      <dgm:spPr/>
    </dgm:pt>
    <dgm:pt modelId="{22AE62F6-4DB0-486B-A3F7-02C7A9194132}" type="pres">
      <dgm:prSet presAssocID="{3B59CB78-5C09-4F40-B29D-86F6CB958A3F}" presName="horz1" presStyleCnt="0"/>
      <dgm:spPr/>
    </dgm:pt>
    <dgm:pt modelId="{A0622498-F773-43E3-B32A-39573A62C9F2}" type="pres">
      <dgm:prSet presAssocID="{3B59CB78-5C09-4F40-B29D-86F6CB958A3F}" presName="tx1" presStyleLbl="revTx" presStyleIdx="2" presStyleCnt="3"/>
      <dgm:spPr/>
    </dgm:pt>
    <dgm:pt modelId="{623D0C1F-B9AD-4495-B9C8-A9332AA2C0CB}" type="pres">
      <dgm:prSet presAssocID="{3B59CB78-5C09-4F40-B29D-86F6CB958A3F}" presName="vert1" presStyleCnt="0"/>
      <dgm:spPr/>
    </dgm:pt>
  </dgm:ptLst>
  <dgm:cxnLst>
    <dgm:cxn modelId="{04662328-53D0-476C-B3A6-1BC1580AF72F}" type="presOf" srcId="{8A7FBD43-50D9-4F96-9826-2DF783EDEF4E}" destId="{0A515142-E219-4FC0-9210-096C54C38EDE}" srcOrd="0" destOrd="0" presId="urn:microsoft.com/office/officeart/2008/layout/LinedList"/>
    <dgm:cxn modelId="{E9979A9D-4B44-41E0-B098-4CD45B328810}" type="presOf" srcId="{DA6DACEA-25F0-4A97-960C-31B79E2053D8}" destId="{4FC741F4-56EE-4D00-9722-3ED07546DA24}" srcOrd="0" destOrd="0" presId="urn:microsoft.com/office/officeart/2008/layout/LinedList"/>
    <dgm:cxn modelId="{8FB2CEA0-4603-4A43-914B-906EAEBC6B8B}" srcId="{DC0ADB5A-6464-4627-9835-67DE661AC193}" destId="{3B59CB78-5C09-4F40-B29D-86F6CB958A3F}" srcOrd="2" destOrd="0" parTransId="{46A7A5A2-978C-4099-861B-C19C9F9EC28D}" sibTransId="{D8B1A71A-3A2F-41D7-B7A0-FF7BB4DE83F0}"/>
    <dgm:cxn modelId="{AA5135A3-8461-4E27-AACB-FEB333C2DF4C}" srcId="{DC0ADB5A-6464-4627-9835-67DE661AC193}" destId="{DA6DACEA-25F0-4A97-960C-31B79E2053D8}" srcOrd="0" destOrd="0" parTransId="{BF49C786-F31C-43C6-B07B-15CCADDEE320}" sibTransId="{1DABEFE1-3F98-4A38-897A-C4CC1C48D133}"/>
    <dgm:cxn modelId="{7F035CC5-8941-44A9-8E4A-918E12D54E96}" srcId="{DC0ADB5A-6464-4627-9835-67DE661AC193}" destId="{8A7FBD43-50D9-4F96-9826-2DF783EDEF4E}" srcOrd="1" destOrd="0" parTransId="{07694C96-8D3B-4D4E-9083-CBFE1B318F18}" sibTransId="{E3D3520F-3FBF-42DE-BF1E-DE624857E656}"/>
    <dgm:cxn modelId="{812B96E2-9DBF-4A94-987C-3B4FD4085D60}" type="presOf" srcId="{3B59CB78-5C09-4F40-B29D-86F6CB958A3F}" destId="{A0622498-F773-43E3-B32A-39573A62C9F2}" srcOrd="0" destOrd="0" presId="urn:microsoft.com/office/officeart/2008/layout/LinedList"/>
    <dgm:cxn modelId="{B1B21BE4-1F5A-4F5D-858B-552F5A7DBEC1}" type="presOf" srcId="{DC0ADB5A-6464-4627-9835-67DE661AC193}" destId="{B430B4BB-C30B-4936-8D83-01BB628E4F16}" srcOrd="0" destOrd="0" presId="urn:microsoft.com/office/officeart/2008/layout/LinedList"/>
    <dgm:cxn modelId="{9F8C734A-3F40-4983-919A-D841178DCBD6}" type="presParOf" srcId="{B430B4BB-C30B-4936-8D83-01BB628E4F16}" destId="{0FF5560D-15C5-4F8E-8EDF-02CEA7CD94C5}" srcOrd="0" destOrd="0" presId="urn:microsoft.com/office/officeart/2008/layout/LinedList"/>
    <dgm:cxn modelId="{3560A6A2-B732-4A0C-A2CF-95A537F17FED}" type="presParOf" srcId="{B430B4BB-C30B-4936-8D83-01BB628E4F16}" destId="{3A721A6B-2FD2-4B11-984D-AAA30512768F}" srcOrd="1" destOrd="0" presId="urn:microsoft.com/office/officeart/2008/layout/LinedList"/>
    <dgm:cxn modelId="{9D549AB7-108E-41F8-BC2A-A76DE74D1E56}" type="presParOf" srcId="{3A721A6B-2FD2-4B11-984D-AAA30512768F}" destId="{4FC741F4-56EE-4D00-9722-3ED07546DA24}" srcOrd="0" destOrd="0" presId="urn:microsoft.com/office/officeart/2008/layout/LinedList"/>
    <dgm:cxn modelId="{5493BBA6-9DC8-482C-B0E5-7B46DDDAFEBF}" type="presParOf" srcId="{3A721A6B-2FD2-4B11-984D-AAA30512768F}" destId="{F9EAF9E2-65C3-4791-A5F2-376FC059C417}" srcOrd="1" destOrd="0" presId="urn:microsoft.com/office/officeart/2008/layout/LinedList"/>
    <dgm:cxn modelId="{39165556-02F8-4F61-811B-BFBA2B5A897E}" type="presParOf" srcId="{B430B4BB-C30B-4936-8D83-01BB628E4F16}" destId="{8A0D12E1-9DCC-4BE7-AD6C-A3CD3DAA9894}" srcOrd="2" destOrd="0" presId="urn:microsoft.com/office/officeart/2008/layout/LinedList"/>
    <dgm:cxn modelId="{2E5DBA03-FA14-4159-A074-FE46D9782599}" type="presParOf" srcId="{B430B4BB-C30B-4936-8D83-01BB628E4F16}" destId="{CF471E5F-B635-40C1-9B3B-E542C68625EA}" srcOrd="3" destOrd="0" presId="urn:microsoft.com/office/officeart/2008/layout/LinedList"/>
    <dgm:cxn modelId="{0ED4000B-D2DB-4F1C-884E-700293166F63}" type="presParOf" srcId="{CF471E5F-B635-40C1-9B3B-E542C68625EA}" destId="{0A515142-E219-4FC0-9210-096C54C38EDE}" srcOrd="0" destOrd="0" presId="urn:microsoft.com/office/officeart/2008/layout/LinedList"/>
    <dgm:cxn modelId="{4C1E50F4-BDDE-418C-A3D6-BDED17ED6A73}" type="presParOf" srcId="{CF471E5F-B635-40C1-9B3B-E542C68625EA}" destId="{0D461C4B-CBBF-42C5-AA62-7CB7140D59C1}" srcOrd="1" destOrd="0" presId="urn:microsoft.com/office/officeart/2008/layout/LinedList"/>
    <dgm:cxn modelId="{0FE226A0-9514-46A4-9B71-E536EF7E80E0}" type="presParOf" srcId="{B430B4BB-C30B-4936-8D83-01BB628E4F16}" destId="{DDCD93AF-8A79-4CF7-80D5-1C4DF77EC211}" srcOrd="4" destOrd="0" presId="urn:microsoft.com/office/officeart/2008/layout/LinedList"/>
    <dgm:cxn modelId="{FC58DF8C-456B-4CD0-A580-1A86CBDEF9A1}" type="presParOf" srcId="{B430B4BB-C30B-4936-8D83-01BB628E4F16}" destId="{22AE62F6-4DB0-486B-A3F7-02C7A9194132}" srcOrd="5" destOrd="0" presId="urn:microsoft.com/office/officeart/2008/layout/LinedList"/>
    <dgm:cxn modelId="{D03FF245-5381-48C8-875E-8024A9AE578E}" type="presParOf" srcId="{22AE62F6-4DB0-486B-A3F7-02C7A9194132}" destId="{A0622498-F773-43E3-B32A-39573A62C9F2}" srcOrd="0" destOrd="0" presId="urn:microsoft.com/office/officeart/2008/layout/LinedList"/>
    <dgm:cxn modelId="{947A9425-1B82-4C34-9646-70C3DC87AC13}" type="presParOf" srcId="{22AE62F6-4DB0-486B-A3F7-02C7A9194132}" destId="{623D0C1F-B9AD-4495-B9C8-A9332AA2C0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5560D-15C5-4F8E-8EDF-02CEA7CD94C5}">
      <dsp:nvSpPr>
        <dsp:cNvPr id="0" name=""/>
        <dsp:cNvSpPr/>
      </dsp:nvSpPr>
      <dsp:spPr>
        <a:xfrm>
          <a:off x="0" y="1637"/>
          <a:ext cx="470867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C741F4-56EE-4D00-9722-3ED07546DA24}">
      <dsp:nvSpPr>
        <dsp:cNvPr id="0" name=""/>
        <dsp:cNvSpPr/>
      </dsp:nvSpPr>
      <dsp:spPr>
        <a:xfrm>
          <a:off x="0" y="1637"/>
          <a:ext cx="4708678" cy="111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Apply for your VA COE online via the Department of Veterans Affairs e-Benefits portal.</a:t>
          </a:r>
          <a:endParaRPr lang="en-US" sz="1300" kern="1200"/>
        </a:p>
      </dsp:txBody>
      <dsp:txXfrm>
        <a:off x="0" y="1637"/>
        <a:ext cx="4708678" cy="1116508"/>
      </dsp:txXfrm>
    </dsp:sp>
    <dsp:sp modelId="{8A0D12E1-9DCC-4BE7-AD6C-A3CD3DAA9894}">
      <dsp:nvSpPr>
        <dsp:cNvPr id="0" name=""/>
        <dsp:cNvSpPr/>
      </dsp:nvSpPr>
      <dsp:spPr>
        <a:xfrm>
          <a:off x="0" y="1118145"/>
          <a:ext cx="470867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515142-E219-4FC0-9210-096C54C38EDE}">
      <dsp:nvSpPr>
        <dsp:cNvPr id="0" name=""/>
        <dsp:cNvSpPr/>
      </dsp:nvSpPr>
      <dsp:spPr>
        <a:xfrm>
          <a:off x="0" y="1118145"/>
          <a:ext cx="4708678" cy="111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Use VA Form 26-1880 to apply via by mail. Mail in VA Form 26-1880 to: PO Box 100023</a:t>
          </a:r>
          <a:endParaRPr lang="en-US" sz="1300" kern="1200"/>
        </a:p>
      </dsp:txBody>
      <dsp:txXfrm>
        <a:off x="0" y="1118145"/>
        <a:ext cx="4708678" cy="1116508"/>
      </dsp:txXfrm>
    </dsp:sp>
    <dsp:sp modelId="{DDCD93AF-8A79-4CF7-80D5-1C4DF77EC211}">
      <dsp:nvSpPr>
        <dsp:cNvPr id="0" name=""/>
        <dsp:cNvSpPr/>
      </dsp:nvSpPr>
      <dsp:spPr>
        <a:xfrm>
          <a:off x="0" y="2234654"/>
          <a:ext cx="470867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622498-F773-43E3-B32A-39573A62C9F2}">
      <dsp:nvSpPr>
        <dsp:cNvPr id="0" name=""/>
        <dsp:cNvSpPr/>
      </dsp:nvSpPr>
      <dsp:spPr>
        <a:xfrm>
          <a:off x="0" y="2234654"/>
          <a:ext cx="4708678" cy="111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***Veterans who have found an approved VA lender can ask their loan officer to request their COE electronically***</a:t>
          </a:r>
          <a:br>
            <a:rPr lang="en-US" sz="1300" b="1" i="0" kern="1200" dirty="0"/>
          </a:br>
          <a:br>
            <a:rPr lang="en-US" sz="1300" b="1" i="0" kern="1200" dirty="0"/>
          </a:br>
          <a:endParaRPr lang="en-US" sz="1300" kern="1200" dirty="0"/>
        </a:p>
      </dsp:txBody>
      <dsp:txXfrm>
        <a:off x="0" y="2234654"/>
        <a:ext cx="4708678" cy="111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11C15-8E57-49F2-878E-DF5F50C4A201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9A384-1866-44B3-9240-64F6B97D7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4DB8-EC6B-4906-8B9E-AD77BC14CA9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9C068-D860-4502-ACF9-BF594FCC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1122680"/>
            <a:ext cx="3962400" cy="184912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200400"/>
            <a:ext cx="10972800" cy="1524000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727448"/>
            <a:ext cx="11430000" cy="692727"/>
          </a:xfrm>
        </p:spPr>
        <p:txBody>
          <a:bodyPr lIns="0" rIns="0"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en-US" dirty="0"/>
              <a:t>Add Subtitle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3790728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3264" userDrawn="1">
          <p15:clr>
            <a:srgbClr val="FBAE40"/>
          </p15:clr>
        </p15:guide>
        <p15:guide id="13" pos="2688" userDrawn="1">
          <p15:clr>
            <a:srgbClr val="FBAE40"/>
          </p15:clr>
        </p15:guide>
        <p15:guide id="14" pos="2112" userDrawn="1">
          <p15:clr>
            <a:srgbClr val="FBAE40"/>
          </p15:clr>
        </p15:guide>
        <p15:guide id="15" pos="1536" userDrawn="1">
          <p15:clr>
            <a:srgbClr val="FBAE40"/>
          </p15:clr>
        </p15:guide>
        <p15:guide id="16" pos="960" userDrawn="1">
          <p15:clr>
            <a:srgbClr val="FBAE40"/>
          </p15:clr>
        </p15:guide>
        <p15:guide id="17" pos="384" userDrawn="1">
          <p15:clr>
            <a:srgbClr val="FBAE40"/>
          </p15:clr>
        </p15:guide>
        <p15:guide id="18" pos="4416" userDrawn="1">
          <p15:clr>
            <a:srgbClr val="FBAE40"/>
          </p15:clr>
        </p15:guide>
        <p15:guide id="19" pos="4992" userDrawn="1">
          <p15:clr>
            <a:srgbClr val="FBAE40"/>
          </p15:clr>
        </p15:guide>
        <p15:guide id="20" pos="5568" userDrawn="1">
          <p15:clr>
            <a:srgbClr val="FBAE40"/>
          </p15:clr>
        </p15:guide>
        <p15:guide id="21" pos="6144" userDrawn="1">
          <p15:clr>
            <a:srgbClr val="FBAE40"/>
          </p15:clr>
        </p15:guide>
        <p15:guide id="22" pos="6720" userDrawn="1">
          <p15:clr>
            <a:srgbClr val="FBAE40"/>
          </p15:clr>
        </p15:guide>
        <p15:guide id="2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Callout Right">
    <p:bg>
      <p:bgPr>
        <a:solidFill>
          <a:srgbClr val="93A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0" y="533400"/>
            <a:ext cx="6096000" cy="5791200"/>
          </a:xfrm>
          <a:solidFill>
            <a:schemeClr val="tx1"/>
          </a:solidFill>
        </p:spPr>
        <p:txBody>
          <a:bodyPr lIns="274320" tIns="457200" rIns="365760" bIns="274320" anchor="ctr" anchorCtr="0">
            <a:normAutofit/>
          </a:bodyPr>
          <a:lstStyle>
            <a:lvl1pPr algn="l">
              <a:lnSpc>
                <a:spcPct val="70000"/>
              </a:lnSpc>
              <a:defRPr sz="6000" b="0" i="0" cap="none" spc="-150" baseline="0">
                <a:solidFill>
                  <a:schemeClr val="bg1"/>
                </a:solidFill>
                <a:latin typeface="Titillium Web" panose="00000500000000000000" pitchFamily="2" charset="0"/>
                <a:cs typeface="Gotham Blac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07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11163"/>
            <a:ext cx="11430000" cy="1235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8200" y="2057400"/>
            <a:ext cx="10972800" cy="4038600"/>
          </a:xfrm>
        </p:spPr>
        <p:txBody>
          <a:bodyPr anchor="ctr" anchorCtr="0">
            <a:normAutofit/>
          </a:bodyPr>
          <a:lstStyle>
            <a:lvl1pPr>
              <a:lnSpc>
                <a:spcPct val="150000"/>
              </a:lnSpc>
              <a:defRPr sz="4500" baseline="0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10600" y="6356351"/>
            <a:ext cx="3200400" cy="273050"/>
          </a:xfrm>
        </p:spPr>
        <p:txBody>
          <a:bodyPr/>
          <a:lstStyle>
            <a:lvl1pPr>
              <a:defRPr sz="1400" b="1" i="0" baseline="0"/>
            </a:lvl1pPr>
          </a:lstStyle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447800"/>
            <a:ext cx="76200" cy="51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8" orient="horz" pos="240" userDrawn="1">
          <p15:clr>
            <a:srgbClr val="FBAE40"/>
          </p15:clr>
        </p15:guide>
        <p15:guide id="19" orient="horz" pos="4080" userDrawn="1">
          <p15:clr>
            <a:srgbClr val="FBAE40"/>
          </p15:clr>
        </p15:guide>
        <p15:guide id="20" orient="horz" userDrawn="1">
          <p15:clr>
            <a:srgbClr val="FBAE40"/>
          </p15:clr>
        </p15:guide>
        <p15:guide id="21" orient="horz" pos="720" userDrawn="1">
          <p15:clr>
            <a:srgbClr val="FBAE40"/>
          </p15:clr>
        </p15:guide>
        <p15:guide id="22" orient="horz" pos="9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11163"/>
            <a:ext cx="11430000" cy="1235075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8200" y="2057400"/>
            <a:ext cx="10972800" cy="4038600"/>
          </a:xfrm>
        </p:spPr>
        <p:txBody>
          <a:bodyPr anchor="ctr" anchorCtr="0">
            <a:normAutofit/>
          </a:bodyPr>
          <a:lstStyle>
            <a:lvl1pPr>
              <a:defRPr sz="4500" baseline="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447800"/>
            <a:ext cx="76200" cy="51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92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11506200" cy="6096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1800"/>
              </a:spcAft>
              <a:buNone/>
              <a:defRPr sz="6600" b="0" cap="none" spc="-150" baseline="0">
                <a:solidFill>
                  <a:schemeClr val="bg1"/>
                </a:solidFill>
                <a:latin typeface="Titillium Web" panose="00000500000000000000" pitchFamily="2" charset="0"/>
                <a:cs typeface="Gotham Medium" pitchFamily="50" charset="0"/>
              </a:defRPr>
            </a:lvl1pPr>
            <a:lvl2pPr marL="344488" marR="0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32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36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ives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11506200" cy="6096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1800"/>
              </a:spcAft>
              <a:buNone/>
              <a:defRPr sz="6600" b="0" cap="none" spc="-150" baseline="0">
                <a:solidFill>
                  <a:schemeClr val="tx1"/>
                </a:solidFill>
                <a:latin typeface="Titillium Web" panose="00000500000000000000" pitchFamily="2" charset="0"/>
                <a:cs typeface="Gotham Medium" pitchFamily="50" charset="0"/>
              </a:defRPr>
            </a:lvl1pPr>
            <a:lvl2pPr marL="344488" marR="0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32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17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381000"/>
            <a:ext cx="7008812" cy="5943600"/>
          </a:xfrm>
        </p:spPr>
        <p:txBody>
          <a:bodyPr/>
          <a:lstStyle>
            <a:lvl1pPr marL="0" indent="0">
              <a:buNone/>
              <a:defRPr sz="3200">
                <a:latin typeface="Gotham Book" pitchFamily="50" charset="0"/>
                <a:cs typeface="Gotham Book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4343400" cy="59436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3pPr>
              <a:spcBef>
                <a:spcPts val="1200"/>
              </a:spcBef>
              <a:spcAft>
                <a:spcPts val="1200"/>
              </a:spcAft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6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240" userDrawn="1">
          <p15:clr>
            <a:srgbClr val="FBAE40"/>
          </p15:clr>
        </p15:guide>
        <p15:guide id="18" orient="horz" pos="40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Image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381000"/>
            <a:ext cx="7008812" cy="5943600"/>
          </a:xfrm>
        </p:spPr>
        <p:txBody>
          <a:bodyPr/>
          <a:lstStyle>
            <a:lvl1pPr marL="0" indent="0">
              <a:buNone/>
              <a:defRPr sz="3200">
                <a:latin typeface="Gotham Book" pitchFamily="50" charset="0"/>
                <a:cs typeface="Gotham Book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4343400" cy="59436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  <a:lvl3pPr>
              <a:spcBef>
                <a:spcPts val="1200"/>
              </a:spcBef>
              <a:spcAft>
                <a:spcPts val="1200"/>
              </a:spcAft>
              <a:defRPr sz="1600" baseline="0"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1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7008812" cy="6096000"/>
          </a:xfrm>
        </p:spPr>
        <p:txBody>
          <a:bodyPr/>
          <a:lstStyle>
            <a:lvl1pPr marL="0" indent="0">
              <a:buNone/>
              <a:defRPr sz="3200">
                <a:latin typeface="+mj-lt"/>
                <a:cs typeface="Gotham Book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7600" y="381000"/>
            <a:ext cx="4343400" cy="5943600"/>
          </a:xfrm>
        </p:spPr>
        <p:txBody>
          <a:bodyPr/>
          <a:lstStyle>
            <a:lvl1pPr>
              <a:defRPr sz="3200"/>
            </a:lvl1pPr>
            <a:lvl3pPr>
              <a:spcBef>
                <a:spcPts val="1200"/>
              </a:spcBef>
              <a:spcAft>
                <a:spcPts val="12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1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eft W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467600" y="381000"/>
            <a:ext cx="4724400" cy="5943600"/>
          </a:xfrm>
        </p:spPr>
        <p:txBody>
          <a:bodyPr/>
          <a:lstStyle>
            <a:lvl1pPr marL="0" indent="0">
              <a:buNone/>
              <a:defRPr sz="3200">
                <a:latin typeface="+mj-lt"/>
                <a:cs typeface="Gotham Book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6629400" cy="5715000"/>
          </a:xfrm>
        </p:spPr>
        <p:txBody>
          <a:bodyPr/>
          <a:lstStyle>
            <a:lvl3pPr>
              <a:spcBef>
                <a:spcPts val="1200"/>
              </a:spcBef>
              <a:spcAft>
                <a:spcPts val="1200"/>
              </a:spcAft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5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Right W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4724400" cy="6096000"/>
          </a:xfrm>
        </p:spPr>
        <p:txBody>
          <a:bodyPr/>
          <a:lstStyle>
            <a:lvl1pPr marL="0" indent="0">
              <a:buNone/>
              <a:defRPr sz="3200">
                <a:latin typeface="+mj-lt"/>
                <a:cs typeface="Gotham Book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1600" y="381000"/>
            <a:ext cx="6629400" cy="5715000"/>
          </a:xfrm>
        </p:spPr>
        <p:txBody>
          <a:bodyPr/>
          <a:lstStyle>
            <a:lvl1pPr>
              <a:defRPr/>
            </a:lvl1pPr>
            <a:lvl3pPr>
              <a:spcBef>
                <a:spcPts val="1200"/>
              </a:spcBef>
              <a:spcAft>
                <a:spcPts val="1200"/>
              </a:spcAft>
              <a:defRPr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F6F4-4BCA-43C1-80DD-808689B3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0706E-2145-4AFB-9A0C-79BC7BA2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outdoor, clipart&#10;&#10;Description automatically generated">
            <a:extLst>
              <a:ext uri="{FF2B5EF4-FFF2-40B4-BE49-F238E27FC236}">
                <a16:creationId xmlns:a16="http://schemas.microsoft.com/office/drawing/2014/main" id="{BA442D4E-08A8-49F9-80BF-2E7848B7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9" y="5993959"/>
            <a:ext cx="1361661" cy="63544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7568BD-2033-4EA8-8503-5C8D76367D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540" y="1825625"/>
            <a:ext cx="10744200" cy="3889376"/>
          </a:xfrm>
        </p:spPr>
        <p:txBody>
          <a:bodyPr/>
          <a:lstStyle>
            <a:lvl1pPr>
              <a:defRPr/>
            </a:lvl1pPr>
            <a:lvl3pPr>
              <a:spcBef>
                <a:spcPts val="1200"/>
              </a:spcBef>
              <a:spcAft>
                <a:spcPts val="1200"/>
              </a:spcAft>
              <a:defRPr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661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81001"/>
            <a:ext cx="11430000" cy="12191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00200"/>
            <a:ext cx="9372600" cy="449580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accent4"/>
                </a:solidFill>
              </a:defRPr>
            </a:lvl2pPr>
            <a:lvl3pPr marL="288925" indent="-16986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/>
            </a:lvl3pPr>
            <a:lvl4pPr marL="457200" indent="-2286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1476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2350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00200"/>
            <a:ext cx="9372600" cy="449580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 sz="1800">
                <a:solidFill>
                  <a:schemeClr val="bg2"/>
                </a:solidFill>
              </a:defRPr>
            </a:lvl2pPr>
            <a:lvl3pPr marL="285750" indent="-166688">
              <a:buClr>
                <a:schemeClr val="accent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2323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240" userDrawn="1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Graphs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65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9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43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743700"/>
            <a:ext cx="121920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59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81000" y="381000"/>
            <a:ext cx="11430000" cy="5715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757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3264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ive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11506200" cy="6096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80000"/>
              </a:lnSpc>
              <a:spcAft>
                <a:spcPts val="1800"/>
              </a:spcAft>
              <a:buNone/>
              <a:defRPr sz="6600" b="0" cap="none" spc="-150" baseline="0">
                <a:solidFill>
                  <a:schemeClr val="bg1"/>
                </a:solidFill>
                <a:latin typeface="+mj-lt"/>
                <a:cs typeface="Gotham Medium" pitchFamily="50" charset="0"/>
              </a:defRPr>
            </a:lvl1pPr>
            <a:lvl2pPr marL="344488" marR="0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3200" baseline="0">
                <a:solidFill>
                  <a:schemeClr val="bg1"/>
                </a:solidFill>
                <a:latin typeface="+mn-lt"/>
                <a:cs typeface="Gotham Book" pitchFamily="50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Another point here</a:t>
            </a:r>
          </a:p>
          <a:p>
            <a:pPr marL="344488" marR="0" lvl="1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Another point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82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jectives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11506200" cy="6096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80000"/>
              </a:lnSpc>
              <a:spcAft>
                <a:spcPts val="1800"/>
              </a:spcAft>
              <a:buNone/>
              <a:defRPr sz="6600" b="0" cap="none" spc="-150" baseline="0">
                <a:solidFill>
                  <a:schemeClr val="tx1"/>
                </a:solidFill>
                <a:latin typeface="+mj-lt"/>
                <a:cs typeface="Gotham Medium" pitchFamily="50" charset="0"/>
              </a:defRPr>
            </a:lvl1pPr>
            <a:lvl2pPr marL="344488" marR="0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3200" baseline="0">
                <a:solidFill>
                  <a:schemeClr val="tx1"/>
                </a:solidFill>
                <a:latin typeface="+mn-lt"/>
                <a:cs typeface="Gotham Book" pitchFamily="50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Another point here</a:t>
            </a:r>
          </a:p>
          <a:p>
            <a:pPr marL="344488" marR="0" lvl="1" indent="-3444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Another point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19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jective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11125200" cy="4953000"/>
          </a:xfrm>
        </p:spPr>
        <p:txBody>
          <a:bodyPr lIns="0" tIns="0" rIns="0" bIns="0" anchor="ctr" anchorCtr="0">
            <a:normAutofit/>
          </a:bodyPr>
          <a:lstStyle>
            <a:lvl1pPr marL="569913" indent="-569913" algn="l">
              <a:lnSpc>
                <a:spcPct val="70000"/>
              </a:lnSpc>
              <a:spcAft>
                <a:spcPts val="1800"/>
              </a:spcAft>
              <a:buFont typeface="+mj-lt"/>
              <a:buAutoNum type="arabicPeriod"/>
              <a:defRPr sz="3600" b="0" cap="none" spc="-150" baseline="0">
                <a:solidFill>
                  <a:schemeClr val="bg2"/>
                </a:solidFill>
                <a:latin typeface="+mn-lt"/>
                <a:cs typeface="Gotham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Another point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81000" y="1447800"/>
            <a:ext cx="76200" cy="51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14299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/>
      <p:bldP spid="4" grpId="0" animBg="1"/>
      <p:bldP spid="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ives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11125200" cy="4953000"/>
          </a:xfrm>
        </p:spPr>
        <p:txBody>
          <a:bodyPr lIns="0" tIns="0" rIns="0" bIns="0" anchor="ctr" anchorCtr="0">
            <a:normAutofit/>
          </a:bodyPr>
          <a:lstStyle>
            <a:lvl1pPr marL="569913" indent="-569913" algn="l">
              <a:lnSpc>
                <a:spcPct val="70000"/>
              </a:lnSpc>
              <a:spcAft>
                <a:spcPts val="1800"/>
              </a:spcAft>
              <a:buFont typeface="+mj-lt"/>
              <a:buAutoNum type="arabicPeriod"/>
              <a:defRPr sz="3600" b="0" cap="none" spc="-150" baseline="0">
                <a:solidFill>
                  <a:schemeClr val="tx1"/>
                </a:solidFill>
                <a:latin typeface="+mn-lt"/>
                <a:cs typeface="Gotham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Another point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81000" y="1447800"/>
            <a:ext cx="76200" cy="51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14299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7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/>
      <p:bldP spid="4" grpId="0" animBg="1"/>
      <p:bldP spid="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t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81000"/>
            <a:ext cx="5181600" cy="6477000"/>
          </a:xfrm>
        </p:spPr>
        <p:txBody>
          <a:bodyPr wrap="square" lIns="0" tIns="0" rIns="0" bIns="0" anchor="ctr" anchorCtr="0">
            <a:normAutofit/>
          </a:bodyPr>
          <a:lstStyle>
            <a:lvl1pPr algn="l">
              <a:lnSpc>
                <a:spcPct val="65000"/>
              </a:lnSpc>
              <a:defRPr sz="7200" b="0" cap="none" spc="-150" baseline="0">
                <a:solidFill>
                  <a:schemeClr val="bg1"/>
                </a:solidFill>
                <a:latin typeface="+mj-lt"/>
                <a:cs typeface="Gotham Black" pitchFamily="50" charset="0"/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381000"/>
            <a:ext cx="5257800" cy="6096000"/>
          </a:xfrm>
        </p:spPr>
        <p:txBody>
          <a:bodyPr lIns="0" tIns="0" rIns="0" bIns="0" anchor="ctr" anchorCtr="0">
            <a:normAutofit/>
          </a:bodyPr>
          <a:lstStyle>
            <a:lvl1pPr marL="461963" indent="-461963" algn="l">
              <a:lnSpc>
                <a:spcPct val="100000"/>
              </a:lnSpc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800" b="0" i="0" cap="none" spc="-150" baseline="0">
                <a:solidFill>
                  <a:schemeClr val="bg2"/>
                </a:solidFill>
                <a:latin typeface="+mn-lt"/>
                <a:cs typeface="Gotham Medium" pitchFamily="50" charset="0"/>
              </a:defRPr>
            </a:lvl1pPr>
            <a:lvl2pPr marL="804863" indent="-347663" algn="l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lphaLcParenR"/>
              <a:defRPr sz="2000" cap="none" normalizeH="0" baseline="0">
                <a:solidFill>
                  <a:schemeClr val="bg2"/>
                </a:solidFill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First point here</a:t>
            </a:r>
          </a:p>
          <a:p>
            <a:pPr lvl="1"/>
            <a:r>
              <a:rPr lang="en-US" dirty="0"/>
              <a:t>Another point here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381000"/>
            <a:ext cx="76200" cy="617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1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/>
      <p:bldP spid="4" grpId="0" animBg="1"/>
      <p:bldP spid="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F6F4-4BCA-43C1-80DD-808689B3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0706E-2145-4AFB-9A0C-79BC7BA2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outdoor, clipart&#10;&#10;Description automatically generated">
            <a:extLst>
              <a:ext uri="{FF2B5EF4-FFF2-40B4-BE49-F238E27FC236}">
                <a16:creationId xmlns:a16="http://schemas.microsoft.com/office/drawing/2014/main" id="{BA442D4E-08A8-49F9-80BF-2E7848B723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9" y="5993959"/>
            <a:ext cx="1361661" cy="63544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7568BD-2033-4EA8-8503-5C8D76367D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540" y="1825625"/>
            <a:ext cx="10744200" cy="3889376"/>
          </a:xfrm>
        </p:spPr>
        <p:txBody>
          <a:bodyPr/>
          <a:lstStyle>
            <a:lvl1pPr>
              <a:defRPr/>
            </a:lvl1pPr>
            <a:lvl3pPr>
              <a:spcBef>
                <a:spcPts val="1200"/>
              </a:spcBef>
              <a:spcAft>
                <a:spcPts val="1200"/>
              </a:spcAft>
              <a:defRPr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825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81000"/>
            <a:ext cx="5181600" cy="6477000"/>
          </a:xfrm>
        </p:spPr>
        <p:txBody>
          <a:bodyPr wrap="square" lIns="0" tIns="0" rIns="0" bIns="0" anchor="ctr" anchorCtr="0">
            <a:normAutofit/>
          </a:bodyPr>
          <a:lstStyle>
            <a:lvl1pPr algn="l">
              <a:lnSpc>
                <a:spcPct val="65000"/>
              </a:lnSpc>
              <a:defRPr sz="7200" b="0" cap="none" spc="-150" baseline="0">
                <a:solidFill>
                  <a:schemeClr val="tx1"/>
                </a:solidFill>
                <a:latin typeface="+mj-lt"/>
                <a:cs typeface="Gotham Black" pitchFamily="50" charset="0"/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381000"/>
            <a:ext cx="5257800" cy="6096000"/>
          </a:xfrm>
        </p:spPr>
        <p:txBody>
          <a:bodyPr lIns="0" tIns="0" rIns="0" bIns="0" anchor="ctr" anchorCtr="0">
            <a:normAutofit/>
          </a:bodyPr>
          <a:lstStyle>
            <a:lvl1pPr marL="461963" indent="-461963" algn="l">
              <a:lnSpc>
                <a:spcPct val="100000"/>
              </a:lnSpc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800" b="0" i="0" cap="none" spc="-150" baseline="0">
                <a:solidFill>
                  <a:schemeClr val="tx1"/>
                </a:solidFill>
                <a:latin typeface="+mn-lt"/>
                <a:cs typeface="Gotham Medium" pitchFamily="50" charset="0"/>
              </a:defRPr>
            </a:lvl1pPr>
            <a:lvl2pPr marL="804863" indent="-347663" algn="l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lphaLcParenR"/>
              <a:defRPr sz="2000" cap="none" normalizeH="0" baseline="0">
                <a:solidFill>
                  <a:schemeClr val="tx1"/>
                </a:solidFill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First point here</a:t>
            </a:r>
          </a:p>
          <a:p>
            <a:pPr lvl="1"/>
            <a:r>
              <a:rPr lang="en-US" dirty="0"/>
              <a:t>Another point here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381000"/>
            <a:ext cx="76200" cy="617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9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/>
      <p:bldP spid="4" grpId="0" animBg="1"/>
      <p:bldP spid="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40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t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470453"/>
            <a:ext cx="76200" cy="60827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77000" y="381000"/>
            <a:ext cx="5334000" cy="5715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1000" y="381000"/>
            <a:ext cx="5334000" cy="5715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  <a:lvl3pPr>
              <a:spcAft>
                <a:spcPts val="1200"/>
              </a:spcAft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05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238" userDrawn="1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4080">
          <p15:clr>
            <a:srgbClr val="FBAE40"/>
          </p15:clr>
        </p15:guide>
        <p15:guide id="8" orient="horz">
          <p15:clr>
            <a:srgbClr val="FBAE40"/>
          </p15:clr>
        </p15:guide>
        <p15:guide id="9" orient="horz" pos="72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  <p15:guide id="17" orient="horz" pos="960">
          <p15:clr>
            <a:srgbClr val="FBAE40"/>
          </p15:clr>
        </p15:guide>
        <p15:guide id="18" pos="4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F6F4-4BCA-43C1-80DD-808689B3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0706E-2145-4AFB-9A0C-79BC7BA2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42D4E-08A8-49F9-80BF-2E7848B723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39" y="5995094"/>
            <a:ext cx="1361661" cy="63317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70F84EB-ABC2-4AA7-82C6-FD1BC9F06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5625"/>
            <a:ext cx="10744200" cy="38893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95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ol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28800"/>
            <a:ext cx="12192000" cy="4914900"/>
          </a:xfrm>
          <a:prstGeom prst="rect">
            <a:avLst/>
          </a:prstGeom>
          <a:solidFill>
            <a:srgbClr val="27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828800"/>
            <a:ext cx="121920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99235"/>
            <a:ext cx="2410210" cy="112476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257800"/>
            <a:ext cx="11430000" cy="838200"/>
          </a:xfrm>
        </p:spPr>
        <p:txBody>
          <a:bodyPr lIns="0" rIns="0"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en-US" dirty="0"/>
              <a:t>Add Subtitle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1"/>
            <a:ext cx="11430000" cy="3276600"/>
          </a:xfrm>
        </p:spPr>
        <p:txBody>
          <a:bodyPr anchor="b" anchorCtr="0"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9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5" orient="horz" pos="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ol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257800"/>
            <a:ext cx="11430000" cy="838200"/>
          </a:xfrm>
        </p:spPr>
        <p:txBody>
          <a:bodyPr lIns="0" rIns="0"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en-US" dirty="0"/>
              <a:t>Add Subtitle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1"/>
            <a:ext cx="11430000" cy="3276600"/>
          </a:xfrm>
        </p:spPr>
        <p:txBody>
          <a:bodyPr anchor="b" anchorCtr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42121-B30C-4580-AEB5-1F4E4A2DB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99235"/>
            <a:ext cx="2410210" cy="11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5" orient="horz" pos="4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11430000" cy="449580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70000"/>
              </a:lnSpc>
              <a:defRPr sz="8800" b="0" cap="none" spc="-150" baseline="0">
                <a:solidFill>
                  <a:schemeClr val="bg1"/>
                </a:solidFill>
                <a:latin typeface="+mn-lt"/>
                <a:cs typeface="Gotham Blac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11430000" cy="1143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cap="none" baseline="0">
                <a:solidFill>
                  <a:schemeClr val="accent5"/>
                </a:solidFill>
                <a:latin typeface="Titillium Web" panose="00000500000000000000" pitchFamily="2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498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/>
    </p:bldLst>
  </p:timing>
  <p:extLst>
    <p:ext uri="{DCECCB84-F9BA-43D5-87BE-67443E8EF086}">
      <p15:sldGuideLst xmlns:p15="http://schemas.microsoft.com/office/powerpoint/2012/main">
        <p15:guide id="0" orient="horz" pos="1296">
          <p15:clr>
            <a:srgbClr val="FBAE40"/>
          </p15:clr>
        </p15:guide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3024">
          <p15:clr>
            <a:srgbClr val="FBAE40"/>
          </p15:clr>
        </p15:guide>
        <p15:guide id="15" orient="horz" pos="23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11430000" cy="4495800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70000"/>
              </a:lnSpc>
              <a:defRPr sz="8800" b="0" cap="none" spc="-150" baseline="0">
                <a:solidFill>
                  <a:schemeClr val="tx1"/>
                </a:solidFill>
                <a:latin typeface="+mn-lt"/>
                <a:cs typeface="Gotham Blac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11430000" cy="1143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cap="none" baseline="0">
                <a:solidFill>
                  <a:schemeClr val="accent5"/>
                </a:solidFill>
                <a:latin typeface="Titillium Web" panose="00000500000000000000" pitchFamily="2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462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/>
    </p:bldLst>
  </p:timing>
  <p:extLst>
    <p:ext uri="{DCECCB84-F9BA-43D5-87BE-67443E8EF086}">
      <p15:sldGuideLst xmlns:p15="http://schemas.microsoft.com/office/powerpoint/2012/main">
        <p15:guide id="0" orient="horz" pos="1296">
          <p15:clr>
            <a:srgbClr val="FBAE40"/>
          </p15:clr>
        </p15:guide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3024">
          <p15:clr>
            <a:srgbClr val="FBAE40"/>
          </p15:clr>
        </p15:guide>
        <p15:guide id="15" orient="horz" pos="23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Callout Left">
    <p:bg>
      <p:bgPr>
        <a:solidFill>
          <a:srgbClr val="93A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6096000" cy="5791200"/>
          </a:xfrm>
          <a:solidFill>
            <a:schemeClr val="tx1"/>
          </a:solidFill>
        </p:spPr>
        <p:txBody>
          <a:bodyPr lIns="365760" tIns="457200" rIns="274320" bIns="274320" anchor="ctr" anchorCtr="0">
            <a:normAutofit/>
          </a:bodyPr>
          <a:lstStyle>
            <a:lvl1pPr algn="l">
              <a:lnSpc>
                <a:spcPct val="70000"/>
              </a:lnSpc>
              <a:defRPr sz="6000" b="0" i="0" cap="none" spc="-150" baseline="0">
                <a:solidFill>
                  <a:schemeClr val="bg1"/>
                </a:solidFill>
                <a:latin typeface="+mj-lt"/>
                <a:cs typeface="Gotham Blac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72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48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orient="horz" pos="336">
          <p15:clr>
            <a:srgbClr val="FBAE40"/>
          </p15:clr>
        </p15:guide>
        <p15:guide id="9" orient="horz" pos="480">
          <p15:clr>
            <a:srgbClr val="FBAE40"/>
          </p15:clr>
        </p15:guide>
        <p15:guide id="10" pos="7440">
          <p15:clr>
            <a:srgbClr val="FBAE40"/>
          </p15:clr>
        </p15:guide>
        <p15:guide id="11" orient="horz" pos="3840">
          <p15:clr>
            <a:srgbClr val="FBAE40"/>
          </p15:clr>
        </p15:guide>
        <p15:guide id="12" pos="2976">
          <p15:clr>
            <a:srgbClr val="FBAE40"/>
          </p15:clr>
        </p15:guide>
        <p15:guide id="13" pos="2688">
          <p15:clr>
            <a:srgbClr val="FBAE40"/>
          </p15:clr>
        </p15:guide>
        <p15:guide id="14" orient="horz" pos="1296">
          <p15:clr>
            <a:srgbClr val="FBAE40"/>
          </p15:clr>
        </p15:guide>
        <p15:guide id="15" orient="horz" pos="3024">
          <p15:clr>
            <a:srgbClr val="FBAE40"/>
          </p15:clr>
        </p15:guide>
        <p15:guide id="16" orient="horz" pos="23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539" y="411163"/>
            <a:ext cx="10744200" cy="12350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7442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3200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5E8A8E5-F2CD-40E6-A890-70609BB7B6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80" r:id="rId2"/>
    <p:sldLayoutId id="2147483782" r:id="rId3"/>
    <p:sldLayoutId id="2147483781" r:id="rId4"/>
    <p:sldLayoutId id="2147483751" r:id="rId5"/>
    <p:sldLayoutId id="2147483774" r:id="rId6"/>
    <p:sldLayoutId id="2147483753" r:id="rId7"/>
    <p:sldLayoutId id="2147483778" r:id="rId8"/>
    <p:sldLayoutId id="2147483754" r:id="rId9"/>
    <p:sldLayoutId id="2147483755" r:id="rId10"/>
    <p:sldLayoutId id="2147483758" r:id="rId11"/>
    <p:sldLayoutId id="2147483759" r:id="rId12"/>
    <p:sldLayoutId id="2147483760" r:id="rId13"/>
    <p:sldLayoutId id="2147483779" r:id="rId14"/>
    <p:sldLayoutId id="2147483762" r:id="rId15"/>
    <p:sldLayoutId id="2147483763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1" r:id="rId22"/>
    <p:sldLayoutId id="2147483772" r:id="rId23"/>
    <p:sldLayoutId id="2147483773" r:id="rId24"/>
    <p:sldLayoutId id="2147483720" r:id="rId25"/>
    <p:sldLayoutId id="2147483775" r:id="rId26"/>
    <p:sldLayoutId id="2147483734" r:id="rId27"/>
    <p:sldLayoutId id="2147483776" r:id="rId28"/>
    <p:sldLayoutId id="2147483735" r:id="rId29"/>
    <p:sldLayoutId id="2147483777" r:id="rId30"/>
    <p:sldLayoutId id="214748373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solidFill>
            <a:schemeClr val="tx1"/>
          </a:solidFill>
          <a:latin typeface="United Sans Cd Bk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8778A"/>
          </a:solidFill>
          <a:latin typeface="+mn-lt"/>
          <a:ea typeface="+mn-ea"/>
          <a:cs typeface="+mn-cs"/>
        </a:defRPr>
      </a:lvl3pPr>
      <a:lvl4pPr marL="4619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rgbClr val="68778A"/>
          </a:solidFill>
          <a:latin typeface="+mn-lt"/>
          <a:ea typeface="+mn-ea"/>
          <a:cs typeface="+mn-cs"/>
        </a:defRPr>
      </a:lvl4pPr>
      <a:lvl5pPr marL="6889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rgbClr val="6877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housing-assistance/home-loans/loan-types/interest-rate-reduction-loan" TargetMode="External"/><Relationship Id="rId2" Type="http://schemas.openxmlformats.org/officeDocument/2006/relationships/hyperlink" Target="https://www.va.gov/housing-assistance/home-loans/loan-types/purchase-loa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a.gov/housing-assistance/home-loans/loan-types/cash-out-loa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web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981201"/>
            <a:ext cx="11430000" cy="3276599"/>
          </a:xfrm>
        </p:spPr>
        <p:txBody>
          <a:bodyPr/>
          <a:lstStyle/>
          <a:p>
            <a:r>
              <a:rPr lang="en-US" dirty="0" err="1"/>
              <a:t>Va</a:t>
            </a:r>
            <a:r>
              <a:rPr lang="en-US" dirty="0"/>
              <a:t> home loan 101</a:t>
            </a:r>
          </a:p>
        </p:txBody>
      </p:sp>
      <p:pic>
        <p:nvPicPr>
          <p:cNvPr id="4" name="b6381722ae55d688cfd584c08f8485a2">
            <a:hlinkClick r:id="" action="ppaction://media"/>
            <a:extLst>
              <a:ext uri="{FF2B5EF4-FFF2-40B4-BE49-F238E27FC236}">
                <a16:creationId xmlns:a16="http://schemas.microsoft.com/office/drawing/2014/main" id="{87EF232E-0B77-B450-0268-A67076D4CE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2362200"/>
            <a:ext cx="3657600" cy="39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9674-8B7E-4A0A-8B66-650C3A97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 LOANs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810BA-6260-A16E-638B-2FBC9B489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i="0" u="none" strike="noStrike" dirty="0">
                <a:effectLst/>
                <a:latin typeface="Bitter"/>
                <a:hlinkClick r:id="rId2"/>
              </a:rPr>
              <a:t>Purchase loan</a:t>
            </a:r>
            <a:endParaRPr lang="en-US" sz="3600" b="1" i="0" dirty="0">
              <a:effectLst/>
              <a:latin typeface="Bit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ource Sans Pro" panose="020B0503030403020204" pitchFamily="34" charset="0"/>
              </a:rPr>
              <a:t>Looking to buy a home? Then this one’s for you!</a:t>
            </a:r>
            <a:br>
              <a:rPr lang="en-US" sz="3600" b="0" i="0" dirty="0">
                <a:effectLst/>
                <a:latin typeface="Source Sans Pro" panose="020B0503030403020204" pitchFamily="34" charset="0"/>
              </a:rPr>
            </a:br>
            <a:endParaRPr lang="en-US" sz="3600" b="0" i="0" dirty="0">
              <a:effectLst/>
              <a:latin typeface="Source Sans Pro" panose="020B0503030403020204" pitchFamily="34" charset="0"/>
            </a:endParaRPr>
          </a:p>
          <a:p>
            <a:r>
              <a:rPr lang="en-US" sz="3600" b="1" i="0" u="none" strike="noStrike" dirty="0">
                <a:effectLst/>
                <a:latin typeface="Bitter"/>
                <a:hlinkClick r:id="rId3"/>
              </a:rPr>
              <a:t>Interest Rate Reduction Refinance Loan (IRRRL)</a:t>
            </a:r>
            <a:endParaRPr lang="en-US" sz="3600" b="1" i="0" dirty="0">
              <a:effectLst/>
              <a:latin typeface="Bit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ource Sans Pro" panose="020B0503030403020204" pitchFamily="34" charset="0"/>
              </a:rPr>
              <a:t>Have an existing VA-backed home loan? See if you're eligible for a VA-backed IRRRL to help reduce your monthly payments or make them more stable.</a:t>
            </a:r>
          </a:p>
          <a:p>
            <a:br>
              <a:rPr lang="en-US" sz="3600" b="1" i="0" u="none" strike="noStrike" dirty="0">
                <a:effectLst/>
                <a:latin typeface="Bitter"/>
                <a:hlinkClick r:id="rId4"/>
              </a:rPr>
            </a:br>
            <a:r>
              <a:rPr lang="en-US" sz="3600" b="1" i="0" u="none" strike="noStrike" dirty="0">
                <a:effectLst/>
                <a:latin typeface="Bitter"/>
                <a:hlinkClick r:id="rId4"/>
              </a:rPr>
              <a:t>Cash-out refinance loan</a:t>
            </a:r>
            <a:endParaRPr lang="en-US" sz="3600" b="1" i="0" dirty="0">
              <a:effectLst/>
              <a:latin typeface="Bit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ource Sans Pro" panose="020B0503030403020204" pitchFamily="34" charset="0"/>
              </a:rPr>
              <a:t>Want to take cash out of your home equity to pay off debt, pay for school, or take care of other needs?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6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B393-3C9D-5C8B-05DF-0542FD04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VA loan (WIIFM)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06746C-7BA8-5F18-8BB1-B3EA0E3A4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39171"/>
              </p:ext>
            </p:extLst>
          </p:nvPr>
        </p:nvGraphicFramePr>
        <p:xfrm>
          <a:off x="457200" y="1828800"/>
          <a:ext cx="10744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12513505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50913526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074057906"/>
                    </a:ext>
                  </a:extLst>
                </a:gridCol>
              </a:tblGrid>
              <a:tr h="657958">
                <a:tc>
                  <a:txBody>
                    <a:bodyPr/>
                    <a:lstStyle/>
                    <a:p>
                      <a:r>
                        <a:rPr lang="en-US" sz="2400" dirty="0"/>
                        <a:t>ZERO MONEY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MORTGAGE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LOWER INTEREST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07019"/>
                  </a:ext>
                </a:extLst>
              </a:tr>
              <a:tr h="2923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Ability to buy a house with ZERO down (No Down Payment required, though Closing Costs apply)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 Mortgage Insurance; An added monthly cost which is factored into Civilian mortgage loans where less than 20% is put down. Can be as high as $600 or more!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Lower interest rates than ALL other loans (Less interest paid means more $$$ in your pocket) VA Loans are typically .25% lower then Conventional ones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86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6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F543-CFA1-4047-BB20-F4BCB4B5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39" y="411163"/>
            <a:ext cx="10744200" cy="1235075"/>
          </a:xfrm>
        </p:spPr>
        <p:txBody>
          <a:bodyPr anchor="ctr">
            <a:normAutofit/>
          </a:bodyPr>
          <a:lstStyle/>
          <a:p>
            <a:r>
              <a:rPr lang="en-US" dirty="0"/>
              <a:t>Who qualifies for a </a:t>
            </a:r>
            <a:r>
              <a:rPr lang="en-US" dirty="0" err="1"/>
              <a:t>va</a:t>
            </a:r>
            <a:r>
              <a:rPr lang="en-US" dirty="0"/>
              <a:t> loan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C0850-77A3-416C-B41E-5EFFA97C2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540" y="1825624"/>
            <a:ext cx="10744200" cy="4194175"/>
          </a:xfrm>
        </p:spPr>
        <p:txBody>
          <a:bodyPr>
            <a:normAutofit/>
          </a:bodyPr>
          <a:lstStyle/>
          <a:p>
            <a:pPr lvl="2"/>
            <a:r>
              <a:rPr lang="en-US" sz="2100" b="1" dirty="0">
                <a:solidFill>
                  <a:schemeClr val="tx1"/>
                </a:solidFill>
              </a:rPr>
              <a:t>If you’re on active duty, or called up for Active-Duty service, you may be on the fast track to earning your home loan benefits. (Requirements vary for periods.) Here is a summary of requirements to qualify:</a:t>
            </a:r>
            <a:br>
              <a:rPr lang="en-US" sz="2100" b="1" dirty="0">
                <a:solidFill>
                  <a:schemeClr val="tx1"/>
                </a:solidFill>
              </a:rPr>
            </a:br>
            <a:endParaRPr lang="en-US" sz="2100" b="1" dirty="0">
              <a:solidFill>
                <a:schemeClr val="tx1"/>
              </a:solidFill>
            </a:endParaRPr>
          </a:p>
          <a:p>
            <a:pPr lvl="3"/>
            <a:r>
              <a:rPr lang="en-US" sz="2100" b="1" dirty="0">
                <a:solidFill>
                  <a:schemeClr val="tx1"/>
                </a:solidFill>
              </a:rPr>
              <a:t>List </a:t>
            </a:r>
            <a:r>
              <a:rPr lang="en-US" sz="2100" b="1" i="0" dirty="0">
                <a:solidFill>
                  <a:schemeClr val="tx1"/>
                </a:solidFill>
              </a:rPr>
              <a:t>90 continuous days for active duty servicemembers</a:t>
            </a:r>
            <a:endParaRPr lang="en-US" sz="2100" b="1" dirty="0">
              <a:solidFill>
                <a:schemeClr val="tx1"/>
              </a:solidFill>
            </a:endParaRPr>
          </a:p>
          <a:p>
            <a:pPr lvl="3"/>
            <a:endParaRPr lang="en-US" sz="2100" b="1" i="0" dirty="0">
              <a:solidFill>
                <a:schemeClr val="tx1"/>
              </a:solidFill>
            </a:endParaRPr>
          </a:p>
          <a:p>
            <a:pPr lvl="3"/>
            <a:r>
              <a:rPr lang="en-US" sz="2100" b="1" i="0" dirty="0">
                <a:solidFill>
                  <a:schemeClr val="tx1"/>
                </a:solidFill>
              </a:rPr>
              <a:t>90 days of active service for current Guard and Reserve servicemembers</a:t>
            </a:r>
            <a:endParaRPr lang="en-US" sz="2100" b="1" dirty="0">
              <a:solidFill>
                <a:schemeClr val="tx1"/>
              </a:solidFill>
            </a:endParaRPr>
          </a:p>
          <a:p>
            <a:pPr lvl="3"/>
            <a:endParaRPr lang="en-US" sz="2100" b="1" dirty="0">
              <a:solidFill>
                <a:schemeClr val="tx1"/>
              </a:solidFill>
            </a:endParaRPr>
          </a:p>
          <a:p>
            <a:pPr lvl="3"/>
            <a:r>
              <a:rPr lang="en-US" sz="2100" b="1" dirty="0">
                <a:solidFill>
                  <a:schemeClr val="tx1"/>
                </a:solidFill>
              </a:rPr>
              <a:t>6 SATISFACTORY years in the reserves (50 points per year) if you haven’t deployed or been activated </a:t>
            </a:r>
          </a:p>
          <a:p>
            <a:pPr marL="233363" lvl="3" indent="0">
              <a:buNone/>
            </a:pP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r="16804"/>
          <a:stretch/>
        </p:blipFill>
        <p:spPr>
          <a:xfrm>
            <a:off x="5183188" y="381000"/>
            <a:ext cx="7008812" cy="5943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2362BEB-5C75-4B85-1E56-FA29F0AA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5187454" cy="4805500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0533677-55B3-4CE5-811B-0F82CE775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323777"/>
              </p:ext>
            </p:extLst>
          </p:nvPr>
        </p:nvGraphicFramePr>
        <p:xfrm>
          <a:off x="244322" y="2971800"/>
          <a:ext cx="4708678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3A51BF2-2EB6-33BB-B7A2-5065AABB67EE}"/>
              </a:ext>
            </a:extLst>
          </p:cNvPr>
          <p:cNvSpPr txBox="1"/>
          <p:nvPr/>
        </p:nvSpPr>
        <p:spPr>
          <a:xfrm>
            <a:off x="262043" y="381000"/>
            <a:ext cx="4373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United Sans Cd Bk" charset="0"/>
              </a:rPr>
              <a:t>HOW TO QUALIFY FOR A VA LOAN USING YOUR COE (CERTIFICATE OF ELIGILIBITY)</a:t>
            </a:r>
          </a:p>
        </p:txBody>
      </p:sp>
    </p:spTree>
    <p:extLst>
      <p:ext uri="{BB962C8B-B14F-4D97-AF65-F5344CB8AC3E}">
        <p14:creationId xmlns:p14="http://schemas.microsoft.com/office/powerpoint/2010/main" val="12550298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r="16804"/>
          <a:stretch/>
        </p:blipFill>
        <p:spPr>
          <a:xfrm>
            <a:off x="5183188" y="381000"/>
            <a:ext cx="7008812" cy="59436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794" y="2286000"/>
            <a:ext cx="4343400" cy="3733800"/>
          </a:xfrm>
        </p:spPr>
        <p:txBody>
          <a:bodyPr>
            <a:normAutofit/>
          </a:bodyPr>
          <a:lstStyle/>
          <a:p>
            <a:pPr marL="4572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600" b="1" dirty="0"/>
              <a:t>Choose a Lender (get pre-approved)</a:t>
            </a:r>
          </a:p>
          <a:p>
            <a:pPr marL="4572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600" b="1" dirty="0"/>
              <a:t>Find an Agent </a:t>
            </a:r>
          </a:p>
          <a:p>
            <a:pPr marL="4572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600" b="1" dirty="0"/>
              <a:t>Go Searching for a Home</a:t>
            </a:r>
          </a:p>
          <a:p>
            <a:pPr marL="4572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600" b="1" dirty="0"/>
              <a:t>Find an Attorney to go Under Contract With </a:t>
            </a:r>
          </a:p>
          <a:p>
            <a:pPr marL="4572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600" b="1" dirty="0"/>
              <a:t>Home inspection and Appraisal Process</a:t>
            </a:r>
          </a:p>
          <a:p>
            <a:pPr marL="4572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600" b="1" dirty="0"/>
              <a:t>Title and Finishing up with Mortgage Docs</a:t>
            </a:r>
          </a:p>
          <a:p>
            <a:pPr marL="4572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600" b="1" dirty="0"/>
              <a:t>Closing on your home!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8A8E5-F2CD-40E6-A890-70609BB7B6D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69375-F7D9-E8E3-D14A-6385DB721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76" y="1379145"/>
            <a:ext cx="5689247" cy="4099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92B436-302C-5C46-1F4D-79263F62BB8E}"/>
              </a:ext>
            </a:extLst>
          </p:cNvPr>
          <p:cNvSpPr txBox="1"/>
          <p:nvPr/>
        </p:nvSpPr>
        <p:spPr>
          <a:xfrm>
            <a:off x="457200" y="3810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nited Sans Cd Bk" charset="0"/>
              </a:rPr>
              <a:t>HOW TO USE YOUR VA HOME LOAN TO BUY A 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089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ogo&#10;&#10;Description automatically generated">
            <a:extLst>
              <a:ext uri="{FF2B5EF4-FFF2-40B4-BE49-F238E27FC236}">
                <a16:creationId xmlns:a16="http://schemas.microsoft.com/office/drawing/2014/main" id="{CEFFA81E-CD17-D71B-DB82-24F88280CA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0256"/>
          <a:stretch>
            <a:fillRect/>
          </a:stretch>
        </p:blipFill>
        <p:spPr>
          <a:xfrm>
            <a:off x="7162800" y="533400"/>
            <a:ext cx="5029200" cy="59436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46755-06F4-7805-1F97-6842A7059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24000"/>
            <a:ext cx="6629400" cy="4648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VA Loans can be used MORE than once!</a:t>
            </a:r>
            <a:br>
              <a:rPr lang="en-US" sz="1800" b="1" dirty="0"/>
            </a:br>
            <a:endParaRPr lang="en-US" sz="18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VA Loans can be used on ANY residential property UP TO 4 units</a:t>
            </a:r>
            <a:br>
              <a:rPr lang="en-US" sz="1800" b="1" dirty="0"/>
            </a:br>
            <a:endParaRPr lang="en-US" sz="18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VA Loans do NOT have loan limits. You can get a loan for $5 Mil while putting only 0% down! (Assuming of course you make enough to qualify)</a:t>
            </a:r>
            <a:br>
              <a:rPr lang="en-US" sz="1800" b="1" dirty="0"/>
            </a:br>
            <a:endParaRPr lang="en-US" sz="18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VA Loans do NOT come from the VA. They are only Guaranteed by them, but the VA has NOTHING to do with actually doing them (Thank God!)</a:t>
            </a:r>
            <a:br>
              <a:rPr lang="en-US" sz="1800" b="1" dirty="0"/>
            </a:br>
            <a:endParaRPr lang="en-US" sz="18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You can have 2 VA Loans at once (Split Entitlement)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2EF31-F897-D638-D525-A0B2E0DBDF63}"/>
              </a:ext>
            </a:extLst>
          </p:cNvPr>
          <p:cNvSpPr txBox="1"/>
          <p:nvPr/>
        </p:nvSpPr>
        <p:spPr>
          <a:xfrm>
            <a:off x="457200" y="3048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1F3668"/>
                </a:solidFill>
                <a:effectLst/>
                <a:uLnTx/>
                <a:uFillTx/>
                <a:latin typeface="United Sans Cd Bk" pitchFamily="50" charset="0"/>
                <a:ea typeface="+mj-ea"/>
                <a:cs typeface="+mj-cs"/>
              </a:rPr>
              <a:t>VA LOAN MYTHS!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30918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DEDA-A613-4686-EA59-8BF13C4F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 				            Comments?</a:t>
            </a:r>
          </a:p>
        </p:txBody>
      </p:sp>
      <p:pic>
        <p:nvPicPr>
          <p:cNvPr id="5" name="Content Placeholder 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48A3A50-C38A-8659-EAC1-CAEC1F038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5625"/>
            <a:ext cx="9601200" cy="3889375"/>
          </a:xfrm>
        </p:spPr>
      </p:pic>
    </p:spTree>
    <p:extLst>
      <p:ext uri="{BB962C8B-B14F-4D97-AF65-F5344CB8AC3E}">
        <p14:creationId xmlns:p14="http://schemas.microsoft.com/office/powerpoint/2010/main" val="287600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7760D7C-2A20-1FFF-D07E-206D583B7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</a:rPr>
              <a:t>7 Jul 2021 Military.com. “10 Things to Know about VA Loan Eligibility.” Military.com, July 7, 2021.  	https://www.military.com/money/va-loans/va-loan-eligibility-10-things-to-know.html. </a:t>
            </a:r>
          </a:p>
          <a:p>
            <a:r>
              <a:rPr lang="en-US" sz="2000" dirty="0">
                <a:effectLst/>
              </a:rPr>
              <a:t>“Interest Rate Reduction Refinance Loan.” Veterans Affairs. Accessed July 17, 2022.  	https://www.va.gov/housing-assistance/home-loans/loan-types/interest-rate-reduction-loan/. </a:t>
            </a:r>
          </a:p>
          <a:p>
            <a:r>
              <a:rPr lang="en-US" sz="2000" dirty="0">
                <a:effectLst/>
              </a:rPr>
              <a:t>Odion-</a:t>
            </a:r>
            <a:r>
              <a:rPr lang="en-US" sz="2000" dirty="0" err="1">
                <a:effectLst/>
              </a:rPr>
              <a:t>Esene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Brai</a:t>
            </a:r>
            <a:r>
              <a:rPr lang="en-US" sz="2000" dirty="0">
                <a:effectLst/>
              </a:rPr>
              <a:t>. “What Are the VA Loan Requirements?” Forbes. Forbes Magazine, July 5, 2022.  	https://www.forbes.com/advisor/mortgages/va-loan-requirements/. </a:t>
            </a:r>
          </a:p>
          <a:p>
            <a:r>
              <a:rPr lang="en-US" sz="2000" dirty="0">
                <a:effectLst/>
              </a:rPr>
              <a:t>Savchenko, Alena. “10 Simple Steps to Purchase a Home.” </a:t>
            </a:r>
            <a:r>
              <a:rPr lang="en-US" sz="2000" dirty="0" err="1">
                <a:effectLst/>
              </a:rPr>
              <a:t>Pennymac</a:t>
            </a:r>
            <a:r>
              <a:rPr lang="en-US" sz="2000" dirty="0">
                <a:effectLst/>
              </a:rPr>
              <a:t>. PennyMac Loan Services, April 2,  	2020. https://www.pennymac.com/blog/10-steps-home-purchase. </a:t>
            </a:r>
          </a:p>
          <a:p>
            <a:r>
              <a:rPr lang="en-US" sz="2000" dirty="0">
                <a:effectLst/>
              </a:rPr>
              <a:t>“Where to Find Your VA Certificate of Eligibility (COE).” Home.com, September 22, 2021.  	https://home.com/va-certificate-of-eligibility-coe/.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93ABB-DBBA-8B51-8E7C-40FC7E68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Reference</a:t>
            </a:r>
          </a:p>
        </p:txBody>
      </p:sp>
    </p:spTree>
    <p:extLst>
      <p:ext uri="{BB962C8B-B14F-4D97-AF65-F5344CB8AC3E}">
        <p14:creationId xmlns:p14="http://schemas.microsoft.com/office/powerpoint/2010/main" val="13697916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quity-Theme-v1">
  <a:themeElements>
    <a:clrScheme name="RM_Veteran">
      <a:dk1>
        <a:srgbClr val="1F3668"/>
      </a:dk1>
      <a:lt1>
        <a:sysClr val="window" lastClr="FFFFFF"/>
      </a:lt1>
      <a:dk2>
        <a:srgbClr val="1F3668"/>
      </a:dk2>
      <a:lt2>
        <a:srgbClr val="FFFFFF"/>
      </a:lt2>
      <a:accent1>
        <a:srgbClr val="43536E"/>
      </a:accent1>
      <a:accent2>
        <a:srgbClr val="EE2526"/>
      </a:accent2>
      <a:accent3>
        <a:srgbClr val="FA4F1A"/>
      </a:accent3>
      <a:accent4>
        <a:srgbClr val="677273"/>
      </a:accent4>
      <a:accent5>
        <a:srgbClr val="0B9DD9"/>
      </a:accent5>
      <a:accent6>
        <a:srgbClr val="F6CA0E"/>
      </a:accent6>
      <a:hlink>
        <a:srgbClr val="0B9DD9"/>
      </a:hlink>
      <a:folHlink>
        <a:srgbClr val="EE2526"/>
      </a:folHlink>
    </a:clrScheme>
    <a:fontScheme name="Equity Title">
      <a:majorFont>
        <a:latin typeface="Titillium We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quity-Theme-v1" id="{30BD8FA8-A775-42EE-88BE-BB0D23A7C875}" vid="{97FAE730-B572-453C-9918-903A6A923C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7494</TotalTime>
  <Words>696</Words>
  <Application>Microsoft Office PowerPoint</Application>
  <PresentationFormat>Widescreen</PresentationFormat>
  <Paragraphs>49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Source Sans Pro</vt:lpstr>
      <vt:lpstr>Titillium Web</vt:lpstr>
      <vt:lpstr>Bitter</vt:lpstr>
      <vt:lpstr>Gotham Book</vt:lpstr>
      <vt:lpstr>United Sans Cd Bk</vt:lpstr>
      <vt:lpstr>Calibri</vt:lpstr>
      <vt:lpstr>Open Sans</vt:lpstr>
      <vt:lpstr>Wingdings</vt:lpstr>
      <vt:lpstr>Equity-Theme-v1</vt:lpstr>
      <vt:lpstr>Va home loan 101</vt:lpstr>
      <vt:lpstr>Types of VA LOANs </vt:lpstr>
      <vt:lpstr>Benefits of the VA loan (WIIFM)</vt:lpstr>
      <vt:lpstr>Who qualifies for a va loan</vt:lpstr>
      <vt:lpstr>PowerPoint Presentation</vt:lpstr>
      <vt:lpstr>PowerPoint Presentation</vt:lpstr>
      <vt:lpstr>PowerPoint Presentation</vt:lpstr>
      <vt:lpstr>Questions?                  Comments?</vt:lpstr>
      <vt:lpstr>For 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Ris</dc:creator>
  <cp:lastModifiedBy>Justin Chermak</cp:lastModifiedBy>
  <cp:revision>350</cp:revision>
  <dcterms:created xsi:type="dcterms:W3CDTF">2015-02-23T20:50:01Z</dcterms:created>
  <dcterms:modified xsi:type="dcterms:W3CDTF">2022-10-09T02:19:30Z</dcterms:modified>
</cp:coreProperties>
</file>